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90" r:id="rId2"/>
    <p:sldId id="283" r:id="rId3"/>
    <p:sldId id="291" r:id="rId4"/>
    <p:sldId id="284" r:id="rId5"/>
    <p:sldId id="256"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81" r:id="rId24"/>
    <p:sldId id="277" r:id="rId25"/>
    <p:sldId id="278" r:id="rId26"/>
    <p:sldId id="279" r:id="rId27"/>
    <p:sldId id="280" r:id="rId28"/>
    <p:sldId id="285" r:id="rId29"/>
    <p:sldId id="289" r:id="rId30"/>
    <p:sldId id="286" r:id="rId31"/>
    <p:sldId id="287" r:id="rId32"/>
    <p:sldId id="288" r:id="rId33"/>
  </p:sldIdLst>
  <p:sldSz cx="6858000" cy="9144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2C6A"/>
    <a:srgbClr val="F56A17"/>
    <a:srgbClr val="9CDB27"/>
    <a:srgbClr val="A5B43A"/>
    <a:srgbClr val="FF5A86"/>
    <a:srgbClr val="00CD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p:restoredTop sz="94648"/>
  </p:normalViewPr>
  <p:slideViewPr>
    <p:cSldViewPr snapToGrid="0" snapToObjects="1">
      <p:cViewPr>
        <p:scale>
          <a:sx n="110" d="100"/>
          <a:sy n="110" d="100"/>
        </p:scale>
        <p:origin x="1450" y="-6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4D7C55-DDAF-B848-9D3A-DD7E916043E4}" type="datetimeFigureOut">
              <a:rPr lang="en-US" smtClean="0"/>
              <a:t>9/2/2018</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7D5E8A-564D-4045-8D28-80EA124C8B62}" type="slidenum">
              <a:rPr lang="en-US" smtClean="0"/>
              <a:t>‹#›</a:t>
            </a:fld>
            <a:endParaRPr lang="en-US"/>
          </a:p>
        </p:txBody>
      </p:sp>
    </p:spTree>
    <p:extLst>
      <p:ext uri="{BB962C8B-B14F-4D97-AF65-F5344CB8AC3E}">
        <p14:creationId xmlns:p14="http://schemas.microsoft.com/office/powerpoint/2010/main" val="1307984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5B084F8-6397-6545-9C2D-058430095D91}"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AAAB6-0556-2449-9507-D199BDFB65B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B084F8-6397-6545-9C2D-058430095D91}"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AAAB6-0556-2449-9507-D199BDFB65B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B084F8-6397-6545-9C2D-058430095D91}"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AAAB6-0556-2449-9507-D199BDFB65B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B084F8-6397-6545-9C2D-058430095D91}"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AAAB6-0556-2449-9507-D199BDFB65B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B084F8-6397-6545-9C2D-058430095D91}"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AAAB6-0556-2449-9507-D199BDFB65B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B084F8-6397-6545-9C2D-058430095D91}"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AAAB6-0556-2449-9507-D199BDFB65B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B084F8-6397-6545-9C2D-058430095D91}"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EAAAB6-0556-2449-9507-D199BDFB65B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B084F8-6397-6545-9C2D-058430095D91}"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EAAAB6-0556-2449-9507-D199BDFB65B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084F8-6397-6545-9C2D-058430095D91}"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EAAAB6-0556-2449-9507-D199BDFB65B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084F8-6397-6545-9C2D-058430095D91}"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AAAB6-0556-2449-9507-D199BDFB65B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084F8-6397-6545-9C2D-058430095D91}"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AAAB6-0556-2449-9507-D199BDFB65B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65B084F8-6397-6545-9C2D-058430095D91}" type="datetimeFigureOut">
              <a:rPr lang="en-US" smtClean="0"/>
              <a:t>9/2/2018</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A4EAAAB6-0556-2449-9507-D199BDFB65B9}" type="slidenum">
              <a:rPr lang="en-US" smtClean="0"/>
              <a:t>‹#›</a:t>
            </a:fld>
            <a:endParaRPr lang="en-US"/>
          </a:p>
        </p:txBody>
      </p:sp>
    </p:spTree>
    <p:extLst>
      <p:ext uri="{BB962C8B-B14F-4D97-AF65-F5344CB8AC3E}">
        <p14:creationId xmlns:p14="http://schemas.microsoft.com/office/powerpoint/2010/main" val="16031926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0" y="365492"/>
            <a:ext cx="6858000" cy="7478970"/>
          </a:xfrm>
          <a:prstGeom prst="rect">
            <a:avLst/>
          </a:prstGeom>
          <a:noFill/>
        </p:spPr>
        <p:txBody>
          <a:bodyPr wrap="square" rtlCol="0">
            <a:spAutoFit/>
          </a:bodyPr>
          <a:lstStyle/>
          <a:p>
            <a:pPr algn="ctr"/>
            <a:r>
              <a:rPr lang="en-US" sz="6000" dirty="0" smtClean="0">
                <a:latin typeface="Century Gothic" charset="0"/>
                <a:ea typeface="Century Gothic" charset="0"/>
                <a:cs typeface="Century Gothic" charset="0"/>
              </a:rPr>
              <a:t>If you haven’t </a:t>
            </a:r>
            <a:r>
              <a:rPr lang="en-US" sz="6000" smtClean="0">
                <a:latin typeface="Century Gothic" charset="0"/>
                <a:ea typeface="Century Gothic" charset="0"/>
                <a:cs typeface="Century Gothic" charset="0"/>
              </a:rPr>
              <a:t>downloaded the fonts </a:t>
            </a:r>
            <a:r>
              <a:rPr lang="en-US" sz="6000" dirty="0" smtClean="0">
                <a:latin typeface="Century Gothic" charset="0"/>
                <a:ea typeface="Century Gothic" charset="0"/>
                <a:cs typeface="Century Gothic" charset="0"/>
              </a:rPr>
              <a:t>yet, go back to the file that says “START HERE.” It will look way better once you do! </a:t>
            </a:r>
            <a:endParaRPr lang="en-US" sz="6000" dirty="0">
              <a:latin typeface="Century Gothic" charset="0"/>
              <a:ea typeface="Century Gothic" charset="0"/>
              <a:cs typeface="Century Gothic" charset="0"/>
            </a:endParaRPr>
          </a:p>
        </p:txBody>
      </p:sp>
      <p:sp>
        <p:nvSpPr>
          <p:cNvPr id="25" name="Rectangle 24"/>
          <p:cNvSpPr/>
          <p:nvPr/>
        </p:nvSpPr>
        <p:spPr>
          <a:xfrm>
            <a:off x="-1" y="-20716"/>
            <a:ext cx="6858001" cy="9164716"/>
          </a:xfrm>
          <a:prstGeom prst="rect">
            <a:avLst/>
          </a:prstGeom>
          <a:noFill/>
          <a:ln w="152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1254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5"/>
            <a:ext cx="6858000" cy="9142645"/>
          </a:xfrm>
          <a:prstGeom prst="rect">
            <a:avLst/>
          </a:prstGeom>
        </p:spPr>
      </p:pic>
      <p:sp>
        <p:nvSpPr>
          <p:cNvPr id="3" name="TextBox 2"/>
          <p:cNvSpPr txBox="1"/>
          <p:nvPr/>
        </p:nvSpPr>
        <p:spPr>
          <a:xfrm>
            <a:off x="1450105" y="433948"/>
            <a:ext cx="3889420" cy="584776"/>
          </a:xfrm>
          <a:prstGeom prst="rect">
            <a:avLst/>
          </a:prstGeom>
          <a:noFill/>
        </p:spPr>
        <p:txBody>
          <a:bodyPr wrap="square" rtlCol="0">
            <a:spAutoFit/>
          </a:bodyPr>
          <a:lstStyle/>
          <a:p>
            <a:pPr algn="ctr"/>
            <a:r>
              <a:rPr lang="en-US" sz="3200" b="1" dirty="0" smtClean="0">
                <a:latin typeface="bromello"/>
                <a:cs typeface="bromello"/>
              </a:rPr>
              <a:t>Mrs. Cahill</a:t>
            </a:r>
            <a:endParaRPr lang="en-US" sz="3200" b="1" dirty="0">
              <a:latin typeface="bromello"/>
              <a:cs typeface="bromello"/>
            </a:endParaRPr>
          </a:p>
        </p:txBody>
      </p:sp>
      <p:sp>
        <p:nvSpPr>
          <p:cNvPr id="4" name="TextBox 3"/>
          <p:cNvSpPr txBox="1"/>
          <p:nvPr/>
        </p:nvSpPr>
        <p:spPr>
          <a:xfrm>
            <a:off x="0" y="0"/>
            <a:ext cx="6858000" cy="553998"/>
          </a:xfrm>
          <a:prstGeom prst="rect">
            <a:avLst/>
          </a:prstGeom>
          <a:noFill/>
        </p:spPr>
        <p:txBody>
          <a:bodyPr wrap="square" rtlCol="0">
            <a:spAutoFit/>
          </a:bodyPr>
          <a:lstStyle/>
          <a:p>
            <a:pPr algn="ctr"/>
            <a:r>
              <a:rPr lang="en-US" sz="3000" dirty="0" smtClean="0">
                <a:latin typeface="Stylish Calligraphy Demo"/>
                <a:cs typeface="Stylish Calligraphy Demo"/>
              </a:rPr>
              <a:t>Middle School English </a:t>
            </a:r>
            <a:endParaRPr lang="en-US" sz="3000" b="1" dirty="0">
              <a:latin typeface="Stylish Calligraphy Demo"/>
              <a:cs typeface="Stylish Calligraphy Demo"/>
            </a:endParaRPr>
          </a:p>
        </p:txBody>
      </p:sp>
      <p:sp>
        <p:nvSpPr>
          <p:cNvPr id="5" name="Rectangle 4"/>
          <p:cNvSpPr/>
          <p:nvPr/>
        </p:nvSpPr>
        <p:spPr>
          <a:xfrm>
            <a:off x="8672" y="847758"/>
            <a:ext cx="6849328"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6" name="Pentagon 5"/>
          <p:cNvSpPr/>
          <p:nvPr/>
        </p:nvSpPr>
        <p:spPr>
          <a:xfrm rot="10800000">
            <a:off x="2744902" y="1600200"/>
            <a:ext cx="706901" cy="304800"/>
          </a:xfrm>
          <a:prstGeom prst="homePlate">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4" y="973204"/>
            <a:ext cx="3282035" cy="1985159"/>
          </a:xfrm>
          <a:prstGeom prst="rect">
            <a:avLst/>
          </a:prstGeom>
          <a:noFill/>
        </p:spPr>
        <p:txBody>
          <a:bodyPr wrap="square" rtlCol="0">
            <a:spAutoFit/>
          </a:bodyPr>
          <a:lstStyle/>
          <a:p>
            <a:r>
              <a:rPr lang="en-US" sz="3400" dirty="0">
                <a:latin typeface="bromello"/>
                <a:cs typeface="bromello"/>
              </a:rPr>
              <a:t>c</a:t>
            </a:r>
            <a:r>
              <a:rPr lang="en-US" sz="3400" dirty="0" smtClean="0">
                <a:latin typeface="bromello"/>
                <a:cs typeface="bromello"/>
              </a:rPr>
              <a:t>ommunication</a:t>
            </a:r>
            <a:r>
              <a:rPr lang="en-US" sz="3000" b="1" dirty="0" smtClean="0">
                <a:latin typeface="PBCoffeeBeforeTalkie"/>
                <a:cs typeface="PBCoffeeBeforeTalkie"/>
              </a:rPr>
              <a:t> </a:t>
            </a:r>
          </a:p>
          <a:p>
            <a:r>
              <a:rPr lang="en-US" sz="2500" dirty="0" smtClean="0">
                <a:latin typeface="KG Somebody That I Used to Know"/>
                <a:cs typeface="KG Somebody That I Used to Know"/>
              </a:rPr>
              <a:t>with the teacher</a:t>
            </a:r>
          </a:p>
          <a:p>
            <a:endParaRPr lang="en-US" sz="1600" dirty="0" smtClean="0">
              <a:latin typeface="KG Wake Me Up"/>
              <a:cs typeface="KG Wake Me Up"/>
            </a:endParaRPr>
          </a:p>
          <a:p>
            <a:r>
              <a:rPr lang="en-US" sz="1600" dirty="0">
                <a:latin typeface="KG Wake Me Up"/>
                <a:cs typeface="KG Wake Me Up"/>
              </a:rPr>
              <a:t>1  </a:t>
            </a:r>
            <a:r>
              <a:rPr lang="en-US" sz="1600" dirty="0" err="1">
                <a:latin typeface="KG Call Me Maybe"/>
                <a:cs typeface="KG Call Me Maybe"/>
              </a:rPr>
              <a:t>mcahill@school.org</a:t>
            </a:r>
            <a:endParaRPr lang="en-US" sz="1600" dirty="0">
              <a:latin typeface="KG Call Me Maybe"/>
              <a:cs typeface="KG Call Me Maybe"/>
            </a:endParaRPr>
          </a:p>
          <a:p>
            <a:r>
              <a:rPr lang="en-US" sz="1600" dirty="0">
                <a:latin typeface="KG Wake Me Up"/>
                <a:cs typeface="KG Wake Me Up"/>
              </a:rPr>
              <a:t>2</a:t>
            </a:r>
            <a:r>
              <a:rPr lang="en-US" sz="1600" dirty="0">
                <a:latin typeface="Century Gothic"/>
                <a:cs typeface="Century Gothic"/>
              </a:rPr>
              <a:t>  </a:t>
            </a:r>
            <a:r>
              <a:rPr lang="en-US" sz="1600" dirty="0">
                <a:latin typeface="KG Call Me Maybe"/>
                <a:cs typeface="KG Call Me Maybe"/>
              </a:rPr>
              <a:t>Remind101 app chat</a:t>
            </a:r>
          </a:p>
          <a:p>
            <a:r>
              <a:rPr lang="en-US" sz="1600" dirty="0">
                <a:latin typeface="KG Wake Me Up"/>
                <a:cs typeface="KG Wake Me Up"/>
              </a:rPr>
              <a:t>3</a:t>
            </a:r>
            <a:r>
              <a:rPr lang="en-US" sz="1600" dirty="0">
                <a:latin typeface="Century Gothic"/>
                <a:cs typeface="Century Gothic"/>
              </a:rPr>
              <a:t>  </a:t>
            </a:r>
            <a:r>
              <a:rPr lang="en-US" sz="1600" dirty="0">
                <a:latin typeface="KG Call Me Maybe"/>
                <a:cs typeface="KG Call Me Maybe"/>
              </a:rPr>
              <a:t>(719) 555-5555</a:t>
            </a:r>
          </a:p>
        </p:txBody>
      </p:sp>
      <p:sp>
        <p:nvSpPr>
          <p:cNvPr id="8" name="Rectangle 7"/>
          <p:cNvSpPr/>
          <p:nvPr/>
        </p:nvSpPr>
        <p:spPr>
          <a:xfrm>
            <a:off x="56436" y="2789085"/>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9" name="Rectangle 8"/>
          <p:cNvSpPr/>
          <p:nvPr/>
        </p:nvSpPr>
        <p:spPr>
          <a:xfrm>
            <a:off x="3451806" y="2789085"/>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10" name="Rectangle 9"/>
          <p:cNvSpPr/>
          <p:nvPr/>
        </p:nvSpPr>
        <p:spPr>
          <a:xfrm>
            <a:off x="4493962" y="1483025"/>
            <a:ext cx="1005139" cy="830997"/>
          </a:xfrm>
          <a:prstGeom prst="rect">
            <a:avLst/>
          </a:prstGeom>
        </p:spPr>
        <p:txBody>
          <a:bodyPr wrap="square">
            <a:spAutoFit/>
          </a:bodyPr>
          <a:lstStyle/>
          <a:p>
            <a:pPr algn="ctr"/>
            <a:r>
              <a:rPr lang="en-US" sz="1900" dirty="0">
                <a:latin typeface="bromello"/>
                <a:cs typeface="bromello"/>
              </a:rPr>
              <a:t>e</a:t>
            </a:r>
            <a:r>
              <a:rPr lang="en-US" sz="1900" dirty="0" smtClean="0">
                <a:latin typeface="bromello"/>
                <a:cs typeface="bromello"/>
              </a:rPr>
              <a:t>ighth </a:t>
            </a:r>
          </a:p>
          <a:p>
            <a:pPr algn="ctr"/>
            <a:r>
              <a:rPr lang="en-US" sz="1900" dirty="0" smtClean="0">
                <a:latin typeface="bromello"/>
                <a:cs typeface="bromello"/>
              </a:rPr>
              <a:t>grade </a:t>
            </a:r>
          </a:p>
          <a:p>
            <a:pPr algn="ctr"/>
            <a:endParaRPr lang="en-US" sz="1000" dirty="0" smtClean="0">
              <a:latin typeface="Century Gothic"/>
              <a:cs typeface="Century Gothic"/>
            </a:endParaRPr>
          </a:p>
        </p:txBody>
      </p:sp>
      <p:sp>
        <p:nvSpPr>
          <p:cNvPr id="11" name="Rectangle 10"/>
          <p:cNvSpPr/>
          <p:nvPr/>
        </p:nvSpPr>
        <p:spPr>
          <a:xfrm>
            <a:off x="4493963" y="2058795"/>
            <a:ext cx="1005137" cy="523220"/>
          </a:xfrm>
          <a:prstGeom prst="rect">
            <a:avLst/>
          </a:prstGeom>
        </p:spPr>
        <p:txBody>
          <a:bodyPr wrap="square">
            <a:spAutoFit/>
          </a:bodyPr>
          <a:lstStyle/>
          <a:p>
            <a:pPr algn="ctr"/>
            <a:r>
              <a:rPr lang="en-US" sz="1400" dirty="0">
                <a:latin typeface="KG Call Me Maybe"/>
                <a:cs typeface="KG Call Me Maybe"/>
              </a:rPr>
              <a:t>Text @</a:t>
            </a:r>
            <a:r>
              <a:rPr lang="en-US" sz="1400" dirty="0" smtClean="0">
                <a:latin typeface="KG Call Me Maybe"/>
                <a:cs typeface="KG Call Me Maybe"/>
              </a:rPr>
              <a:t>teacher</a:t>
            </a:r>
          </a:p>
          <a:p>
            <a:pPr algn="ctr"/>
            <a:r>
              <a:rPr lang="en-US" sz="1400" dirty="0" smtClean="0">
                <a:latin typeface="KG Call Me Maybe"/>
                <a:cs typeface="KG Call Me Maybe"/>
              </a:rPr>
              <a:t> </a:t>
            </a:r>
            <a:r>
              <a:rPr lang="en-US" sz="1400" dirty="0">
                <a:latin typeface="KG Call Me Maybe"/>
                <a:cs typeface="KG Call Me Maybe"/>
              </a:rPr>
              <a:t>to 5555</a:t>
            </a:r>
          </a:p>
        </p:txBody>
      </p:sp>
      <p:sp>
        <p:nvSpPr>
          <p:cNvPr id="12" name="Rectangle 11"/>
          <p:cNvSpPr/>
          <p:nvPr/>
        </p:nvSpPr>
        <p:spPr>
          <a:xfrm>
            <a:off x="5680399" y="1473164"/>
            <a:ext cx="1005139" cy="830997"/>
          </a:xfrm>
          <a:prstGeom prst="rect">
            <a:avLst/>
          </a:prstGeom>
        </p:spPr>
        <p:txBody>
          <a:bodyPr wrap="square">
            <a:spAutoFit/>
          </a:bodyPr>
          <a:lstStyle/>
          <a:p>
            <a:pPr algn="ctr"/>
            <a:r>
              <a:rPr lang="en-US" sz="1900" dirty="0" smtClean="0">
                <a:latin typeface="bromello"/>
                <a:cs typeface="bromello"/>
              </a:rPr>
              <a:t>seventh </a:t>
            </a:r>
          </a:p>
          <a:p>
            <a:pPr algn="ctr"/>
            <a:r>
              <a:rPr lang="en-US" sz="1900" dirty="0" smtClean="0">
                <a:latin typeface="bromello"/>
                <a:cs typeface="bromello"/>
              </a:rPr>
              <a:t>grade </a:t>
            </a:r>
          </a:p>
          <a:p>
            <a:pPr algn="ctr"/>
            <a:endParaRPr lang="en-US" sz="1000" dirty="0" smtClean="0">
              <a:latin typeface="Century Gothic"/>
              <a:cs typeface="Century Gothic"/>
            </a:endParaRPr>
          </a:p>
        </p:txBody>
      </p:sp>
      <p:sp>
        <p:nvSpPr>
          <p:cNvPr id="13" name="Rectangle 12"/>
          <p:cNvSpPr/>
          <p:nvPr/>
        </p:nvSpPr>
        <p:spPr>
          <a:xfrm>
            <a:off x="5680400" y="2048934"/>
            <a:ext cx="1005137" cy="523220"/>
          </a:xfrm>
          <a:prstGeom prst="rect">
            <a:avLst/>
          </a:prstGeom>
        </p:spPr>
        <p:txBody>
          <a:bodyPr wrap="square">
            <a:spAutoFit/>
          </a:bodyPr>
          <a:lstStyle/>
          <a:p>
            <a:pPr algn="ctr"/>
            <a:r>
              <a:rPr lang="en-US" sz="1400" dirty="0">
                <a:latin typeface="KG Call Me Maybe"/>
                <a:cs typeface="KG Call Me Maybe"/>
              </a:rPr>
              <a:t>Text @</a:t>
            </a:r>
            <a:r>
              <a:rPr lang="en-US" sz="1400" dirty="0" smtClean="0">
                <a:latin typeface="KG Call Me Maybe"/>
                <a:cs typeface="KG Call Me Maybe"/>
              </a:rPr>
              <a:t>teacher</a:t>
            </a:r>
          </a:p>
          <a:p>
            <a:pPr algn="ctr"/>
            <a:r>
              <a:rPr lang="en-US" sz="1400" dirty="0" smtClean="0">
                <a:latin typeface="KG Call Me Maybe"/>
                <a:cs typeface="KG Call Me Maybe"/>
              </a:rPr>
              <a:t> </a:t>
            </a:r>
            <a:r>
              <a:rPr lang="en-US" sz="1400" dirty="0">
                <a:latin typeface="KG Call Me Maybe"/>
                <a:cs typeface="KG Call Me Maybe"/>
              </a:rPr>
              <a:t>to 5555</a:t>
            </a:r>
          </a:p>
        </p:txBody>
      </p:sp>
      <p:sp>
        <p:nvSpPr>
          <p:cNvPr id="14" name="Rectangle 13"/>
          <p:cNvSpPr/>
          <p:nvPr/>
        </p:nvSpPr>
        <p:spPr>
          <a:xfrm>
            <a:off x="8672" y="847758"/>
            <a:ext cx="6849328"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15" name="Pentagon 14"/>
          <p:cNvSpPr/>
          <p:nvPr/>
        </p:nvSpPr>
        <p:spPr>
          <a:xfrm>
            <a:off x="2965283" y="2450532"/>
            <a:ext cx="705018" cy="304800"/>
          </a:xfrm>
          <a:prstGeom prst="homePlate">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56436" y="2789085"/>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17" name="Rectangle 16"/>
          <p:cNvSpPr/>
          <p:nvPr/>
        </p:nvSpPr>
        <p:spPr>
          <a:xfrm>
            <a:off x="3451806" y="2789085"/>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18" name="Pentagon 17"/>
          <p:cNvSpPr/>
          <p:nvPr/>
        </p:nvSpPr>
        <p:spPr>
          <a:xfrm rot="10800000">
            <a:off x="2744904" y="3485283"/>
            <a:ext cx="700472" cy="351567"/>
          </a:xfrm>
          <a:prstGeom prst="homePlate">
            <a:avLst/>
          </a:prstGeom>
          <a:solidFill>
            <a:schemeClr val="bg1">
              <a:lumMod val="6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8672" y="3007325"/>
            <a:ext cx="3106992" cy="615553"/>
          </a:xfrm>
          <a:prstGeom prst="rect">
            <a:avLst/>
          </a:prstGeom>
          <a:noFill/>
        </p:spPr>
        <p:txBody>
          <a:bodyPr wrap="square" rtlCol="0">
            <a:spAutoFit/>
          </a:bodyPr>
          <a:lstStyle/>
          <a:p>
            <a:r>
              <a:rPr lang="en-US" sz="3400" dirty="0">
                <a:latin typeface="bromello"/>
                <a:cs typeface="bromello"/>
              </a:rPr>
              <a:t>c</a:t>
            </a:r>
            <a:r>
              <a:rPr lang="en-US" sz="3400" dirty="0" smtClean="0">
                <a:latin typeface="bromello"/>
                <a:cs typeface="bromello"/>
              </a:rPr>
              <a:t>lass </a:t>
            </a:r>
            <a:r>
              <a:rPr lang="en-US" sz="3400" dirty="0">
                <a:latin typeface="bromello"/>
                <a:cs typeface="bromello"/>
              </a:rPr>
              <a:t>m</a:t>
            </a:r>
            <a:r>
              <a:rPr lang="en-US" sz="3400" dirty="0" smtClean="0">
                <a:latin typeface="bromello"/>
                <a:cs typeface="bromello"/>
              </a:rPr>
              <a:t>aterials</a:t>
            </a:r>
          </a:p>
        </p:txBody>
      </p:sp>
      <p:sp>
        <p:nvSpPr>
          <p:cNvPr id="20" name="TextBox 19"/>
          <p:cNvSpPr txBox="1"/>
          <p:nvPr/>
        </p:nvSpPr>
        <p:spPr>
          <a:xfrm rot="413096">
            <a:off x="1003698" y="4086878"/>
            <a:ext cx="1277283" cy="276999"/>
          </a:xfrm>
          <a:prstGeom prst="rect">
            <a:avLst/>
          </a:prstGeom>
          <a:noFill/>
        </p:spPr>
        <p:txBody>
          <a:bodyPr wrap="square" rtlCol="0">
            <a:spAutoFit/>
          </a:bodyPr>
          <a:lstStyle/>
          <a:p>
            <a:r>
              <a:rPr lang="en-US" sz="1200" dirty="0" smtClean="0">
                <a:latin typeface="APBCaramelCappuccino"/>
                <a:cs typeface="APBCaramelCappuccino"/>
              </a:rPr>
              <a:t>______</a:t>
            </a:r>
            <a:endParaRPr lang="en-US" sz="1200" dirty="0">
              <a:latin typeface="APBCaramelCappuccino"/>
              <a:cs typeface="APBCaramelCappuccino"/>
            </a:endParaRPr>
          </a:p>
        </p:txBody>
      </p:sp>
      <p:sp>
        <p:nvSpPr>
          <p:cNvPr id="21" name="TextBox 20"/>
          <p:cNvSpPr txBox="1"/>
          <p:nvPr/>
        </p:nvSpPr>
        <p:spPr>
          <a:xfrm>
            <a:off x="518017" y="4284557"/>
            <a:ext cx="1274669" cy="276999"/>
          </a:xfrm>
          <a:prstGeom prst="rect">
            <a:avLst/>
          </a:prstGeom>
          <a:noFill/>
        </p:spPr>
        <p:txBody>
          <a:bodyPr wrap="square" rtlCol="0">
            <a:spAutoFit/>
          </a:bodyPr>
          <a:lstStyle/>
          <a:p>
            <a:r>
              <a:rPr lang="en-US" sz="1200" dirty="0" smtClean="0">
                <a:latin typeface="APBCaramelCappuccino"/>
                <a:cs typeface="APBCaramelCappuccino"/>
              </a:rPr>
              <a:t>___________</a:t>
            </a:r>
            <a:endParaRPr lang="en-US" sz="1200" dirty="0">
              <a:latin typeface="APBCaramelCappuccino"/>
              <a:cs typeface="APBCaramelCappuccino"/>
            </a:endParaRPr>
          </a:p>
        </p:txBody>
      </p:sp>
      <p:sp>
        <p:nvSpPr>
          <p:cNvPr id="22" name="TextBox 21"/>
          <p:cNvSpPr txBox="1"/>
          <p:nvPr/>
        </p:nvSpPr>
        <p:spPr>
          <a:xfrm rot="21232400">
            <a:off x="789633" y="4610943"/>
            <a:ext cx="1274669" cy="276999"/>
          </a:xfrm>
          <a:prstGeom prst="rect">
            <a:avLst/>
          </a:prstGeom>
          <a:noFill/>
        </p:spPr>
        <p:txBody>
          <a:bodyPr wrap="square" rtlCol="0">
            <a:spAutoFit/>
          </a:bodyPr>
          <a:lstStyle/>
          <a:p>
            <a:r>
              <a:rPr lang="en-US" sz="1200" dirty="0" smtClean="0">
                <a:latin typeface="APBCaramelCappuccino"/>
                <a:cs typeface="APBCaramelCappuccino"/>
              </a:rPr>
              <a:t>________</a:t>
            </a:r>
            <a:endParaRPr lang="en-US" sz="1200" dirty="0">
              <a:latin typeface="APBCaramelCappuccino"/>
              <a:cs typeface="APBCaramelCappuccino"/>
            </a:endParaRPr>
          </a:p>
        </p:txBody>
      </p:sp>
      <p:sp>
        <p:nvSpPr>
          <p:cNvPr id="23" name="TextBox 22"/>
          <p:cNvSpPr txBox="1"/>
          <p:nvPr/>
        </p:nvSpPr>
        <p:spPr>
          <a:xfrm rot="20872677">
            <a:off x="1462853" y="4957637"/>
            <a:ext cx="1483376" cy="278914"/>
          </a:xfrm>
          <a:prstGeom prst="rect">
            <a:avLst/>
          </a:prstGeom>
          <a:noFill/>
        </p:spPr>
        <p:txBody>
          <a:bodyPr wrap="square" rtlCol="0">
            <a:spAutoFit/>
          </a:bodyPr>
          <a:lstStyle/>
          <a:p>
            <a:r>
              <a:rPr lang="en-US" sz="1200" dirty="0" smtClean="0">
                <a:latin typeface="APBCaramelCappuccino"/>
                <a:cs typeface="APBCaramelCappuccino"/>
              </a:rPr>
              <a:t>__</a:t>
            </a:r>
            <a:endParaRPr lang="en-US" sz="1200" dirty="0">
              <a:latin typeface="APBCaramelCappuccino"/>
              <a:cs typeface="APBCaramelCappuccino"/>
            </a:endParaRPr>
          </a:p>
        </p:txBody>
      </p:sp>
      <p:sp>
        <p:nvSpPr>
          <p:cNvPr id="24" name="Rectangle 23"/>
          <p:cNvSpPr/>
          <p:nvPr/>
        </p:nvSpPr>
        <p:spPr>
          <a:xfrm>
            <a:off x="3329796" y="2931598"/>
            <a:ext cx="3528205" cy="615553"/>
          </a:xfrm>
          <a:prstGeom prst="rect">
            <a:avLst/>
          </a:prstGeom>
        </p:spPr>
        <p:txBody>
          <a:bodyPr wrap="square">
            <a:spAutoFit/>
          </a:bodyPr>
          <a:lstStyle/>
          <a:p>
            <a:pPr algn="ctr"/>
            <a:r>
              <a:rPr lang="en-US" sz="3400" dirty="0" smtClean="0">
                <a:latin typeface="bromello"/>
                <a:cs typeface="bromello"/>
              </a:rPr>
              <a:t>preparation</a:t>
            </a:r>
            <a:endParaRPr lang="en-US" sz="3400" dirty="0">
              <a:latin typeface="bromello"/>
              <a:cs typeface="bromello"/>
            </a:endParaRPr>
          </a:p>
        </p:txBody>
      </p:sp>
      <p:sp>
        <p:nvSpPr>
          <p:cNvPr id="25" name="Rectangle 24"/>
          <p:cNvSpPr/>
          <p:nvPr/>
        </p:nvSpPr>
        <p:spPr>
          <a:xfrm>
            <a:off x="3445378" y="3485285"/>
            <a:ext cx="442549" cy="2092881"/>
          </a:xfrm>
          <a:prstGeom prst="rect">
            <a:avLst/>
          </a:prstGeom>
        </p:spPr>
        <p:txBody>
          <a:bodyPr wrap="none">
            <a:spAutoFit/>
          </a:bodyPr>
          <a:lstStyle/>
          <a:p>
            <a:r>
              <a:rPr lang="en-US" sz="2600" dirty="0" smtClean="0">
                <a:latin typeface="KG Wake Me Up"/>
                <a:cs typeface="KG Wake Me Up"/>
              </a:rPr>
              <a:t>1</a:t>
            </a:r>
          </a:p>
          <a:p>
            <a:endParaRPr lang="en-US" sz="2600" dirty="0">
              <a:latin typeface="KG Wake Me Up"/>
              <a:cs typeface="KG Wake Me Up"/>
            </a:endParaRPr>
          </a:p>
          <a:p>
            <a:r>
              <a:rPr lang="en-US" sz="2600" dirty="0" smtClean="0">
                <a:latin typeface="KG Wake Me Up"/>
                <a:cs typeface="KG Wake Me Up"/>
              </a:rPr>
              <a:t>2</a:t>
            </a:r>
          </a:p>
          <a:p>
            <a:endParaRPr lang="en-US" sz="2600" dirty="0" smtClean="0">
              <a:latin typeface="KG Wake Me Up"/>
              <a:cs typeface="KG Wake Me Up"/>
            </a:endParaRPr>
          </a:p>
          <a:p>
            <a:r>
              <a:rPr lang="en-US" sz="2600" dirty="0">
                <a:latin typeface="KG Wake Me Up"/>
                <a:cs typeface="KG Wake Me Up"/>
              </a:rPr>
              <a:t>3</a:t>
            </a:r>
            <a:endParaRPr lang="en-US" sz="2600" dirty="0"/>
          </a:p>
        </p:txBody>
      </p:sp>
      <p:sp>
        <p:nvSpPr>
          <p:cNvPr id="26" name="Rectangle 25"/>
          <p:cNvSpPr/>
          <p:nvPr/>
        </p:nvSpPr>
        <p:spPr>
          <a:xfrm>
            <a:off x="3887927" y="3485285"/>
            <a:ext cx="2970074" cy="2123658"/>
          </a:xfrm>
          <a:prstGeom prst="rect">
            <a:avLst/>
          </a:prstGeom>
        </p:spPr>
        <p:txBody>
          <a:bodyPr wrap="square">
            <a:spAutoFit/>
          </a:bodyPr>
          <a:lstStyle/>
          <a:p>
            <a:r>
              <a:rPr lang="en-US" sz="1100" dirty="0" smtClean="0">
                <a:latin typeface="Century Gothic"/>
                <a:cs typeface="Century Gothic"/>
              </a:rPr>
              <a:t>Come prepared to class with your binder, planner, notebooks, writing utensils, &amp; interactive notebook supplies. </a:t>
            </a:r>
          </a:p>
          <a:p>
            <a:endParaRPr lang="en-US" sz="1100" dirty="0" smtClean="0">
              <a:latin typeface="Century Gothic"/>
              <a:cs typeface="Century Gothic"/>
            </a:endParaRPr>
          </a:p>
          <a:p>
            <a:r>
              <a:rPr lang="en-US" sz="1100" dirty="0" smtClean="0">
                <a:latin typeface="Century Gothic"/>
                <a:cs typeface="Century Gothic"/>
              </a:rPr>
              <a:t>Start working on bell ringers immediately so class can start within five minutes of the bell. This is when I will grade your bell ringers. </a:t>
            </a:r>
          </a:p>
          <a:p>
            <a:endParaRPr lang="en-US" sz="1100" dirty="0" smtClean="0">
              <a:latin typeface="Century Gothic"/>
              <a:cs typeface="Century Gothic"/>
            </a:endParaRPr>
          </a:p>
          <a:p>
            <a:r>
              <a:rPr lang="en-US" sz="1100" dirty="0" smtClean="0">
                <a:latin typeface="Century Gothic"/>
                <a:cs typeface="Century Gothic"/>
              </a:rPr>
              <a:t>Work should be turned in on its due date. Late work</a:t>
            </a:r>
          </a:p>
          <a:p>
            <a:r>
              <a:rPr lang="en-US" sz="1100" dirty="0" smtClean="0">
                <a:latin typeface="Century Gothic"/>
                <a:cs typeface="Century Gothic"/>
              </a:rPr>
              <a:t>will lose points on a per-day-late basis.</a:t>
            </a:r>
          </a:p>
        </p:txBody>
      </p:sp>
      <p:sp>
        <p:nvSpPr>
          <p:cNvPr id="27" name="Rectangle 26"/>
          <p:cNvSpPr/>
          <p:nvPr/>
        </p:nvSpPr>
        <p:spPr>
          <a:xfrm>
            <a:off x="28304" y="6558867"/>
            <a:ext cx="707965" cy="1219744"/>
          </a:xfrm>
          <a:prstGeom prst="rect">
            <a:avLst/>
          </a:prstGeom>
          <a:solidFill>
            <a:schemeClr val="bg1">
              <a:lumMod val="50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28" name="Rectangle 27"/>
          <p:cNvSpPr/>
          <p:nvPr/>
        </p:nvSpPr>
        <p:spPr>
          <a:xfrm>
            <a:off x="93141" y="5608943"/>
            <a:ext cx="2462323" cy="630942"/>
          </a:xfrm>
          <a:prstGeom prst="rect">
            <a:avLst/>
          </a:prstGeom>
        </p:spPr>
        <p:txBody>
          <a:bodyPr wrap="square">
            <a:spAutoFit/>
          </a:bodyPr>
          <a:lstStyle/>
          <a:p>
            <a:r>
              <a:rPr lang="en-US" sz="3500" dirty="0">
                <a:latin typeface="bromello"/>
                <a:cs typeface="bromello"/>
              </a:rPr>
              <a:t>g</a:t>
            </a:r>
            <a:r>
              <a:rPr lang="en-US" sz="3500" dirty="0" smtClean="0">
                <a:latin typeface="bromello"/>
                <a:cs typeface="bromello"/>
              </a:rPr>
              <a:t>rades</a:t>
            </a:r>
            <a:endParaRPr lang="en-US" sz="3500" dirty="0">
              <a:latin typeface="bromello"/>
              <a:cs typeface="bromello"/>
            </a:endParaRPr>
          </a:p>
        </p:txBody>
      </p:sp>
      <p:sp>
        <p:nvSpPr>
          <p:cNvPr id="29" name="Rectangle 28"/>
          <p:cNvSpPr/>
          <p:nvPr/>
        </p:nvSpPr>
        <p:spPr>
          <a:xfrm>
            <a:off x="722638" y="6558867"/>
            <a:ext cx="495945" cy="1223201"/>
          </a:xfrm>
          <a:prstGeom prst="rect">
            <a:avLst/>
          </a:prstGeom>
          <a:solidFill>
            <a:schemeClr val="bg1">
              <a:lumMod val="6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30" name="Rectangle 29"/>
          <p:cNvSpPr/>
          <p:nvPr/>
        </p:nvSpPr>
        <p:spPr>
          <a:xfrm>
            <a:off x="1234645" y="6558867"/>
            <a:ext cx="580325" cy="1219744"/>
          </a:xfrm>
          <a:prstGeom prst="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31" name="Rectangle 30"/>
          <p:cNvSpPr/>
          <p:nvPr/>
        </p:nvSpPr>
        <p:spPr>
          <a:xfrm>
            <a:off x="1823508" y="6558867"/>
            <a:ext cx="548869" cy="1219744"/>
          </a:xfrm>
          <a:prstGeom prst="rect">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32" name="Rectangle 31"/>
          <p:cNvSpPr/>
          <p:nvPr/>
        </p:nvSpPr>
        <p:spPr>
          <a:xfrm>
            <a:off x="2372378" y="6558867"/>
            <a:ext cx="404198" cy="1223202"/>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33" name="TextBox 32"/>
          <p:cNvSpPr txBox="1"/>
          <p:nvPr/>
        </p:nvSpPr>
        <p:spPr>
          <a:xfrm>
            <a:off x="-145962" y="6254439"/>
            <a:ext cx="1048522" cy="830997"/>
          </a:xfrm>
          <a:prstGeom prst="rect">
            <a:avLst/>
          </a:prstGeom>
          <a:noFill/>
        </p:spPr>
        <p:txBody>
          <a:bodyPr wrap="square" rtlCol="0">
            <a:spAutoFit/>
          </a:bodyPr>
          <a:lstStyle/>
          <a:p>
            <a:pPr algn="ctr"/>
            <a:r>
              <a:rPr lang="en-US" sz="1600" dirty="0" smtClean="0">
                <a:latin typeface="KG Somebody That I Used to Know"/>
                <a:cs typeface="KG Somebody That I Used to Know"/>
              </a:rPr>
              <a:t>30%</a:t>
            </a:r>
          </a:p>
          <a:p>
            <a:endParaRPr lang="en-US" sz="1600" dirty="0" smtClean="0">
              <a:latin typeface="KG Somebody That I Used to Know"/>
              <a:cs typeface="KG Somebody That I Used to Know"/>
            </a:endParaRPr>
          </a:p>
          <a:p>
            <a:endParaRPr lang="en-US" sz="1600" dirty="0">
              <a:latin typeface="KG Somebody That I Used to Know"/>
              <a:cs typeface="KG Somebody That I Used to Know"/>
            </a:endParaRPr>
          </a:p>
        </p:txBody>
      </p:sp>
      <p:sp>
        <p:nvSpPr>
          <p:cNvPr id="34" name="Rectangle 33"/>
          <p:cNvSpPr/>
          <p:nvPr/>
        </p:nvSpPr>
        <p:spPr>
          <a:xfrm rot="16200000">
            <a:off x="-404677" y="6903643"/>
            <a:ext cx="1635561" cy="646331"/>
          </a:xfrm>
          <a:prstGeom prst="rect">
            <a:avLst/>
          </a:prstGeom>
        </p:spPr>
        <p:txBody>
          <a:bodyPr wrap="square">
            <a:spAutoFit/>
          </a:bodyPr>
          <a:lstStyle/>
          <a:p>
            <a:pPr algn="ctr"/>
            <a:r>
              <a:rPr lang="en-US" dirty="0">
                <a:solidFill>
                  <a:schemeClr val="bg1"/>
                </a:solidFill>
                <a:latin typeface="KG Somebody That I Used to Know"/>
                <a:cs typeface="KG Somebody That I Used to Know"/>
              </a:rPr>
              <a:t>Papers </a:t>
            </a:r>
            <a:endParaRPr lang="en-US" dirty="0" smtClean="0">
              <a:solidFill>
                <a:schemeClr val="bg1"/>
              </a:solidFill>
              <a:latin typeface="KG Somebody That I Used to Know"/>
              <a:cs typeface="KG Somebody That I Used to Know"/>
            </a:endParaRPr>
          </a:p>
          <a:p>
            <a:pPr algn="ctr"/>
            <a:r>
              <a:rPr lang="en-US" dirty="0" smtClean="0">
                <a:solidFill>
                  <a:schemeClr val="bg1"/>
                </a:solidFill>
                <a:latin typeface="KG Somebody That I Used to Know"/>
                <a:cs typeface="KG Somebody That I Used to Know"/>
              </a:rPr>
              <a:t> </a:t>
            </a:r>
            <a:r>
              <a:rPr lang="en-US" dirty="0">
                <a:solidFill>
                  <a:schemeClr val="bg1"/>
                </a:solidFill>
                <a:latin typeface="KG Somebody That I Used to Know"/>
                <a:cs typeface="KG Somebody That I Used to Know"/>
              </a:rPr>
              <a:t>Projects</a:t>
            </a:r>
          </a:p>
        </p:txBody>
      </p:sp>
      <p:sp>
        <p:nvSpPr>
          <p:cNvPr id="35" name="TextBox 34"/>
          <p:cNvSpPr txBox="1"/>
          <p:nvPr/>
        </p:nvSpPr>
        <p:spPr>
          <a:xfrm>
            <a:off x="518017" y="6254861"/>
            <a:ext cx="806286" cy="830997"/>
          </a:xfrm>
          <a:prstGeom prst="rect">
            <a:avLst/>
          </a:prstGeom>
          <a:noFill/>
        </p:spPr>
        <p:txBody>
          <a:bodyPr wrap="square" rtlCol="0">
            <a:spAutoFit/>
          </a:bodyPr>
          <a:lstStyle/>
          <a:p>
            <a:pPr algn="ctr"/>
            <a:r>
              <a:rPr lang="en-US" sz="1600" dirty="0">
                <a:latin typeface="KG Somebody That I Used to Know"/>
                <a:cs typeface="KG Somebody That I Used to Know"/>
              </a:rPr>
              <a:t>2</a:t>
            </a:r>
            <a:r>
              <a:rPr lang="en-US" sz="1600" dirty="0" smtClean="0">
                <a:latin typeface="KG Somebody That I Used to Know"/>
                <a:cs typeface="KG Somebody That I Used to Know"/>
              </a:rPr>
              <a:t>0%</a:t>
            </a:r>
          </a:p>
          <a:p>
            <a:endParaRPr lang="en-US" sz="1600" dirty="0" smtClean="0">
              <a:latin typeface="KG Somebody That I Used to Know"/>
              <a:cs typeface="KG Somebody That I Used to Know"/>
            </a:endParaRPr>
          </a:p>
          <a:p>
            <a:endParaRPr lang="en-US" sz="1600" dirty="0">
              <a:latin typeface="KG Somebody That I Used to Know"/>
              <a:cs typeface="KG Somebody That I Used to Know"/>
            </a:endParaRPr>
          </a:p>
        </p:txBody>
      </p:sp>
      <p:sp>
        <p:nvSpPr>
          <p:cNvPr id="36" name="TextBox 35"/>
          <p:cNvSpPr txBox="1"/>
          <p:nvPr/>
        </p:nvSpPr>
        <p:spPr>
          <a:xfrm>
            <a:off x="991700" y="6254439"/>
            <a:ext cx="1009297" cy="830997"/>
          </a:xfrm>
          <a:prstGeom prst="rect">
            <a:avLst/>
          </a:prstGeom>
          <a:noFill/>
        </p:spPr>
        <p:txBody>
          <a:bodyPr wrap="square" rtlCol="0">
            <a:spAutoFit/>
          </a:bodyPr>
          <a:lstStyle/>
          <a:p>
            <a:pPr algn="ctr"/>
            <a:r>
              <a:rPr lang="en-US" sz="1600" dirty="0">
                <a:latin typeface="KG Somebody That I Used to Know"/>
                <a:cs typeface="KG Somebody That I Used to Know"/>
              </a:rPr>
              <a:t>2</a:t>
            </a:r>
            <a:r>
              <a:rPr lang="en-US" sz="1600" dirty="0" smtClean="0">
                <a:latin typeface="KG Somebody That I Used to Know"/>
                <a:cs typeface="KG Somebody That I Used to Know"/>
              </a:rPr>
              <a:t>0%</a:t>
            </a:r>
          </a:p>
          <a:p>
            <a:endParaRPr lang="en-US" sz="1600" dirty="0" smtClean="0">
              <a:latin typeface="KG Somebody That I Used to Know"/>
              <a:cs typeface="KG Somebody That I Used to Know"/>
            </a:endParaRPr>
          </a:p>
          <a:p>
            <a:endParaRPr lang="en-US" sz="1600" dirty="0">
              <a:latin typeface="KG Somebody That I Used to Know"/>
              <a:cs typeface="KG Somebody That I Used to Know"/>
            </a:endParaRPr>
          </a:p>
        </p:txBody>
      </p:sp>
      <p:sp>
        <p:nvSpPr>
          <p:cNvPr id="37" name="TextBox 36"/>
          <p:cNvSpPr txBox="1"/>
          <p:nvPr/>
        </p:nvSpPr>
        <p:spPr>
          <a:xfrm>
            <a:off x="1716252" y="6280683"/>
            <a:ext cx="730805" cy="830997"/>
          </a:xfrm>
          <a:prstGeom prst="rect">
            <a:avLst/>
          </a:prstGeom>
          <a:noFill/>
        </p:spPr>
        <p:txBody>
          <a:bodyPr wrap="square" rtlCol="0">
            <a:spAutoFit/>
          </a:bodyPr>
          <a:lstStyle/>
          <a:p>
            <a:pPr algn="ctr"/>
            <a:r>
              <a:rPr lang="en-US" sz="1600" dirty="0">
                <a:latin typeface="KG Somebody That I Used to Know"/>
                <a:cs typeface="KG Somebody That I Used to Know"/>
              </a:rPr>
              <a:t>2</a:t>
            </a:r>
            <a:r>
              <a:rPr lang="en-US" sz="1600" dirty="0" smtClean="0">
                <a:latin typeface="KG Somebody That I Used to Know"/>
                <a:cs typeface="KG Somebody That I Used to Know"/>
              </a:rPr>
              <a:t>0%</a:t>
            </a:r>
          </a:p>
          <a:p>
            <a:endParaRPr lang="en-US" sz="1600" dirty="0" smtClean="0">
              <a:latin typeface="KG Somebody That I Used to Know"/>
              <a:cs typeface="KG Somebody That I Used to Know"/>
            </a:endParaRPr>
          </a:p>
          <a:p>
            <a:endParaRPr lang="en-US" sz="1600" dirty="0">
              <a:latin typeface="KG Somebody That I Used to Know"/>
              <a:cs typeface="KG Somebody That I Used to Know"/>
            </a:endParaRPr>
          </a:p>
        </p:txBody>
      </p:sp>
      <p:sp>
        <p:nvSpPr>
          <p:cNvPr id="38" name="TextBox 37"/>
          <p:cNvSpPr txBox="1"/>
          <p:nvPr/>
        </p:nvSpPr>
        <p:spPr>
          <a:xfrm>
            <a:off x="2102464" y="6280683"/>
            <a:ext cx="856513" cy="830997"/>
          </a:xfrm>
          <a:prstGeom prst="rect">
            <a:avLst/>
          </a:prstGeom>
          <a:noFill/>
        </p:spPr>
        <p:txBody>
          <a:bodyPr wrap="square" rtlCol="0">
            <a:spAutoFit/>
          </a:bodyPr>
          <a:lstStyle/>
          <a:p>
            <a:pPr algn="ctr"/>
            <a:r>
              <a:rPr lang="en-US" sz="1600" dirty="0" smtClean="0">
                <a:latin typeface="KG Somebody That I Used to Know"/>
                <a:cs typeface="KG Somebody That I Used to Know"/>
              </a:rPr>
              <a:t>10%</a:t>
            </a:r>
          </a:p>
          <a:p>
            <a:endParaRPr lang="en-US" sz="1600" dirty="0" smtClean="0">
              <a:latin typeface="KG Somebody That I Used to Know"/>
              <a:cs typeface="KG Somebody That I Used to Know"/>
            </a:endParaRPr>
          </a:p>
          <a:p>
            <a:endParaRPr lang="en-US" sz="1600" dirty="0">
              <a:latin typeface="KG Somebody That I Used to Know"/>
              <a:cs typeface="KG Somebody That I Used to Know"/>
            </a:endParaRPr>
          </a:p>
        </p:txBody>
      </p:sp>
      <p:sp>
        <p:nvSpPr>
          <p:cNvPr id="39" name="Rectangle 38"/>
          <p:cNvSpPr/>
          <p:nvPr/>
        </p:nvSpPr>
        <p:spPr>
          <a:xfrm rot="16200000">
            <a:off x="938651" y="6839743"/>
            <a:ext cx="1238320" cy="646331"/>
          </a:xfrm>
          <a:prstGeom prst="rect">
            <a:avLst/>
          </a:prstGeom>
        </p:spPr>
        <p:txBody>
          <a:bodyPr wrap="square">
            <a:spAutoFit/>
          </a:bodyPr>
          <a:lstStyle/>
          <a:p>
            <a:pPr algn="ctr"/>
            <a:r>
              <a:rPr lang="en-US" dirty="0" smtClean="0">
                <a:solidFill>
                  <a:schemeClr val="bg1"/>
                </a:solidFill>
                <a:latin typeface="KG Somebody That I Used to Know"/>
                <a:cs typeface="KG Somebody That I Used to Know"/>
              </a:rPr>
              <a:t>Reading Response</a:t>
            </a:r>
            <a:endParaRPr lang="en-US" dirty="0">
              <a:solidFill>
                <a:schemeClr val="bg1"/>
              </a:solidFill>
              <a:latin typeface="KG Somebody That I Used to Know"/>
              <a:cs typeface="KG Somebody That I Used to Know"/>
            </a:endParaRPr>
          </a:p>
        </p:txBody>
      </p:sp>
      <p:sp>
        <p:nvSpPr>
          <p:cNvPr id="40" name="Rectangle 39"/>
          <p:cNvSpPr/>
          <p:nvPr/>
        </p:nvSpPr>
        <p:spPr>
          <a:xfrm rot="16200000">
            <a:off x="1458265" y="6916416"/>
            <a:ext cx="1238320" cy="523220"/>
          </a:xfrm>
          <a:prstGeom prst="rect">
            <a:avLst/>
          </a:prstGeom>
        </p:spPr>
        <p:txBody>
          <a:bodyPr wrap="square">
            <a:spAutoFit/>
          </a:bodyPr>
          <a:lstStyle/>
          <a:p>
            <a:pPr algn="ctr"/>
            <a:r>
              <a:rPr lang="en-US" sz="1300" dirty="0" smtClean="0">
                <a:solidFill>
                  <a:schemeClr val="bg1">
                    <a:lumMod val="50000"/>
                  </a:schemeClr>
                </a:solidFill>
                <a:latin typeface="KG Somebody That I Used to Know"/>
                <a:cs typeface="KG Somebody That I Used to Know"/>
              </a:rPr>
              <a:t>Bell ringers/</a:t>
            </a:r>
            <a:r>
              <a:rPr lang="en-US" sz="1400" dirty="0" smtClean="0">
                <a:solidFill>
                  <a:schemeClr val="bg1">
                    <a:lumMod val="50000"/>
                  </a:schemeClr>
                </a:solidFill>
                <a:latin typeface="KG Somebody That I Used to Know"/>
                <a:cs typeface="KG Somebody That I Used to Know"/>
              </a:rPr>
              <a:t>daily Work</a:t>
            </a:r>
            <a:endParaRPr lang="en-US" sz="1400" dirty="0">
              <a:solidFill>
                <a:schemeClr val="bg1">
                  <a:lumMod val="50000"/>
                </a:schemeClr>
              </a:solidFill>
              <a:latin typeface="KG Somebody That I Used to Know"/>
              <a:cs typeface="KG Somebody That I Used to Know"/>
            </a:endParaRPr>
          </a:p>
        </p:txBody>
      </p:sp>
      <p:sp>
        <p:nvSpPr>
          <p:cNvPr id="41" name="Rectangle 40"/>
          <p:cNvSpPr/>
          <p:nvPr/>
        </p:nvSpPr>
        <p:spPr>
          <a:xfrm rot="16200000">
            <a:off x="1970262" y="7007427"/>
            <a:ext cx="1256896" cy="292388"/>
          </a:xfrm>
          <a:prstGeom prst="rect">
            <a:avLst/>
          </a:prstGeom>
        </p:spPr>
        <p:txBody>
          <a:bodyPr wrap="square">
            <a:spAutoFit/>
          </a:bodyPr>
          <a:lstStyle/>
          <a:p>
            <a:pPr algn="ctr"/>
            <a:r>
              <a:rPr lang="en-US" sz="1300" dirty="0" smtClean="0">
                <a:solidFill>
                  <a:schemeClr val="bg1">
                    <a:lumMod val="50000"/>
                  </a:schemeClr>
                </a:solidFill>
                <a:latin typeface="KG Somebody That I Used to Know"/>
                <a:cs typeface="KG Somebody That I Used to Know"/>
              </a:rPr>
              <a:t>Participation</a:t>
            </a:r>
            <a:endParaRPr lang="en-US" sz="1400" dirty="0">
              <a:solidFill>
                <a:schemeClr val="bg1">
                  <a:lumMod val="50000"/>
                </a:schemeClr>
              </a:solidFill>
              <a:latin typeface="KG Somebody That I Used to Know"/>
              <a:cs typeface="KG Somebody That I Used to Know"/>
            </a:endParaRPr>
          </a:p>
        </p:txBody>
      </p:sp>
      <p:sp>
        <p:nvSpPr>
          <p:cNvPr id="42" name="Pentagon 41"/>
          <p:cNvSpPr/>
          <p:nvPr/>
        </p:nvSpPr>
        <p:spPr>
          <a:xfrm rot="10800000">
            <a:off x="2805306" y="7303168"/>
            <a:ext cx="763744" cy="342232"/>
          </a:xfrm>
          <a:prstGeom prst="homePlate">
            <a:avLst/>
          </a:prstGeom>
          <a:solidFill>
            <a:schemeClr val="tx1">
              <a:lumMod val="65000"/>
              <a:lumOff val="3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rot="16200000">
            <a:off x="309359" y="7020234"/>
            <a:ext cx="1238320" cy="338554"/>
          </a:xfrm>
          <a:prstGeom prst="rect">
            <a:avLst/>
          </a:prstGeom>
        </p:spPr>
        <p:txBody>
          <a:bodyPr wrap="square">
            <a:spAutoFit/>
          </a:bodyPr>
          <a:lstStyle/>
          <a:p>
            <a:pPr algn="ctr"/>
            <a:r>
              <a:rPr lang="en-US" sz="1600" dirty="0" smtClean="0">
                <a:solidFill>
                  <a:schemeClr val="bg1"/>
                </a:solidFill>
                <a:latin typeface="KG Somebody That I Used to Know"/>
                <a:cs typeface="KG Somebody That I Used to Know"/>
              </a:rPr>
              <a:t>Tests &amp; Quizzes</a:t>
            </a:r>
            <a:endParaRPr lang="en-US" sz="1600" dirty="0">
              <a:solidFill>
                <a:schemeClr val="bg1"/>
              </a:solidFill>
              <a:latin typeface="KG Somebody That I Used to Know"/>
              <a:cs typeface="KG Somebody That I Used to Know"/>
            </a:endParaRPr>
          </a:p>
        </p:txBody>
      </p:sp>
      <p:sp>
        <p:nvSpPr>
          <p:cNvPr id="44" name="Rectangle 43"/>
          <p:cNvSpPr/>
          <p:nvPr/>
        </p:nvSpPr>
        <p:spPr>
          <a:xfrm>
            <a:off x="3532003" y="6131825"/>
            <a:ext cx="3325997" cy="2123658"/>
          </a:xfrm>
          <a:prstGeom prst="rect">
            <a:avLst/>
          </a:prstGeom>
        </p:spPr>
        <p:txBody>
          <a:bodyPr wrap="square">
            <a:spAutoFit/>
          </a:bodyPr>
          <a:lstStyle/>
          <a:p>
            <a:r>
              <a:rPr lang="en-US" sz="1100" dirty="0" smtClean="0">
                <a:latin typeface="Century Gothic"/>
                <a:cs typeface="Century Gothic"/>
              </a:rPr>
              <a:t>Weekly and daily work will be updated weekly (bell ringers, participation, and quizzes). Please check grades regularly and feel free to ask me any questions that you might have about a particular grade. </a:t>
            </a:r>
          </a:p>
          <a:p>
            <a:endParaRPr lang="en-US" sz="1100" dirty="0" smtClean="0">
              <a:latin typeface="Century Gothic"/>
              <a:cs typeface="Century Gothic"/>
            </a:endParaRPr>
          </a:p>
          <a:p>
            <a:r>
              <a:rPr lang="en-US" sz="1100" dirty="0" smtClean="0">
                <a:latin typeface="Century Gothic"/>
                <a:cs typeface="Century Gothic"/>
              </a:rPr>
              <a:t>If you are absent, you are responsible for completing your make-up work (one day for make-up for each day absent).</a:t>
            </a:r>
          </a:p>
          <a:p>
            <a:r>
              <a:rPr lang="en-US" sz="1100" dirty="0" smtClean="0">
                <a:latin typeface="Century Gothic"/>
                <a:cs typeface="Century Gothic"/>
              </a:rPr>
              <a:t> </a:t>
            </a:r>
          </a:p>
          <a:p>
            <a:r>
              <a:rPr lang="en-US" sz="1100" dirty="0" smtClean="0">
                <a:latin typeface="Century Gothic"/>
                <a:cs typeface="Century Gothic"/>
              </a:rPr>
              <a:t>This can be done before or after school or via e-mail. </a:t>
            </a:r>
          </a:p>
        </p:txBody>
      </p:sp>
      <p:sp>
        <p:nvSpPr>
          <p:cNvPr id="45" name="Pentagon 44"/>
          <p:cNvSpPr/>
          <p:nvPr/>
        </p:nvSpPr>
        <p:spPr>
          <a:xfrm>
            <a:off x="3256619" y="5808997"/>
            <a:ext cx="731181" cy="322827"/>
          </a:xfrm>
          <a:prstGeom prst="homePlate">
            <a:avLst/>
          </a:prstGeom>
          <a:solidFill>
            <a:schemeClr val="tx1">
              <a:lumMod val="50000"/>
              <a:lumOff val="50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3581385" y="5638886"/>
            <a:ext cx="3528205" cy="615553"/>
          </a:xfrm>
          <a:prstGeom prst="rect">
            <a:avLst/>
          </a:prstGeom>
        </p:spPr>
        <p:txBody>
          <a:bodyPr wrap="square">
            <a:spAutoFit/>
          </a:bodyPr>
          <a:lstStyle/>
          <a:p>
            <a:pPr algn="ctr"/>
            <a:r>
              <a:rPr lang="en-US" sz="3400" dirty="0" smtClean="0">
                <a:latin typeface="bromello"/>
                <a:cs typeface="bromello"/>
              </a:rPr>
              <a:t>responsibility</a:t>
            </a:r>
            <a:endParaRPr lang="en-US" sz="3400" dirty="0">
              <a:latin typeface="bromello"/>
              <a:cs typeface="bromello"/>
            </a:endParaRPr>
          </a:p>
        </p:txBody>
      </p:sp>
      <p:sp>
        <p:nvSpPr>
          <p:cNvPr id="47" name="Rectangle 46"/>
          <p:cNvSpPr/>
          <p:nvPr/>
        </p:nvSpPr>
        <p:spPr>
          <a:xfrm>
            <a:off x="-16740" y="8054664"/>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48" name="Rectangle 47"/>
          <p:cNvSpPr/>
          <p:nvPr/>
        </p:nvSpPr>
        <p:spPr>
          <a:xfrm>
            <a:off x="3466666" y="8054664"/>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49" name="Rectangle 48"/>
          <p:cNvSpPr/>
          <p:nvPr/>
        </p:nvSpPr>
        <p:spPr>
          <a:xfrm>
            <a:off x="867750" y="8274083"/>
            <a:ext cx="2782867" cy="707886"/>
          </a:xfrm>
          <a:prstGeom prst="rect">
            <a:avLst/>
          </a:prstGeom>
        </p:spPr>
        <p:txBody>
          <a:bodyPr wrap="square">
            <a:spAutoFit/>
          </a:bodyPr>
          <a:lstStyle/>
          <a:p>
            <a:r>
              <a:rPr lang="en-US" sz="4000" dirty="0" smtClean="0">
                <a:latin typeface="bromello"/>
                <a:cs typeface="bromello"/>
              </a:rPr>
              <a:t>instagram</a:t>
            </a:r>
            <a:endParaRPr lang="en-US" sz="4000" dirty="0">
              <a:latin typeface="bromello"/>
              <a:cs typeface="bromello"/>
            </a:endParaRPr>
          </a:p>
        </p:txBody>
      </p:sp>
      <p:sp>
        <p:nvSpPr>
          <p:cNvPr id="50" name="Rectangle 49"/>
          <p:cNvSpPr/>
          <p:nvPr/>
        </p:nvSpPr>
        <p:spPr>
          <a:xfrm>
            <a:off x="3381766" y="8545891"/>
            <a:ext cx="1994023" cy="577081"/>
          </a:xfrm>
          <a:prstGeom prst="rect">
            <a:avLst/>
          </a:prstGeom>
        </p:spPr>
        <p:txBody>
          <a:bodyPr wrap="square">
            <a:spAutoFit/>
          </a:bodyPr>
          <a:lstStyle/>
          <a:p>
            <a:pPr algn="ctr"/>
            <a:r>
              <a:rPr lang="en-US" sz="1050" dirty="0" smtClean="0">
                <a:latin typeface="Century Gothic"/>
                <a:cs typeface="Century Gothic"/>
              </a:rPr>
              <a:t>Follow our class account </a:t>
            </a:r>
          </a:p>
          <a:p>
            <a:pPr algn="ctr"/>
            <a:r>
              <a:rPr lang="en-US" sz="1050" dirty="0" smtClean="0">
                <a:latin typeface="Century Gothic"/>
                <a:cs typeface="Century Gothic"/>
              </a:rPr>
              <a:t>to see yourself and classmates in action. </a:t>
            </a:r>
            <a:endParaRPr lang="en-US" sz="1050" dirty="0">
              <a:latin typeface="Century Gothic"/>
              <a:cs typeface="Century Gothic"/>
            </a:endParaRPr>
          </a:p>
        </p:txBody>
      </p:sp>
      <p:sp>
        <p:nvSpPr>
          <p:cNvPr id="51" name="Rectangle 50"/>
          <p:cNvSpPr/>
          <p:nvPr/>
        </p:nvSpPr>
        <p:spPr>
          <a:xfrm>
            <a:off x="5168900" y="8534484"/>
            <a:ext cx="1843476" cy="577081"/>
          </a:xfrm>
          <a:prstGeom prst="rect">
            <a:avLst/>
          </a:prstGeom>
        </p:spPr>
        <p:txBody>
          <a:bodyPr wrap="square">
            <a:spAutoFit/>
          </a:bodyPr>
          <a:lstStyle/>
          <a:p>
            <a:pPr algn="ctr"/>
            <a:r>
              <a:rPr lang="en-US" sz="1050" dirty="0" smtClean="0">
                <a:latin typeface="Century Gothic"/>
                <a:cs typeface="Century Gothic"/>
              </a:rPr>
              <a:t>Follow my book instagram for book recommendations.</a:t>
            </a:r>
            <a:endParaRPr lang="en-US" sz="1050" dirty="0">
              <a:latin typeface="Century Gothic"/>
              <a:cs typeface="Century Gothic"/>
            </a:endParaRPr>
          </a:p>
        </p:txBody>
      </p:sp>
      <p:sp>
        <p:nvSpPr>
          <p:cNvPr id="52" name="TextBox 51"/>
          <p:cNvSpPr txBox="1"/>
          <p:nvPr/>
        </p:nvSpPr>
        <p:spPr>
          <a:xfrm>
            <a:off x="3378745" y="8266890"/>
            <a:ext cx="1987717" cy="369332"/>
          </a:xfrm>
          <a:prstGeom prst="rect">
            <a:avLst/>
          </a:prstGeom>
          <a:noFill/>
        </p:spPr>
        <p:txBody>
          <a:bodyPr wrap="square" rtlCol="0">
            <a:spAutoFit/>
          </a:bodyPr>
          <a:lstStyle/>
          <a:p>
            <a:pPr algn="ctr"/>
            <a:r>
              <a:rPr lang="en-US" b="1" dirty="0" smtClean="0">
                <a:solidFill>
                  <a:schemeClr val="bg1"/>
                </a:solidFill>
                <a:latin typeface="KG Call Me Maybe"/>
                <a:cs typeface="KG Call Me Maybe"/>
              </a:rPr>
              <a:t> </a:t>
            </a:r>
            <a:r>
              <a:rPr lang="en-US" b="1" dirty="0" smtClean="0">
                <a:solidFill>
                  <a:srgbClr val="000000"/>
                </a:solidFill>
                <a:latin typeface="KG Call Me Maybe"/>
                <a:cs typeface="KG Call Me Maybe"/>
              </a:rPr>
              <a:t>@mrscahillsclass</a:t>
            </a:r>
            <a:endParaRPr lang="en-US" b="1" dirty="0">
              <a:solidFill>
                <a:srgbClr val="000000"/>
              </a:solidFill>
              <a:latin typeface="KG Call Me Maybe"/>
              <a:cs typeface="KG Call Me Maybe"/>
            </a:endParaRPr>
          </a:p>
        </p:txBody>
      </p:sp>
      <p:sp>
        <p:nvSpPr>
          <p:cNvPr id="53" name="TextBox 52"/>
          <p:cNvSpPr txBox="1"/>
          <p:nvPr/>
        </p:nvSpPr>
        <p:spPr>
          <a:xfrm>
            <a:off x="5339525" y="8246815"/>
            <a:ext cx="1671733" cy="369332"/>
          </a:xfrm>
          <a:prstGeom prst="rect">
            <a:avLst/>
          </a:prstGeom>
          <a:noFill/>
        </p:spPr>
        <p:txBody>
          <a:bodyPr wrap="square" rtlCol="0">
            <a:spAutoFit/>
          </a:bodyPr>
          <a:lstStyle/>
          <a:p>
            <a:r>
              <a:rPr lang="en-US" sz="1200" b="1" dirty="0" smtClean="0">
                <a:solidFill>
                  <a:srgbClr val="000000"/>
                </a:solidFill>
                <a:latin typeface="PBCoffeeBeforeTalkie"/>
                <a:cs typeface="PBCoffeeBeforeTalkie"/>
              </a:rPr>
              <a:t>  </a:t>
            </a:r>
            <a:r>
              <a:rPr lang="en-US" b="1" dirty="0" smtClean="0">
                <a:solidFill>
                  <a:srgbClr val="000000"/>
                </a:solidFill>
                <a:latin typeface="KG Call Me Maybe"/>
                <a:cs typeface="KG Call Me Maybe"/>
              </a:rPr>
              <a:t>@mrscahillsbooks</a:t>
            </a:r>
            <a:endParaRPr lang="en-US" b="1" dirty="0">
              <a:solidFill>
                <a:srgbClr val="000000"/>
              </a:solidFill>
              <a:latin typeface="KG Call Me Maybe"/>
              <a:cs typeface="KG Call Me Maybe"/>
            </a:endParaRPr>
          </a:p>
        </p:txBody>
      </p:sp>
      <p:sp>
        <p:nvSpPr>
          <p:cNvPr id="54" name="TextBox 53"/>
          <p:cNvSpPr txBox="1"/>
          <p:nvPr/>
        </p:nvSpPr>
        <p:spPr>
          <a:xfrm rot="16200000">
            <a:off x="3003504" y="1612469"/>
            <a:ext cx="1986762" cy="830997"/>
          </a:xfrm>
          <a:prstGeom prst="rect">
            <a:avLst/>
          </a:prstGeom>
          <a:noFill/>
        </p:spPr>
        <p:txBody>
          <a:bodyPr wrap="square" rtlCol="0">
            <a:spAutoFit/>
          </a:bodyPr>
          <a:lstStyle/>
          <a:p>
            <a:pPr algn="r"/>
            <a:r>
              <a:rPr lang="en-US" sz="2400" dirty="0" smtClean="0">
                <a:latin typeface="bromello"/>
                <a:cs typeface="bromello"/>
              </a:rPr>
              <a:t>Text Message Alerts </a:t>
            </a:r>
          </a:p>
        </p:txBody>
      </p:sp>
      <p:sp>
        <p:nvSpPr>
          <p:cNvPr id="55" name="TextBox 54"/>
          <p:cNvSpPr txBox="1"/>
          <p:nvPr/>
        </p:nvSpPr>
        <p:spPr>
          <a:xfrm>
            <a:off x="-57972" y="3932990"/>
            <a:ext cx="1484940" cy="292388"/>
          </a:xfrm>
          <a:prstGeom prst="rect">
            <a:avLst/>
          </a:prstGeom>
          <a:noFill/>
        </p:spPr>
        <p:txBody>
          <a:bodyPr wrap="square" rtlCol="0">
            <a:spAutoFit/>
          </a:bodyPr>
          <a:lstStyle/>
          <a:p>
            <a:pPr algn="ctr"/>
            <a:r>
              <a:rPr lang="en-US" sz="1300" b="1" dirty="0" smtClean="0">
                <a:latin typeface="KG Call Me Maybe"/>
                <a:cs typeface="KG Call Me Maybe"/>
              </a:rPr>
              <a:t>2 composition  notebooks</a:t>
            </a:r>
            <a:endParaRPr lang="en-US" sz="1300" b="1" dirty="0">
              <a:latin typeface="KG Call Me Maybe"/>
              <a:cs typeface="KG Call Me Maybe"/>
            </a:endParaRPr>
          </a:p>
        </p:txBody>
      </p:sp>
      <p:sp>
        <p:nvSpPr>
          <p:cNvPr id="56" name="TextBox 55"/>
          <p:cNvSpPr txBox="1"/>
          <p:nvPr/>
        </p:nvSpPr>
        <p:spPr>
          <a:xfrm>
            <a:off x="-150078" y="4251325"/>
            <a:ext cx="1247874" cy="292388"/>
          </a:xfrm>
          <a:prstGeom prst="rect">
            <a:avLst/>
          </a:prstGeom>
          <a:noFill/>
        </p:spPr>
        <p:txBody>
          <a:bodyPr wrap="square" rtlCol="0">
            <a:spAutoFit/>
          </a:bodyPr>
          <a:lstStyle/>
          <a:p>
            <a:pPr algn="ctr"/>
            <a:r>
              <a:rPr lang="en-US" sz="1300" b="1" dirty="0" smtClean="0">
                <a:latin typeface="KG Call Me Maybe"/>
                <a:cs typeface="KG Call Me Maybe"/>
              </a:rPr>
              <a:t>Pencils &amp; pens</a:t>
            </a:r>
            <a:endParaRPr lang="en-US" sz="1300" b="1" dirty="0">
              <a:latin typeface="KG Call Me Maybe"/>
              <a:cs typeface="KG Call Me Maybe"/>
            </a:endParaRPr>
          </a:p>
        </p:txBody>
      </p:sp>
      <p:sp>
        <p:nvSpPr>
          <p:cNvPr id="57" name="TextBox 56"/>
          <p:cNvSpPr txBox="1"/>
          <p:nvPr/>
        </p:nvSpPr>
        <p:spPr>
          <a:xfrm>
            <a:off x="38860" y="4604575"/>
            <a:ext cx="1097270" cy="492443"/>
          </a:xfrm>
          <a:prstGeom prst="rect">
            <a:avLst/>
          </a:prstGeom>
          <a:noFill/>
        </p:spPr>
        <p:txBody>
          <a:bodyPr wrap="square" rtlCol="0">
            <a:spAutoFit/>
          </a:bodyPr>
          <a:lstStyle/>
          <a:p>
            <a:pPr algn="ctr"/>
            <a:r>
              <a:rPr lang="en-US" sz="1300" b="1" dirty="0" smtClean="0">
                <a:latin typeface="KG Call Me Maybe"/>
                <a:cs typeface="KG Call Me Maybe"/>
              </a:rPr>
              <a:t>colored pencils, </a:t>
            </a:r>
          </a:p>
          <a:p>
            <a:pPr algn="ctr"/>
            <a:r>
              <a:rPr lang="en-US" sz="1300" b="1" dirty="0" smtClean="0">
                <a:latin typeface="KG Call Me Maybe"/>
                <a:cs typeface="KG Call Me Maybe"/>
              </a:rPr>
              <a:t>scissors, glue</a:t>
            </a:r>
            <a:endParaRPr lang="en-US" sz="1300" b="1" dirty="0">
              <a:latin typeface="KG Call Me Maybe"/>
              <a:cs typeface="KG Call Me Maybe"/>
            </a:endParaRPr>
          </a:p>
        </p:txBody>
      </p:sp>
      <p:sp>
        <p:nvSpPr>
          <p:cNvPr id="58" name="TextBox 57"/>
          <p:cNvSpPr txBox="1"/>
          <p:nvPr/>
        </p:nvSpPr>
        <p:spPr>
          <a:xfrm>
            <a:off x="169741" y="5131111"/>
            <a:ext cx="1729754" cy="292388"/>
          </a:xfrm>
          <a:prstGeom prst="rect">
            <a:avLst/>
          </a:prstGeom>
          <a:noFill/>
        </p:spPr>
        <p:txBody>
          <a:bodyPr wrap="square" rtlCol="0">
            <a:spAutoFit/>
          </a:bodyPr>
          <a:lstStyle/>
          <a:p>
            <a:r>
              <a:rPr lang="en-US" sz="1300" b="1" dirty="0">
                <a:latin typeface="KG Call Me Maybe"/>
                <a:cs typeface="KG Call Me Maybe"/>
              </a:rPr>
              <a:t>s</a:t>
            </a:r>
            <a:r>
              <a:rPr lang="en-US" sz="1300" b="1" dirty="0" smtClean="0">
                <a:latin typeface="KG Call Me Maybe"/>
                <a:cs typeface="KG Call Me Maybe"/>
              </a:rPr>
              <a:t>ticky notes, highlighters</a:t>
            </a:r>
            <a:endParaRPr lang="en-US" sz="1300" b="1" dirty="0">
              <a:latin typeface="KG Call Me Maybe"/>
              <a:cs typeface="KG Call Me Maybe"/>
            </a:endParaRPr>
          </a:p>
        </p:txBody>
      </p:sp>
      <p:sp>
        <p:nvSpPr>
          <p:cNvPr id="59" name="TextBox 58"/>
          <p:cNvSpPr txBox="1"/>
          <p:nvPr/>
        </p:nvSpPr>
        <p:spPr>
          <a:xfrm>
            <a:off x="3781568" y="577857"/>
            <a:ext cx="2592833" cy="461665"/>
          </a:xfrm>
          <a:prstGeom prst="rect">
            <a:avLst/>
          </a:prstGeom>
          <a:noFill/>
        </p:spPr>
        <p:txBody>
          <a:bodyPr wrap="square" rtlCol="0">
            <a:spAutoFit/>
          </a:bodyPr>
          <a:lstStyle/>
          <a:p>
            <a:pPr algn="ctr"/>
            <a:r>
              <a:rPr lang="en-US" sz="2400" b="1" dirty="0" smtClean="0">
                <a:latin typeface="KG Call Me Maybe" charset="0"/>
                <a:ea typeface="KG Call Me Maybe" charset="0"/>
                <a:cs typeface="KG Call Me Maybe" charset="0"/>
              </a:rPr>
              <a:t>-----  2017</a:t>
            </a:r>
            <a:endParaRPr lang="en-US" sz="2400" b="1" dirty="0">
              <a:latin typeface="KG Call Me Maybe" charset="0"/>
              <a:ea typeface="KG Call Me Maybe" charset="0"/>
              <a:cs typeface="KG Call Me Maybe" charset="0"/>
            </a:endParaRPr>
          </a:p>
        </p:txBody>
      </p:sp>
      <p:sp>
        <p:nvSpPr>
          <p:cNvPr id="60" name="Rectangle 59"/>
          <p:cNvSpPr/>
          <p:nvPr/>
        </p:nvSpPr>
        <p:spPr>
          <a:xfrm>
            <a:off x="1127341" y="577857"/>
            <a:ext cx="2051163" cy="461665"/>
          </a:xfrm>
          <a:prstGeom prst="rect">
            <a:avLst/>
          </a:prstGeom>
        </p:spPr>
        <p:txBody>
          <a:bodyPr wrap="square">
            <a:spAutoFit/>
          </a:bodyPr>
          <a:lstStyle/>
          <a:p>
            <a:r>
              <a:rPr lang="en-US" sz="2400" b="1" dirty="0" smtClean="0">
                <a:latin typeface="KG Call Me Maybe -skinny" charset="0"/>
                <a:ea typeface="KG Call Me Maybe -skinny" charset="0"/>
                <a:cs typeface="KG Call Me Maybe -skinny" charset="0"/>
              </a:rPr>
              <a:t>2016  -----</a:t>
            </a:r>
            <a:endParaRPr lang="en-US" sz="2400" b="1" dirty="0">
              <a:latin typeface="KG Call Me Maybe -skinny" charset="0"/>
              <a:ea typeface="KG Call Me Maybe -skinny" charset="0"/>
              <a:cs typeface="KG Call Me Maybe -skinny" charset="0"/>
            </a:endParaRPr>
          </a:p>
        </p:txBody>
      </p:sp>
    </p:spTree>
    <p:extLst>
      <p:ext uri="{BB962C8B-B14F-4D97-AF65-F5344CB8AC3E}">
        <p14:creationId xmlns:p14="http://schemas.microsoft.com/office/powerpoint/2010/main" val="656150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5"/>
            <a:ext cx="6858000" cy="9142645"/>
          </a:xfrm>
          <a:prstGeom prst="rect">
            <a:avLst/>
          </a:prstGeom>
        </p:spPr>
      </p:pic>
      <p:sp>
        <p:nvSpPr>
          <p:cNvPr id="3" name="TextBox 2"/>
          <p:cNvSpPr txBox="1"/>
          <p:nvPr/>
        </p:nvSpPr>
        <p:spPr>
          <a:xfrm>
            <a:off x="1450105" y="433948"/>
            <a:ext cx="3889420" cy="584776"/>
          </a:xfrm>
          <a:prstGeom prst="rect">
            <a:avLst/>
          </a:prstGeom>
          <a:noFill/>
        </p:spPr>
        <p:txBody>
          <a:bodyPr wrap="square" rtlCol="0">
            <a:spAutoFit/>
          </a:bodyPr>
          <a:lstStyle/>
          <a:p>
            <a:pPr algn="ctr"/>
            <a:r>
              <a:rPr lang="en-US" sz="3200" b="1" dirty="0" smtClean="0">
                <a:latin typeface="bromello"/>
                <a:cs typeface="bromello"/>
              </a:rPr>
              <a:t>Mrs. Cahill</a:t>
            </a:r>
            <a:endParaRPr lang="en-US" sz="3200" b="1" dirty="0">
              <a:latin typeface="bromello"/>
              <a:cs typeface="bromello"/>
            </a:endParaRPr>
          </a:p>
        </p:txBody>
      </p:sp>
      <p:sp>
        <p:nvSpPr>
          <p:cNvPr id="4" name="TextBox 3"/>
          <p:cNvSpPr txBox="1"/>
          <p:nvPr/>
        </p:nvSpPr>
        <p:spPr>
          <a:xfrm>
            <a:off x="0" y="0"/>
            <a:ext cx="6858000" cy="553998"/>
          </a:xfrm>
          <a:prstGeom prst="rect">
            <a:avLst/>
          </a:prstGeom>
          <a:noFill/>
        </p:spPr>
        <p:txBody>
          <a:bodyPr wrap="square" rtlCol="0">
            <a:spAutoFit/>
          </a:bodyPr>
          <a:lstStyle/>
          <a:p>
            <a:pPr algn="ctr"/>
            <a:r>
              <a:rPr lang="en-US" sz="3000" dirty="0" smtClean="0">
                <a:latin typeface="Stylish Calligraphy Demo"/>
                <a:cs typeface="Stylish Calligraphy Demo"/>
              </a:rPr>
              <a:t>Middle School English </a:t>
            </a:r>
            <a:endParaRPr lang="en-US" sz="3000" b="1" dirty="0">
              <a:latin typeface="Stylish Calligraphy Demo"/>
              <a:cs typeface="Stylish Calligraphy Demo"/>
            </a:endParaRPr>
          </a:p>
        </p:txBody>
      </p:sp>
      <p:sp>
        <p:nvSpPr>
          <p:cNvPr id="5" name="Rectangle 4"/>
          <p:cNvSpPr/>
          <p:nvPr/>
        </p:nvSpPr>
        <p:spPr>
          <a:xfrm>
            <a:off x="8672" y="847758"/>
            <a:ext cx="6849328"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6" name="Pentagon 5"/>
          <p:cNvSpPr/>
          <p:nvPr/>
        </p:nvSpPr>
        <p:spPr>
          <a:xfrm rot="10800000">
            <a:off x="2744902" y="1600200"/>
            <a:ext cx="706901" cy="304800"/>
          </a:xfrm>
          <a:prstGeom prst="homePlate">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4" y="973204"/>
            <a:ext cx="3282035" cy="1985159"/>
          </a:xfrm>
          <a:prstGeom prst="rect">
            <a:avLst/>
          </a:prstGeom>
          <a:noFill/>
        </p:spPr>
        <p:txBody>
          <a:bodyPr wrap="square" rtlCol="0">
            <a:spAutoFit/>
          </a:bodyPr>
          <a:lstStyle/>
          <a:p>
            <a:r>
              <a:rPr lang="en-US" sz="3400" dirty="0">
                <a:latin typeface="bromello"/>
                <a:cs typeface="bromello"/>
              </a:rPr>
              <a:t>c</a:t>
            </a:r>
            <a:r>
              <a:rPr lang="en-US" sz="3400" dirty="0" smtClean="0">
                <a:latin typeface="bromello"/>
                <a:cs typeface="bromello"/>
              </a:rPr>
              <a:t>ommunication</a:t>
            </a:r>
            <a:r>
              <a:rPr lang="en-US" sz="3000" b="1" dirty="0" smtClean="0">
                <a:latin typeface="PBCoffeeBeforeTalkie"/>
                <a:cs typeface="PBCoffeeBeforeTalkie"/>
              </a:rPr>
              <a:t> </a:t>
            </a:r>
          </a:p>
          <a:p>
            <a:r>
              <a:rPr lang="en-US" sz="2500" dirty="0" smtClean="0">
                <a:latin typeface="KG Somebody That I Used to Know"/>
                <a:cs typeface="KG Somebody That I Used to Know"/>
              </a:rPr>
              <a:t>with the teacher</a:t>
            </a:r>
          </a:p>
          <a:p>
            <a:endParaRPr lang="en-US" sz="1600" dirty="0" smtClean="0">
              <a:latin typeface="KG Wake Me Up"/>
              <a:cs typeface="KG Wake Me Up"/>
            </a:endParaRPr>
          </a:p>
          <a:p>
            <a:r>
              <a:rPr lang="en-US" sz="1600" dirty="0">
                <a:latin typeface="KG Wake Me Up"/>
                <a:cs typeface="KG Wake Me Up"/>
              </a:rPr>
              <a:t>1  </a:t>
            </a:r>
            <a:r>
              <a:rPr lang="en-US" sz="1600" dirty="0" err="1">
                <a:latin typeface="KG Call Me Maybe"/>
                <a:cs typeface="KG Call Me Maybe"/>
              </a:rPr>
              <a:t>mcahill@school.org</a:t>
            </a:r>
            <a:endParaRPr lang="en-US" sz="1600" dirty="0">
              <a:latin typeface="KG Call Me Maybe"/>
              <a:cs typeface="KG Call Me Maybe"/>
            </a:endParaRPr>
          </a:p>
          <a:p>
            <a:r>
              <a:rPr lang="en-US" sz="1600" dirty="0">
                <a:latin typeface="KG Wake Me Up"/>
                <a:cs typeface="KG Wake Me Up"/>
              </a:rPr>
              <a:t>2</a:t>
            </a:r>
            <a:r>
              <a:rPr lang="en-US" sz="1600" dirty="0">
                <a:latin typeface="Century Gothic"/>
                <a:cs typeface="Century Gothic"/>
              </a:rPr>
              <a:t>  </a:t>
            </a:r>
            <a:r>
              <a:rPr lang="en-US" sz="1600" dirty="0">
                <a:latin typeface="KG Call Me Maybe"/>
                <a:cs typeface="KG Call Me Maybe"/>
              </a:rPr>
              <a:t>Remind101 app chat</a:t>
            </a:r>
          </a:p>
          <a:p>
            <a:r>
              <a:rPr lang="en-US" sz="1600" dirty="0">
                <a:latin typeface="KG Wake Me Up"/>
                <a:cs typeface="KG Wake Me Up"/>
              </a:rPr>
              <a:t>3</a:t>
            </a:r>
            <a:r>
              <a:rPr lang="en-US" sz="1600" dirty="0">
                <a:latin typeface="Century Gothic"/>
                <a:cs typeface="Century Gothic"/>
              </a:rPr>
              <a:t>  </a:t>
            </a:r>
            <a:r>
              <a:rPr lang="en-US" sz="1600" dirty="0">
                <a:latin typeface="KG Call Me Maybe"/>
                <a:cs typeface="KG Call Me Maybe"/>
              </a:rPr>
              <a:t>(719) 555-5555</a:t>
            </a:r>
          </a:p>
        </p:txBody>
      </p:sp>
      <p:sp>
        <p:nvSpPr>
          <p:cNvPr id="8" name="Rectangle 7"/>
          <p:cNvSpPr/>
          <p:nvPr/>
        </p:nvSpPr>
        <p:spPr>
          <a:xfrm>
            <a:off x="56436" y="2789085"/>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9" name="Rectangle 8"/>
          <p:cNvSpPr/>
          <p:nvPr/>
        </p:nvSpPr>
        <p:spPr>
          <a:xfrm>
            <a:off x="3451806" y="2789085"/>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10" name="Rectangle 9"/>
          <p:cNvSpPr/>
          <p:nvPr/>
        </p:nvSpPr>
        <p:spPr>
          <a:xfrm>
            <a:off x="4493962" y="1483025"/>
            <a:ext cx="1005139" cy="830997"/>
          </a:xfrm>
          <a:prstGeom prst="rect">
            <a:avLst/>
          </a:prstGeom>
        </p:spPr>
        <p:txBody>
          <a:bodyPr wrap="square">
            <a:spAutoFit/>
          </a:bodyPr>
          <a:lstStyle/>
          <a:p>
            <a:pPr algn="ctr"/>
            <a:r>
              <a:rPr lang="en-US" sz="1900" dirty="0">
                <a:latin typeface="bromello"/>
                <a:cs typeface="bromello"/>
              </a:rPr>
              <a:t>e</a:t>
            </a:r>
            <a:r>
              <a:rPr lang="en-US" sz="1900" dirty="0" smtClean="0">
                <a:latin typeface="bromello"/>
                <a:cs typeface="bromello"/>
              </a:rPr>
              <a:t>ighth </a:t>
            </a:r>
          </a:p>
          <a:p>
            <a:pPr algn="ctr"/>
            <a:r>
              <a:rPr lang="en-US" sz="1900" dirty="0" smtClean="0">
                <a:latin typeface="bromello"/>
                <a:cs typeface="bromello"/>
              </a:rPr>
              <a:t>grade </a:t>
            </a:r>
          </a:p>
          <a:p>
            <a:pPr algn="ctr"/>
            <a:endParaRPr lang="en-US" sz="1000" dirty="0" smtClean="0">
              <a:latin typeface="Century Gothic"/>
              <a:cs typeface="Century Gothic"/>
            </a:endParaRPr>
          </a:p>
        </p:txBody>
      </p:sp>
      <p:sp>
        <p:nvSpPr>
          <p:cNvPr id="11" name="Rectangle 10"/>
          <p:cNvSpPr/>
          <p:nvPr/>
        </p:nvSpPr>
        <p:spPr>
          <a:xfrm>
            <a:off x="4493963" y="2058795"/>
            <a:ext cx="1005137" cy="523220"/>
          </a:xfrm>
          <a:prstGeom prst="rect">
            <a:avLst/>
          </a:prstGeom>
        </p:spPr>
        <p:txBody>
          <a:bodyPr wrap="square">
            <a:spAutoFit/>
          </a:bodyPr>
          <a:lstStyle/>
          <a:p>
            <a:pPr algn="ctr"/>
            <a:r>
              <a:rPr lang="en-US" sz="1400" dirty="0">
                <a:latin typeface="KG Call Me Maybe"/>
                <a:cs typeface="KG Call Me Maybe"/>
              </a:rPr>
              <a:t>Text @</a:t>
            </a:r>
            <a:r>
              <a:rPr lang="en-US" sz="1400" dirty="0" smtClean="0">
                <a:latin typeface="KG Call Me Maybe"/>
                <a:cs typeface="KG Call Me Maybe"/>
              </a:rPr>
              <a:t>teacher</a:t>
            </a:r>
          </a:p>
          <a:p>
            <a:pPr algn="ctr"/>
            <a:r>
              <a:rPr lang="en-US" sz="1400" dirty="0" smtClean="0">
                <a:latin typeface="KG Call Me Maybe"/>
                <a:cs typeface="KG Call Me Maybe"/>
              </a:rPr>
              <a:t> </a:t>
            </a:r>
            <a:r>
              <a:rPr lang="en-US" sz="1400" dirty="0">
                <a:latin typeface="KG Call Me Maybe"/>
                <a:cs typeface="KG Call Me Maybe"/>
              </a:rPr>
              <a:t>to 5555</a:t>
            </a:r>
          </a:p>
        </p:txBody>
      </p:sp>
      <p:sp>
        <p:nvSpPr>
          <p:cNvPr id="12" name="Rectangle 11"/>
          <p:cNvSpPr/>
          <p:nvPr/>
        </p:nvSpPr>
        <p:spPr>
          <a:xfrm>
            <a:off x="5680399" y="1473164"/>
            <a:ext cx="1005139" cy="830997"/>
          </a:xfrm>
          <a:prstGeom prst="rect">
            <a:avLst/>
          </a:prstGeom>
        </p:spPr>
        <p:txBody>
          <a:bodyPr wrap="square">
            <a:spAutoFit/>
          </a:bodyPr>
          <a:lstStyle/>
          <a:p>
            <a:pPr algn="ctr"/>
            <a:r>
              <a:rPr lang="en-US" sz="1900" dirty="0" smtClean="0">
                <a:latin typeface="bromello"/>
                <a:cs typeface="bromello"/>
              </a:rPr>
              <a:t>seventh </a:t>
            </a:r>
          </a:p>
          <a:p>
            <a:pPr algn="ctr"/>
            <a:r>
              <a:rPr lang="en-US" sz="1900" dirty="0" smtClean="0">
                <a:latin typeface="bromello"/>
                <a:cs typeface="bromello"/>
              </a:rPr>
              <a:t>grade </a:t>
            </a:r>
          </a:p>
          <a:p>
            <a:pPr algn="ctr"/>
            <a:endParaRPr lang="en-US" sz="1000" dirty="0" smtClean="0">
              <a:latin typeface="Century Gothic"/>
              <a:cs typeface="Century Gothic"/>
            </a:endParaRPr>
          </a:p>
        </p:txBody>
      </p:sp>
      <p:sp>
        <p:nvSpPr>
          <p:cNvPr id="13" name="Rectangle 12"/>
          <p:cNvSpPr/>
          <p:nvPr/>
        </p:nvSpPr>
        <p:spPr>
          <a:xfrm>
            <a:off x="5680400" y="2048934"/>
            <a:ext cx="1005137" cy="523220"/>
          </a:xfrm>
          <a:prstGeom prst="rect">
            <a:avLst/>
          </a:prstGeom>
        </p:spPr>
        <p:txBody>
          <a:bodyPr wrap="square">
            <a:spAutoFit/>
          </a:bodyPr>
          <a:lstStyle/>
          <a:p>
            <a:pPr algn="ctr"/>
            <a:r>
              <a:rPr lang="en-US" sz="1400" dirty="0">
                <a:latin typeface="KG Call Me Maybe"/>
                <a:cs typeface="KG Call Me Maybe"/>
              </a:rPr>
              <a:t>Text @</a:t>
            </a:r>
            <a:r>
              <a:rPr lang="en-US" sz="1400" dirty="0" smtClean="0">
                <a:latin typeface="KG Call Me Maybe"/>
                <a:cs typeface="KG Call Me Maybe"/>
              </a:rPr>
              <a:t>teacher</a:t>
            </a:r>
          </a:p>
          <a:p>
            <a:pPr algn="ctr"/>
            <a:r>
              <a:rPr lang="en-US" sz="1400" dirty="0" smtClean="0">
                <a:latin typeface="KG Call Me Maybe"/>
                <a:cs typeface="KG Call Me Maybe"/>
              </a:rPr>
              <a:t> </a:t>
            </a:r>
            <a:r>
              <a:rPr lang="en-US" sz="1400" dirty="0">
                <a:latin typeface="KG Call Me Maybe"/>
                <a:cs typeface="KG Call Me Maybe"/>
              </a:rPr>
              <a:t>to 5555</a:t>
            </a:r>
          </a:p>
        </p:txBody>
      </p:sp>
      <p:sp>
        <p:nvSpPr>
          <p:cNvPr id="14" name="Rectangle 13"/>
          <p:cNvSpPr/>
          <p:nvPr/>
        </p:nvSpPr>
        <p:spPr>
          <a:xfrm>
            <a:off x="8672" y="847758"/>
            <a:ext cx="6849328"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15" name="Pentagon 14"/>
          <p:cNvSpPr/>
          <p:nvPr/>
        </p:nvSpPr>
        <p:spPr>
          <a:xfrm>
            <a:off x="2965283" y="2450532"/>
            <a:ext cx="705018" cy="304800"/>
          </a:xfrm>
          <a:prstGeom prst="homePlate">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56436" y="2789085"/>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17" name="Rectangle 16"/>
          <p:cNvSpPr/>
          <p:nvPr/>
        </p:nvSpPr>
        <p:spPr>
          <a:xfrm>
            <a:off x="3451806" y="2789085"/>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18" name="Pentagon 17"/>
          <p:cNvSpPr/>
          <p:nvPr/>
        </p:nvSpPr>
        <p:spPr>
          <a:xfrm rot="10800000">
            <a:off x="2744904" y="3485283"/>
            <a:ext cx="700472" cy="351567"/>
          </a:xfrm>
          <a:prstGeom prst="homePlate">
            <a:avLst/>
          </a:prstGeom>
          <a:solidFill>
            <a:schemeClr val="bg1">
              <a:lumMod val="6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8672" y="3007325"/>
            <a:ext cx="3106992" cy="615553"/>
          </a:xfrm>
          <a:prstGeom prst="rect">
            <a:avLst/>
          </a:prstGeom>
          <a:noFill/>
        </p:spPr>
        <p:txBody>
          <a:bodyPr wrap="square" rtlCol="0">
            <a:spAutoFit/>
          </a:bodyPr>
          <a:lstStyle/>
          <a:p>
            <a:r>
              <a:rPr lang="en-US" sz="3400" dirty="0">
                <a:latin typeface="bromello"/>
                <a:cs typeface="bromello"/>
              </a:rPr>
              <a:t>c</a:t>
            </a:r>
            <a:r>
              <a:rPr lang="en-US" sz="3400" dirty="0" smtClean="0">
                <a:latin typeface="bromello"/>
                <a:cs typeface="bromello"/>
              </a:rPr>
              <a:t>lass </a:t>
            </a:r>
            <a:r>
              <a:rPr lang="en-US" sz="3400" dirty="0">
                <a:latin typeface="bromello"/>
                <a:cs typeface="bromello"/>
              </a:rPr>
              <a:t>m</a:t>
            </a:r>
            <a:r>
              <a:rPr lang="en-US" sz="3400" dirty="0" smtClean="0">
                <a:latin typeface="bromello"/>
                <a:cs typeface="bromello"/>
              </a:rPr>
              <a:t>aterials</a:t>
            </a:r>
          </a:p>
        </p:txBody>
      </p:sp>
      <p:sp>
        <p:nvSpPr>
          <p:cNvPr id="20" name="TextBox 19"/>
          <p:cNvSpPr txBox="1"/>
          <p:nvPr/>
        </p:nvSpPr>
        <p:spPr>
          <a:xfrm rot="413096">
            <a:off x="1003698" y="4086878"/>
            <a:ext cx="1277283" cy="276999"/>
          </a:xfrm>
          <a:prstGeom prst="rect">
            <a:avLst/>
          </a:prstGeom>
          <a:noFill/>
        </p:spPr>
        <p:txBody>
          <a:bodyPr wrap="square" rtlCol="0">
            <a:spAutoFit/>
          </a:bodyPr>
          <a:lstStyle/>
          <a:p>
            <a:r>
              <a:rPr lang="en-US" sz="1200" dirty="0" smtClean="0">
                <a:latin typeface="APBCaramelCappuccino"/>
                <a:cs typeface="APBCaramelCappuccino"/>
              </a:rPr>
              <a:t>______</a:t>
            </a:r>
            <a:endParaRPr lang="en-US" sz="1200" dirty="0">
              <a:latin typeface="APBCaramelCappuccino"/>
              <a:cs typeface="APBCaramelCappuccino"/>
            </a:endParaRPr>
          </a:p>
        </p:txBody>
      </p:sp>
      <p:sp>
        <p:nvSpPr>
          <p:cNvPr id="21" name="TextBox 20"/>
          <p:cNvSpPr txBox="1"/>
          <p:nvPr/>
        </p:nvSpPr>
        <p:spPr>
          <a:xfrm>
            <a:off x="518017" y="4284557"/>
            <a:ext cx="1274669" cy="276999"/>
          </a:xfrm>
          <a:prstGeom prst="rect">
            <a:avLst/>
          </a:prstGeom>
          <a:noFill/>
        </p:spPr>
        <p:txBody>
          <a:bodyPr wrap="square" rtlCol="0">
            <a:spAutoFit/>
          </a:bodyPr>
          <a:lstStyle/>
          <a:p>
            <a:r>
              <a:rPr lang="en-US" sz="1200" dirty="0" smtClean="0">
                <a:latin typeface="APBCaramelCappuccino"/>
                <a:cs typeface="APBCaramelCappuccino"/>
              </a:rPr>
              <a:t>___________</a:t>
            </a:r>
            <a:endParaRPr lang="en-US" sz="1200" dirty="0">
              <a:latin typeface="APBCaramelCappuccino"/>
              <a:cs typeface="APBCaramelCappuccino"/>
            </a:endParaRPr>
          </a:p>
        </p:txBody>
      </p:sp>
      <p:sp>
        <p:nvSpPr>
          <p:cNvPr id="22" name="TextBox 21"/>
          <p:cNvSpPr txBox="1"/>
          <p:nvPr/>
        </p:nvSpPr>
        <p:spPr>
          <a:xfrm rot="21232400">
            <a:off x="789633" y="4610943"/>
            <a:ext cx="1274669" cy="276999"/>
          </a:xfrm>
          <a:prstGeom prst="rect">
            <a:avLst/>
          </a:prstGeom>
          <a:noFill/>
        </p:spPr>
        <p:txBody>
          <a:bodyPr wrap="square" rtlCol="0">
            <a:spAutoFit/>
          </a:bodyPr>
          <a:lstStyle/>
          <a:p>
            <a:r>
              <a:rPr lang="en-US" sz="1200" dirty="0" smtClean="0">
                <a:latin typeface="APBCaramelCappuccino"/>
                <a:cs typeface="APBCaramelCappuccino"/>
              </a:rPr>
              <a:t>________</a:t>
            </a:r>
            <a:endParaRPr lang="en-US" sz="1200" dirty="0">
              <a:latin typeface="APBCaramelCappuccino"/>
              <a:cs typeface="APBCaramelCappuccino"/>
            </a:endParaRPr>
          </a:p>
        </p:txBody>
      </p:sp>
      <p:sp>
        <p:nvSpPr>
          <p:cNvPr id="23" name="TextBox 22"/>
          <p:cNvSpPr txBox="1"/>
          <p:nvPr/>
        </p:nvSpPr>
        <p:spPr>
          <a:xfrm rot="20872677">
            <a:off x="1462853" y="4957637"/>
            <a:ext cx="1483376" cy="278914"/>
          </a:xfrm>
          <a:prstGeom prst="rect">
            <a:avLst/>
          </a:prstGeom>
          <a:noFill/>
        </p:spPr>
        <p:txBody>
          <a:bodyPr wrap="square" rtlCol="0">
            <a:spAutoFit/>
          </a:bodyPr>
          <a:lstStyle/>
          <a:p>
            <a:r>
              <a:rPr lang="en-US" sz="1200" dirty="0" smtClean="0">
                <a:latin typeface="APBCaramelCappuccino"/>
                <a:cs typeface="APBCaramelCappuccino"/>
              </a:rPr>
              <a:t>__</a:t>
            </a:r>
            <a:endParaRPr lang="en-US" sz="1200" dirty="0">
              <a:latin typeface="APBCaramelCappuccino"/>
              <a:cs typeface="APBCaramelCappuccino"/>
            </a:endParaRPr>
          </a:p>
        </p:txBody>
      </p:sp>
      <p:sp>
        <p:nvSpPr>
          <p:cNvPr id="24" name="Rectangle 23"/>
          <p:cNvSpPr/>
          <p:nvPr/>
        </p:nvSpPr>
        <p:spPr>
          <a:xfrm>
            <a:off x="3329796" y="2931598"/>
            <a:ext cx="3528205" cy="615553"/>
          </a:xfrm>
          <a:prstGeom prst="rect">
            <a:avLst/>
          </a:prstGeom>
        </p:spPr>
        <p:txBody>
          <a:bodyPr wrap="square">
            <a:spAutoFit/>
          </a:bodyPr>
          <a:lstStyle/>
          <a:p>
            <a:pPr algn="ctr"/>
            <a:r>
              <a:rPr lang="en-US" sz="3400" dirty="0" smtClean="0">
                <a:latin typeface="bromello"/>
                <a:cs typeface="bromello"/>
              </a:rPr>
              <a:t>preparation</a:t>
            </a:r>
            <a:endParaRPr lang="en-US" sz="3400" dirty="0">
              <a:latin typeface="bromello"/>
              <a:cs typeface="bromello"/>
            </a:endParaRPr>
          </a:p>
        </p:txBody>
      </p:sp>
      <p:sp>
        <p:nvSpPr>
          <p:cNvPr id="25" name="Rectangle 24"/>
          <p:cNvSpPr/>
          <p:nvPr/>
        </p:nvSpPr>
        <p:spPr>
          <a:xfrm>
            <a:off x="3445378" y="3485285"/>
            <a:ext cx="442549" cy="2092881"/>
          </a:xfrm>
          <a:prstGeom prst="rect">
            <a:avLst/>
          </a:prstGeom>
        </p:spPr>
        <p:txBody>
          <a:bodyPr wrap="none">
            <a:spAutoFit/>
          </a:bodyPr>
          <a:lstStyle/>
          <a:p>
            <a:r>
              <a:rPr lang="en-US" sz="2600" dirty="0" smtClean="0">
                <a:latin typeface="KG Wake Me Up"/>
                <a:cs typeface="KG Wake Me Up"/>
              </a:rPr>
              <a:t>1</a:t>
            </a:r>
          </a:p>
          <a:p>
            <a:endParaRPr lang="en-US" sz="2600" dirty="0">
              <a:latin typeface="KG Wake Me Up"/>
              <a:cs typeface="KG Wake Me Up"/>
            </a:endParaRPr>
          </a:p>
          <a:p>
            <a:r>
              <a:rPr lang="en-US" sz="2600" dirty="0" smtClean="0">
                <a:latin typeface="KG Wake Me Up"/>
                <a:cs typeface="KG Wake Me Up"/>
              </a:rPr>
              <a:t>2</a:t>
            </a:r>
          </a:p>
          <a:p>
            <a:endParaRPr lang="en-US" sz="2600" dirty="0" smtClean="0">
              <a:latin typeface="KG Wake Me Up"/>
              <a:cs typeface="KG Wake Me Up"/>
            </a:endParaRPr>
          </a:p>
          <a:p>
            <a:r>
              <a:rPr lang="en-US" sz="2600" dirty="0">
                <a:latin typeface="KG Wake Me Up"/>
                <a:cs typeface="KG Wake Me Up"/>
              </a:rPr>
              <a:t>3</a:t>
            </a:r>
            <a:endParaRPr lang="en-US" sz="2600" dirty="0"/>
          </a:p>
        </p:txBody>
      </p:sp>
      <p:sp>
        <p:nvSpPr>
          <p:cNvPr id="26" name="Rectangle 25"/>
          <p:cNvSpPr/>
          <p:nvPr/>
        </p:nvSpPr>
        <p:spPr>
          <a:xfrm>
            <a:off x="3887927" y="3485285"/>
            <a:ext cx="2970074" cy="2123658"/>
          </a:xfrm>
          <a:prstGeom prst="rect">
            <a:avLst/>
          </a:prstGeom>
        </p:spPr>
        <p:txBody>
          <a:bodyPr wrap="square">
            <a:spAutoFit/>
          </a:bodyPr>
          <a:lstStyle/>
          <a:p>
            <a:r>
              <a:rPr lang="en-US" sz="1100" dirty="0" smtClean="0">
                <a:latin typeface="Century Gothic"/>
                <a:cs typeface="Century Gothic"/>
              </a:rPr>
              <a:t>Come prepared to class with your binder, planner, notebooks, writing utensils, &amp; interactive notebook supplies. </a:t>
            </a:r>
          </a:p>
          <a:p>
            <a:endParaRPr lang="en-US" sz="1100" dirty="0" smtClean="0">
              <a:latin typeface="Century Gothic"/>
              <a:cs typeface="Century Gothic"/>
            </a:endParaRPr>
          </a:p>
          <a:p>
            <a:r>
              <a:rPr lang="en-US" sz="1100" dirty="0" smtClean="0">
                <a:latin typeface="Century Gothic"/>
                <a:cs typeface="Century Gothic"/>
              </a:rPr>
              <a:t>Start working on bell ringers immediately so class can start within five minutes of the bell. This is when I will grade your bell ringers. </a:t>
            </a:r>
          </a:p>
          <a:p>
            <a:endParaRPr lang="en-US" sz="1100" dirty="0" smtClean="0">
              <a:latin typeface="Century Gothic"/>
              <a:cs typeface="Century Gothic"/>
            </a:endParaRPr>
          </a:p>
          <a:p>
            <a:r>
              <a:rPr lang="en-US" sz="1100" dirty="0" smtClean="0">
                <a:latin typeface="Century Gothic"/>
                <a:cs typeface="Century Gothic"/>
              </a:rPr>
              <a:t>Work should be turned in on its due date. Late work</a:t>
            </a:r>
          </a:p>
          <a:p>
            <a:r>
              <a:rPr lang="en-US" sz="1100" dirty="0" smtClean="0">
                <a:latin typeface="Century Gothic"/>
                <a:cs typeface="Century Gothic"/>
              </a:rPr>
              <a:t>will lose points on a per-day-late basis.</a:t>
            </a:r>
          </a:p>
        </p:txBody>
      </p:sp>
      <p:sp>
        <p:nvSpPr>
          <p:cNvPr id="27" name="Rectangle 26"/>
          <p:cNvSpPr/>
          <p:nvPr/>
        </p:nvSpPr>
        <p:spPr>
          <a:xfrm>
            <a:off x="28304" y="6558867"/>
            <a:ext cx="707965" cy="1219744"/>
          </a:xfrm>
          <a:prstGeom prst="rect">
            <a:avLst/>
          </a:prstGeom>
          <a:solidFill>
            <a:schemeClr val="bg1">
              <a:lumMod val="50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28" name="Rectangle 27"/>
          <p:cNvSpPr/>
          <p:nvPr/>
        </p:nvSpPr>
        <p:spPr>
          <a:xfrm>
            <a:off x="93141" y="5608943"/>
            <a:ext cx="2462323" cy="630942"/>
          </a:xfrm>
          <a:prstGeom prst="rect">
            <a:avLst/>
          </a:prstGeom>
        </p:spPr>
        <p:txBody>
          <a:bodyPr wrap="square">
            <a:spAutoFit/>
          </a:bodyPr>
          <a:lstStyle/>
          <a:p>
            <a:r>
              <a:rPr lang="en-US" sz="3500" dirty="0">
                <a:latin typeface="bromello"/>
                <a:cs typeface="bromello"/>
              </a:rPr>
              <a:t>g</a:t>
            </a:r>
            <a:r>
              <a:rPr lang="en-US" sz="3500" dirty="0" smtClean="0">
                <a:latin typeface="bromello"/>
                <a:cs typeface="bromello"/>
              </a:rPr>
              <a:t>rades</a:t>
            </a:r>
            <a:endParaRPr lang="en-US" sz="3500" dirty="0">
              <a:latin typeface="bromello"/>
              <a:cs typeface="bromello"/>
            </a:endParaRPr>
          </a:p>
        </p:txBody>
      </p:sp>
      <p:sp>
        <p:nvSpPr>
          <p:cNvPr id="29" name="Rectangle 28"/>
          <p:cNvSpPr/>
          <p:nvPr/>
        </p:nvSpPr>
        <p:spPr>
          <a:xfrm>
            <a:off x="722638" y="6558867"/>
            <a:ext cx="495945" cy="1223201"/>
          </a:xfrm>
          <a:prstGeom prst="rect">
            <a:avLst/>
          </a:prstGeom>
          <a:solidFill>
            <a:schemeClr val="bg1">
              <a:lumMod val="6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30" name="Rectangle 29"/>
          <p:cNvSpPr/>
          <p:nvPr/>
        </p:nvSpPr>
        <p:spPr>
          <a:xfrm>
            <a:off x="1234645" y="6558867"/>
            <a:ext cx="580325" cy="1219744"/>
          </a:xfrm>
          <a:prstGeom prst="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31" name="Rectangle 30"/>
          <p:cNvSpPr/>
          <p:nvPr/>
        </p:nvSpPr>
        <p:spPr>
          <a:xfrm>
            <a:off x="1823508" y="6558867"/>
            <a:ext cx="548869" cy="1219744"/>
          </a:xfrm>
          <a:prstGeom prst="rect">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32" name="Rectangle 31"/>
          <p:cNvSpPr/>
          <p:nvPr/>
        </p:nvSpPr>
        <p:spPr>
          <a:xfrm>
            <a:off x="2372378" y="6558867"/>
            <a:ext cx="404198" cy="1223202"/>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33" name="TextBox 32"/>
          <p:cNvSpPr txBox="1"/>
          <p:nvPr/>
        </p:nvSpPr>
        <p:spPr>
          <a:xfrm>
            <a:off x="-145962" y="6254439"/>
            <a:ext cx="1048522" cy="830997"/>
          </a:xfrm>
          <a:prstGeom prst="rect">
            <a:avLst/>
          </a:prstGeom>
          <a:noFill/>
        </p:spPr>
        <p:txBody>
          <a:bodyPr wrap="square" rtlCol="0">
            <a:spAutoFit/>
          </a:bodyPr>
          <a:lstStyle/>
          <a:p>
            <a:pPr algn="ctr"/>
            <a:r>
              <a:rPr lang="en-US" sz="1600" dirty="0" smtClean="0">
                <a:latin typeface="KG Somebody That I Used to Know"/>
                <a:cs typeface="KG Somebody That I Used to Know"/>
              </a:rPr>
              <a:t>30%</a:t>
            </a:r>
          </a:p>
          <a:p>
            <a:endParaRPr lang="en-US" sz="1600" dirty="0" smtClean="0">
              <a:latin typeface="KG Somebody That I Used to Know"/>
              <a:cs typeface="KG Somebody That I Used to Know"/>
            </a:endParaRPr>
          </a:p>
          <a:p>
            <a:endParaRPr lang="en-US" sz="1600" dirty="0">
              <a:latin typeface="KG Somebody That I Used to Know"/>
              <a:cs typeface="KG Somebody That I Used to Know"/>
            </a:endParaRPr>
          </a:p>
        </p:txBody>
      </p:sp>
      <p:sp>
        <p:nvSpPr>
          <p:cNvPr id="34" name="Rectangle 33"/>
          <p:cNvSpPr/>
          <p:nvPr/>
        </p:nvSpPr>
        <p:spPr>
          <a:xfrm rot="16200000">
            <a:off x="-404677" y="6903643"/>
            <a:ext cx="1635561" cy="646331"/>
          </a:xfrm>
          <a:prstGeom prst="rect">
            <a:avLst/>
          </a:prstGeom>
        </p:spPr>
        <p:txBody>
          <a:bodyPr wrap="square">
            <a:spAutoFit/>
          </a:bodyPr>
          <a:lstStyle/>
          <a:p>
            <a:pPr algn="ctr"/>
            <a:r>
              <a:rPr lang="en-US" dirty="0">
                <a:solidFill>
                  <a:schemeClr val="bg1"/>
                </a:solidFill>
                <a:latin typeface="KG Somebody That I Used to Know"/>
                <a:cs typeface="KG Somebody That I Used to Know"/>
              </a:rPr>
              <a:t>Papers </a:t>
            </a:r>
            <a:endParaRPr lang="en-US" dirty="0" smtClean="0">
              <a:solidFill>
                <a:schemeClr val="bg1"/>
              </a:solidFill>
              <a:latin typeface="KG Somebody That I Used to Know"/>
              <a:cs typeface="KG Somebody That I Used to Know"/>
            </a:endParaRPr>
          </a:p>
          <a:p>
            <a:pPr algn="ctr"/>
            <a:r>
              <a:rPr lang="en-US" dirty="0" smtClean="0">
                <a:solidFill>
                  <a:schemeClr val="bg1"/>
                </a:solidFill>
                <a:latin typeface="KG Somebody That I Used to Know"/>
                <a:cs typeface="KG Somebody That I Used to Know"/>
              </a:rPr>
              <a:t> </a:t>
            </a:r>
            <a:r>
              <a:rPr lang="en-US" dirty="0">
                <a:solidFill>
                  <a:schemeClr val="bg1"/>
                </a:solidFill>
                <a:latin typeface="KG Somebody That I Used to Know"/>
                <a:cs typeface="KG Somebody That I Used to Know"/>
              </a:rPr>
              <a:t>Projects</a:t>
            </a:r>
          </a:p>
        </p:txBody>
      </p:sp>
      <p:sp>
        <p:nvSpPr>
          <p:cNvPr id="35" name="TextBox 34"/>
          <p:cNvSpPr txBox="1"/>
          <p:nvPr/>
        </p:nvSpPr>
        <p:spPr>
          <a:xfrm>
            <a:off x="518017" y="6254861"/>
            <a:ext cx="806286" cy="830997"/>
          </a:xfrm>
          <a:prstGeom prst="rect">
            <a:avLst/>
          </a:prstGeom>
          <a:noFill/>
        </p:spPr>
        <p:txBody>
          <a:bodyPr wrap="square" rtlCol="0">
            <a:spAutoFit/>
          </a:bodyPr>
          <a:lstStyle/>
          <a:p>
            <a:pPr algn="ctr"/>
            <a:r>
              <a:rPr lang="en-US" sz="1600" dirty="0">
                <a:latin typeface="KG Somebody That I Used to Know"/>
                <a:cs typeface="KG Somebody That I Used to Know"/>
              </a:rPr>
              <a:t>2</a:t>
            </a:r>
            <a:r>
              <a:rPr lang="en-US" sz="1600" dirty="0" smtClean="0">
                <a:latin typeface="KG Somebody That I Used to Know"/>
                <a:cs typeface="KG Somebody That I Used to Know"/>
              </a:rPr>
              <a:t>0%</a:t>
            </a:r>
          </a:p>
          <a:p>
            <a:endParaRPr lang="en-US" sz="1600" dirty="0" smtClean="0">
              <a:latin typeface="KG Somebody That I Used to Know"/>
              <a:cs typeface="KG Somebody That I Used to Know"/>
            </a:endParaRPr>
          </a:p>
          <a:p>
            <a:endParaRPr lang="en-US" sz="1600" dirty="0">
              <a:latin typeface="KG Somebody That I Used to Know"/>
              <a:cs typeface="KG Somebody That I Used to Know"/>
            </a:endParaRPr>
          </a:p>
        </p:txBody>
      </p:sp>
      <p:sp>
        <p:nvSpPr>
          <p:cNvPr id="36" name="TextBox 35"/>
          <p:cNvSpPr txBox="1"/>
          <p:nvPr/>
        </p:nvSpPr>
        <p:spPr>
          <a:xfrm>
            <a:off x="991700" y="6254439"/>
            <a:ext cx="1009297" cy="830997"/>
          </a:xfrm>
          <a:prstGeom prst="rect">
            <a:avLst/>
          </a:prstGeom>
          <a:noFill/>
        </p:spPr>
        <p:txBody>
          <a:bodyPr wrap="square" rtlCol="0">
            <a:spAutoFit/>
          </a:bodyPr>
          <a:lstStyle/>
          <a:p>
            <a:pPr algn="ctr"/>
            <a:r>
              <a:rPr lang="en-US" sz="1600" dirty="0">
                <a:latin typeface="KG Somebody That I Used to Know"/>
                <a:cs typeface="KG Somebody That I Used to Know"/>
              </a:rPr>
              <a:t>2</a:t>
            </a:r>
            <a:r>
              <a:rPr lang="en-US" sz="1600" dirty="0" smtClean="0">
                <a:latin typeface="KG Somebody That I Used to Know"/>
                <a:cs typeface="KG Somebody That I Used to Know"/>
              </a:rPr>
              <a:t>0%</a:t>
            </a:r>
          </a:p>
          <a:p>
            <a:endParaRPr lang="en-US" sz="1600" dirty="0" smtClean="0">
              <a:latin typeface="KG Somebody That I Used to Know"/>
              <a:cs typeface="KG Somebody That I Used to Know"/>
            </a:endParaRPr>
          </a:p>
          <a:p>
            <a:endParaRPr lang="en-US" sz="1600" dirty="0">
              <a:latin typeface="KG Somebody That I Used to Know"/>
              <a:cs typeface="KG Somebody That I Used to Know"/>
            </a:endParaRPr>
          </a:p>
        </p:txBody>
      </p:sp>
      <p:sp>
        <p:nvSpPr>
          <p:cNvPr id="37" name="TextBox 36"/>
          <p:cNvSpPr txBox="1"/>
          <p:nvPr/>
        </p:nvSpPr>
        <p:spPr>
          <a:xfrm>
            <a:off x="1716252" y="6280683"/>
            <a:ext cx="730805" cy="830997"/>
          </a:xfrm>
          <a:prstGeom prst="rect">
            <a:avLst/>
          </a:prstGeom>
          <a:noFill/>
        </p:spPr>
        <p:txBody>
          <a:bodyPr wrap="square" rtlCol="0">
            <a:spAutoFit/>
          </a:bodyPr>
          <a:lstStyle/>
          <a:p>
            <a:pPr algn="ctr"/>
            <a:r>
              <a:rPr lang="en-US" sz="1600" dirty="0">
                <a:latin typeface="KG Somebody That I Used to Know"/>
                <a:cs typeface="KG Somebody That I Used to Know"/>
              </a:rPr>
              <a:t>2</a:t>
            </a:r>
            <a:r>
              <a:rPr lang="en-US" sz="1600" dirty="0" smtClean="0">
                <a:latin typeface="KG Somebody That I Used to Know"/>
                <a:cs typeface="KG Somebody That I Used to Know"/>
              </a:rPr>
              <a:t>0%</a:t>
            </a:r>
          </a:p>
          <a:p>
            <a:endParaRPr lang="en-US" sz="1600" dirty="0" smtClean="0">
              <a:latin typeface="KG Somebody That I Used to Know"/>
              <a:cs typeface="KG Somebody That I Used to Know"/>
            </a:endParaRPr>
          </a:p>
          <a:p>
            <a:endParaRPr lang="en-US" sz="1600" dirty="0">
              <a:latin typeface="KG Somebody That I Used to Know"/>
              <a:cs typeface="KG Somebody That I Used to Know"/>
            </a:endParaRPr>
          </a:p>
        </p:txBody>
      </p:sp>
      <p:sp>
        <p:nvSpPr>
          <p:cNvPr id="38" name="TextBox 37"/>
          <p:cNvSpPr txBox="1"/>
          <p:nvPr/>
        </p:nvSpPr>
        <p:spPr>
          <a:xfrm>
            <a:off x="2102464" y="6280683"/>
            <a:ext cx="856513" cy="830997"/>
          </a:xfrm>
          <a:prstGeom prst="rect">
            <a:avLst/>
          </a:prstGeom>
          <a:noFill/>
        </p:spPr>
        <p:txBody>
          <a:bodyPr wrap="square" rtlCol="0">
            <a:spAutoFit/>
          </a:bodyPr>
          <a:lstStyle/>
          <a:p>
            <a:pPr algn="ctr"/>
            <a:r>
              <a:rPr lang="en-US" sz="1600" dirty="0" smtClean="0">
                <a:latin typeface="KG Somebody That I Used to Know"/>
                <a:cs typeface="KG Somebody That I Used to Know"/>
              </a:rPr>
              <a:t>10%</a:t>
            </a:r>
          </a:p>
          <a:p>
            <a:endParaRPr lang="en-US" sz="1600" dirty="0" smtClean="0">
              <a:latin typeface="KG Somebody That I Used to Know"/>
              <a:cs typeface="KG Somebody That I Used to Know"/>
            </a:endParaRPr>
          </a:p>
          <a:p>
            <a:endParaRPr lang="en-US" sz="1600" dirty="0">
              <a:latin typeface="KG Somebody That I Used to Know"/>
              <a:cs typeface="KG Somebody That I Used to Know"/>
            </a:endParaRPr>
          </a:p>
        </p:txBody>
      </p:sp>
      <p:sp>
        <p:nvSpPr>
          <p:cNvPr id="39" name="Rectangle 38"/>
          <p:cNvSpPr/>
          <p:nvPr/>
        </p:nvSpPr>
        <p:spPr>
          <a:xfrm rot="16200000">
            <a:off x="938651" y="6839743"/>
            <a:ext cx="1238320" cy="646331"/>
          </a:xfrm>
          <a:prstGeom prst="rect">
            <a:avLst/>
          </a:prstGeom>
        </p:spPr>
        <p:txBody>
          <a:bodyPr wrap="square">
            <a:spAutoFit/>
          </a:bodyPr>
          <a:lstStyle/>
          <a:p>
            <a:pPr algn="ctr"/>
            <a:r>
              <a:rPr lang="en-US" dirty="0" smtClean="0">
                <a:solidFill>
                  <a:schemeClr val="bg1"/>
                </a:solidFill>
                <a:latin typeface="KG Somebody That I Used to Know"/>
                <a:cs typeface="KG Somebody That I Used to Know"/>
              </a:rPr>
              <a:t>Reading Response</a:t>
            </a:r>
            <a:endParaRPr lang="en-US" dirty="0">
              <a:solidFill>
                <a:schemeClr val="bg1"/>
              </a:solidFill>
              <a:latin typeface="KG Somebody That I Used to Know"/>
              <a:cs typeface="KG Somebody That I Used to Know"/>
            </a:endParaRPr>
          </a:p>
        </p:txBody>
      </p:sp>
      <p:sp>
        <p:nvSpPr>
          <p:cNvPr id="40" name="Rectangle 39"/>
          <p:cNvSpPr/>
          <p:nvPr/>
        </p:nvSpPr>
        <p:spPr>
          <a:xfrm rot="16200000">
            <a:off x="1458265" y="6916416"/>
            <a:ext cx="1238320" cy="523220"/>
          </a:xfrm>
          <a:prstGeom prst="rect">
            <a:avLst/>
          </a:prstGeom>
        </p:spPr>
        <p:txBody>
          <a:bodyPr wrap="square">
            <a:spAutoFit/>
          </a:bodyPr>
          <a:lstStyle/>
          <a:p>
            <a:pPr algn="ctr"/>
            <a:r>
              <a:rPr lang="en-US" sz="1300" dirty="0" smtClean="0">
                <a:solidFill>
                  <a:schemeClr val="bg1">
                    <a:lumMod val="50000"/>
                  </a:schemeClr>
                </a:solidFill>
                <a:latin typeface="KG Somebody That I Used to Know"/>
                <a:cs typeface="KG Somebody That I Used to Know"/>
              </a:rPr>
              <a:t>Bell ringers/</a:t>
            </a:r>
            <a:r>
              <a:rPr lang="en-US" sz="1400" dirty="0" smtClean="0">
                <a:solidFill>
                  <a:schemeClr val="bg1">
                    <a:lumMod val="50000"/>
                  </a:schemeClr>
                </a:solidFill>
                <a:latin typeface="KG Somebody That I Used to Know"/>
                <a:cs typeface="KG Somebody That I Used to Know"/>
              </a:rPr>
              <a:t>daily Work</a:t>
            </a:r>
            <a:endParaRPr lang="en-US" sz="1400" dirty="0">
              <a:solidFill>
                <a:schemeClr val="bg1">
                  <a:lumMod val="50000"/>
                </a:schemeClr>
              </a:solidFill>
              <a:latin typeface="KG Somebody That I Used to Know"/>
              <a:cs typeface="KG Somebody That I Used to Know"/>
            </a:endParaRPr>
          </a:p>
        </p:txBody>
      </p:sp>
      <p:sp>
        <p:nvSpPr>
          <p:cNvPr id="41" name="Rectangle 40"/>
          <p:cNvSpPr/>
          <p:nvPr/>
        </p:nvSpPr>
        <p:spPr>
          <a:xfrm rot="16200000">
            <a:off x="1970262" y="7007427"/>
            <a:ext cx="1256896" cy="292388"/>
          </a:xfrm>
          <a:prstGeom prst="rect">
            <a:avLst/>
          </a:prstGeom>
        </p:spPr>
        <p:txBody>
          <a:bodyPr wrap="square">
            <a:spAutoFit/>
          </a:bodyPr>
          <a:lstStyle/>
          <a:p>
            <a:pPr algn="ctr"/>
            <a:r>
              <a:rPr lang="en-US" sz="1300" dirty="0" smtClean="0">
                <a:solidFill>
                  <a:schemeClr val="bg1">
                    <a:lumMod val="50000"/>
                  </a:schemeClr>
                </a:solidFill>
                <a:latin typeface="KG Somebody That I Used to Know"/>
                <a:cs typeface="KG Somebody That I Used to Know"/>
              </a:rPr>
              <a:t>Participation</a:t>
            </a:r>
            <a:endParaRPr lang="en-US" sz="1400" dirty="0">
              <a:solidFill>
                <a:schemeClr val="bg1">
                  <a:lumMod val="50000"/>
                </a:schemeClr>
              </a:solidFill>
              <a:latin typeface="KG Somebody That I Used to Know"/>
              <a:cs typeface="KG Somebody That I Used to Know"/>
            </a:endParaRPr>
          </a:p>
        </p:txBody>
      </p:sp>
      <p:sp>
        <p:nvSpPr>
          <p:cNvPr id="42" name="Pentagon 41"/>
          <p:cNvSpPr/>
          <p:nvPr/>
        </p:nvSpPr>
        <p:spPr>
          <a:xfrm rot="10800000">
            <a:off x="2805306" y="7303168"/>
            <a:ext cx="763744" cy="342232"/>
          </a:xfrm>
          <a:prstGeom prst="homePlate">
            <a:avLst/>
          </a:prstGeom>
          <a:solidFill>
            <a:schemeClr val="tx1">
              <a:lumMod val="65000"/>
              <a:lumOff val="3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rot="16200000">
            <a:off x="309359" y="7020234"/>
            <a:ext cx="1238320" cy="338554"/>
          </a:xfrm>
          <a:prstGeom prst="rect">
            <a:avLst/>
          </a:prstGeom>
        </p:spPr>
        <p:txBody>
          <a:bodyPr wrap="square">
            <a:spAutoFit/>
          </a:bodyPr>
          <a:lstStyle/>
          <a:p>
            <a:pPr algn="ctr"/>
            <a:r>
              <a:rPr lang="en-US" sz="1600" dirty="0" smtClean="0">
                <a:solidFill>
                  <a:schemeClr val="bg1"/>
                </a:solidFill>
                <a:latin typeface="KG Somebody That I Used to Know"/>
                <a:cs typeface="KG Somebody That I Used to Know"/>
              </a:rPr>
              <a:t>Tests &amp; Quizzes</a:t>
            </a:r>
            <a:endParaRPr lang="en-US" sz="1600" dirty="0">
              <a:solidFill>
                <a:schemeClr val="bg1"/>
              </a:solidFill>
              <a:latin typeface="KG Somebody That I Used to Know"/>
              <a:cs typeface="KG Somebody That I Used to Know"/>
            </a:endParaRPr>
          </a:p>
        </p:txBody>
      </p:sp>
      <p:sp>
        <p:nvSpPr>
          <p:cNvPr id="44" name="Rectangle 43"/>
          <p:cNvSpPr/>
          <p:nvPr/>
        </p:nvSpPr>
        <p:spPr>
          <a:xfrm>
            <a:off x="3532003" y="6131825"/>
            <a:ext cx="3325997" cy="2123658"/>
          </a:xfrm>
          <a:prstGeom prst="rect">
            <a:avLst/>
          </a:prstGeom>
        </p:spPr>
        <p:txBody>
          <a:bodyPr wrap="square">
            <a:spAutoFit/>
          </a:bodyPr>
          <a:lstStyle/>
          <a:p>
            <a:r>
              <a:rPr lang="en-US" sz="1100" dirty="0" smtClean="0">
                <a:latin typeface="Century Gothic"/>
                <a:cs typeface="Century Gothic"/>
              </a:rPr>
              <a:t>Weekly and daily work will be updated weekly (bell ringers, participation, and quizzes). Please check grades regularly and feel free to ask me any questions that you might have about a particular grade. </a:t>
            </a:r>
          </a:p>
          <a:p>
            <a:endParaRPr lang="en-US" sz="1100" dirty="0" smtClean="0">
              <a:latin typeface="Century Gothic"/>
              <a:cs typeface="Century Gothic"/>
            </a:endParaRPr>
          </a:p>
          <a:p>
            <a:r>
              <a:rPr lang="en-US" sz="1100" dirty="0" smtClean="0">
                <a:latin typeface="Century Gothic"/>
                <a:cs typeface="Century Gothic"/>
              </a:rPr>
              <a:t>If you are absent, you are responsible for completing your make-up work (one day for make-up for each day absent).</a:t>
            </a:r>
          </a:p>
          <a:p>
            <a:r>
              <a:rPr lang="en-US" sz="1100" dirty="0" smtClean="0">
                <a:latin typeface="Century Gothic"/>
                <a:cs typeface="Century Gothic"/>
              </a:rPr>
              <a:t> </a:t>
            </a:r>
          </a:p>
          <a:p>
            <a:r>
              <a:rPr lang="en-US" sz="1100" dirty="0" smtClean="0">
                <a:latin typeface="Century Gothic"/>
                <a:cs typeface="Century Gothic"/>
              </a:rPr>
              <a:t>This can be done before or after school or via e-mail. </a:t>
            </a:r>
          </a:p>
        </p:txBody>
      </p:sp>
      <p:sp>
        <p:nvSpPr>
          <p:cNvPr id="45" name="Pentagon 44"/>
          <p:cNvSpPr/>
          <p:nvPr/>
        </p:nvSpPr>
        <p:spPr>
          <a:xfrm>
            <a:off x="3256619" y="5808997"/>
            <a:ext cx="731181" cy="322827"/>
          </a:xfrm>
          <a:prstGeom prst="homePlate">
            <a:avLst/>
          </a:prstGeom>
          <a:solidFill>
            <a:schemeClr val="tx1">
              <a:lumMod val="50000"/>
              <a:lumOff val="50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3581385" y="5638886"/>
            <a:ext cx="3528205" cy="615553"/>
          </a:xfrm>
          <a:prstGeom prst="rect">
            <a:avLst/>
          </a:prstGeom>
        </p:spPr>
        <p:txBody>
          <a:bodyPr wrap="square">
            <a:spAutoFit/>
          </a:bodyPr>
          <a:lstStyle/>
          <a:p>
            <a:pPr algn="ctr"/>
            <a:r>
              <a:rPr lang="en-US" sz="3400" dirty="0" smtClean="0">
                <a:latin typeface="bromello"/>
                <a:cs typeface="bromello"/>
              </a:rPr>
              <a:t>responsibility</a:t>
            </a:r>
            <a:endParaRPr lang="en-US" sz="3400" dirty="0">
              <a:latin typeface="bromello"/>
              <a:cs typeface="bromello"/>
            </a:endParaRPr>
          </a:p>
        </p:txBody>
      </p:sp>
      <p:sp>
        <p:nvSpPr>
          <p:cNvPr id="47" name="Rectangle 46"/>
          <p:cNvSpPr/>
          <p:nvPr/>
        </p:nvSpPr>
        <p:spPr>
          <a:xfrm>
            <a:off x="-16740" y="8054664"/>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48" name="Rectangle 47"/>
          <p:cNvSpPr/>
          <p:nvPr/>
        </p:nvSpPr>
        <p:spPr>
          <a:xfrm>
            <a:off x="3466666" y="8054664"/>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49" name="Rectangle 48"/>
          <p:cNvSpPr/>
          <p:nvPr/>
        </p:nvSpPr>
        <p:spPr>
          <a:xfrm>
            <a:off x="56436" y="8352879"/>
            <a:ext cx="2782867" cy="707886"/>
          </a:xfrm>
          <a:prstGeom prst="rect">
            <a:avLst/>
          </a:prstGeom>
        </p:spPr>
        <p:txBody>
          <a:bodyPr wrap="square">
            <a:spAutoFit/>
          </a:bodyPr>
          <a:lstStyle/>
          <a:p>
            <a:r>
              <a:rPr lang="en-US" sz="4000" dirty="0" smtClean="0">
                <a:latin typeface="bromello"/>
                <a:cs typeface="bromello"/>
              </a:rPr>
              <a:t>instagram</a:t>
            </a:r>
            <a:endParaRPr lang="en-US" sz="4000" dirty="0">
              <a:latin typeface="bromello"/>
              <a:cs typeface="bromello"/>
            </a:endParaRPr>
          </a:p>
        </p:txBody>
      </p:sp>
      <p:sp>
        <p:nvSpPr>
          <p:cNvPr id="50" name="Rectangle 49"/>
          <p:cNvSpPr/>
          <p:nvPr/>
        </p:nvSpPr>
        <p:spPr>
          <a:xfrm>
            <a:off x="2670136" y="8534484"/>
            <a:ext cx="1994023" cy="577081"/>
          </a:xfrm>
          <a:prstGeom prst="rect">
            <a:avLst/>
          </a:prstGeom>
        </p:spPr>
        <p:txBody>
          <a:bodyPr wrap="square">
            <a:spAutoFit/>
          </a:bodyPr>
          <a:lstStyle/>
          <a:p>
            <a:pPr algn="ctr"/>
            <a:r>
              <a:rPr lang="en-US" sz="1050" dirty="0" smtClean="0">
                <a:latin typeface="Century Gothic"/>
                <a:cs typeface="Century Gothic"/>
              </a:rPr>
              <a:t>Follow our class account </a:t>
            </a:r>
          </a:p>
          <a:p>
            <a:pPr algn="ctr"/>
            <a:r>
              <a:rPr lang="en-US" sz="1050" dirty="0" smtClean="0">
                <a:latin typeface="Century Gothic"/>
                <a:cs typeface="Century Gothic"/>
              </a:rPr>
              <a:t>to see yourself and classmates in action. </a:t>
            </a:r>
            <a:endParaRPr lang="en-US" sz="1050" dirty="0">
              <a:latin typeface="Century Gothic"/>
              <a:cs typeface="Century Gothic"/>
            </a:endParaRPr>
          </a:p>
        </p:txBody>
      </p:sp>
      <p:sp>
        <p:nvSpPr>
          <p:cNvPr id="51" name="Rectangle 50"/>
          <p:cNvSpPr/>
          <p:nvPr/>
        </p:nvSpPr>
        <p:spPr>
          <a:xfrm>
            <a:off x="5168900" y="8534484"/>
            <a:ext cx="1843476" cy="577081"/>
          </a:xfrm>
          <a:prstGeom prst="rect">
            <a:avLst/>
          </a:prstGeom>
        </p:spPr>
        <p:txBody>
          <a:bodyPr wrap="square">
            <a:spAutoFit/>
          </a:bodyPr>
          <a:lstStyle/>
          <a:p>
            <a:pPr algn="ctr"/>
            <a:r>
              <a:rPr lang="en-US" sz="1050" dirty="0" smtClean="0">
                <a:latin typeface="Century Gothic"/>
                <a:cs typeface="Century Gothic"/>
              </a:rPr>
              <a:t>Follow my book instagram for book recommendations.</a:t>
            </a:r>
            <a:endParaRPr lang="en-US" sz="1050" dirty="0">
              <a:latin typeface="Century Gothic"/>
              <a:cs typeface="Century Gothic"/>
            </a:endParaRPr>
          </a:p>
        </p:txBody>
      </p:sp>
      <p:sp>
        <p:nvSpPr>
          <p:cNvPr id="52" name="TextBox 51"/>
          <p:cNvSpPr txBox="1"/>
          <p:nvPr/>
        </p:nvSpPr>
        <p:spPr>
          <a:xfrm>
            <a:off x="2667115" y="8255483"/>
            <a:ext cx="1987717" cy="369332"/>
          </a:xfrm>
          <a:prstGeom prst="rect">
            <a:avLst/>
          </a:prstGeom>
          <a:noFill/>
        </p:spPr>
        <p:txBody>
          <a:bodyPr wrap="square" rtlCol="0">
            <a:spAutoFit/>
          </a:bodyPr>
          <a:lstStyle/>
          <a:p>
            <a:pPr algn="ctr"/>
            <a:r>
              <a:rPr lang="en-US" b="1" dirty="0" smtClean="0">
                <a:solidFill>
                  <a:schemeClr val="bg1"/>
                </a:solidFill>
                <a:latin typeface="KG Call Me Maybe"/>
                <a:cs typeface="KG Call Me Maybe"/>
              </a:rPr>
              <a:t> </a:t>
            </a:r>
            <a:r>
              <a:rPr lang="en-US" b="1" dirty="0" smtClean="0">
                <a:solidFill>
                  <a:srgbClr val="000000"/>
                </a:solidFill>
                <a:latin typeface="KG Call Me Maybe"/>
                <a:cs typeface="KG Call Me Maybe"/>
              </a:rPr>
              <a:t>@mrscahillsclass</a:t>
            </a:r>
            <a:endParaRPr lang="en-US" b="1" dirty="0">
              <a:solidFill>
                <a:srgbClr val="000000"/>
              </a:solidFill>
              <a:latin typeface="KG Call Me Maybe"/>
              <a:cs typeface="KG Call Me Maybe"/>
            </a:endParaRPr>
          </a:p>
        </p:txBody>
      </p:sp>
      <p:sp>
        <p:nvSpPr>
          <p:cNvPr id="53" name="TextBox 52"/>
          <p:cNvSpPr txBox="1"/>
          <p:nvPr/>
        </p:nvSpPr>
        <p:spPr>
          <a:xfrm>
            <a:off x="5339525" y="8246815"/>
            <a:ext cx="1671733" cy="369332"/>
          </a:xfrm>
          <a:prstGeom prst="rect">
            <a:avLst/>
          </a:prstGeom>
          <a:noFill/>
        </p:spPr>
        <p:txBody>
          <a:bodyPr wrap="square" rtlCol="0">
            <a:spAutoFit/>
          </a:bodyPr>
          <a:lstStyle/>
          <a:p>
            <a:r>
              <a:rPr lang="en-US" sz="1200" b="1" dirty="0" smtClean="0">
                <a:solidFill>
                  <a:srgbClr val="000000"/>
                </a:solidFill>
                <a:latin typeface="PBCoffeeBeforeTalkie"/>
                <a:cs typeface="PBCoffeeBeforeTalkie"/>
              </a:rPr>
              <a:t>  </a:t>
            </a:r>
            <a:r>
              <a:rPr lang="en-US" b="1" dirty="0" smtClean="0">
                <a:solidFill>
                  <a:srgbClr val="000000"/>
                </a:solidFill>
                <a:latin typeface="KG Call Me Maybe"/>
                <a:cs typeface="KG Call Me Maybe"/>
              </a:rPr>
              <a:t>@mrscahillsbooks</a:t>
            </a:r>
            <a:endParaRPr lang="en-US" b="1" dirty="0">
              <a:solidFill>
                <a:srgbClr val="000000"/>
              </a:solidFill>
              <a:latin typeface="KG Call Me Maybe"/>
              <a:cs typeface="KG Call Me Maybe"/>
            </a:endParaRPr>
          </a:p>
        </p:txBody>
      </p:sp>
      <p:sp>
        <p:nvSpPr>
          <p:cNvPr id="54" name="TextBox 53"/>
          <p:cNvSpPr txBox="1"/>
          <p:nvPr/>
        </p:nvSpPr>
        <p:spPr>
          <a:xfrm rot="16200000">
            <a:off x="3003504" y="1612469"/>
            <a:ext cx="1986762" cy="830997"/>
          </a:xfrm>
          <a:prstGeom prst="rect">
            <a:avLst/>
          </a:prstGeom>
          <a:noFill/>
        </p:spPr>
        <p:txBody>
          <a:bodyPr wrap="square" rtlCol="0">
            <a:spAutoFit/>
          </a:bodyPr>
          <a:lstStyle/>
          <a:p>
            <a:pPr algn="r"/>
            <a:r>
              <a:rPr lang="en-US" sz="2400" dirty="0" smtClean="0">
                <a:latin typeface="bromello"/>
                <a:cs typeface="bromello"/>
              </a:rPr>
              <a:t>Text Message Alerts </a:t>
            </a:r>
          </a:p>
        </p:txBody>
      </p:sp>
      <p:sp>
        <p:nvSpPr>
          <p:cNvPr id="55" name="TextBox 54"/>
          <p:cNvSpPr txBox="1"/>
          <p:nvPr/>
        </p:nvSpPr>
        <p:spPr>
          <a:xfrm>
            <a:off x="-57972" y="3932990"/>
            <a:ext cx="1484940" cy="292388"/>
          </a:xfrm>
          <a:prstGeom prst="rect">
            <a:avLst/>
          </a:prstGeom>
          <a:noFill/>
        </p:spPr>
        <p:txBody>
          <a:bodyPr wrap="square" rtlCol="0">
            <a:spAutoFit/>
          </a:bodyPr>
          <a:lstStyle/>
          <a:p>
            <a:pPr algn="ctr"/>
            <a:r>
              <a:rPr lang="en-US" sz="1300" b="1" dirty="0" smtClean="0">
                <a:latin typeface="KG Call Me Maybe"/>
                <a:cs typeface="KG Call Me Maybe"/>
              </a:rPr>
              <a:t>2 composition  notebooks</a:t>
            </a:r>
            <a:endParaRPr lang="en-US" sz="1300" b="1" dirty="0">
              <a:latin typeface="KG Call Me Maybe"/>
              <a:cs typeface="KG Call Me Maybe"/>
            </a:endParaRPr>
          </a:p>
        </p:txBody>
      </p:sp>
      <p:sp>
        <p:nvSpPr>
          <p:cNvPr id="56" name="TextBox 55"/>
          <p:cNvSpPr txBox="1"/>
          <p:nvPr/>
        </p:nvSpPr>
        <p:spPr>
          <a:xfrm>
            <a:off x="-150078" y="4251325"/>
            <a:ext cx="1247874" cy="292388"/>
          </a:xfrm>
          <a:prstGeom prst="rect">
            <a:avLst/>
          </a:prstGeom>
          <a:noFill/>
        </p:spPr>
        <p:txBody>
          <a:bodyPr wrap="square" rtlCol="0">
            <a:spAutoFit/>
          </a:bodyPr>
          <a:lstStyle/>
          <a:p>
            <a:pPr algn="ctr"/>
            <a:r>
              <a:rPr lang="en-US" sz="1300" b="1" dirty="0" smtClean="0">
                <a:latin typeface="KG Call Me Maybe"/>
                <a:cs typeface="KG Call Me Maybe"/>
              </a:rPr>
              <a:t>Pencils &amp; pens</a:t>
            </a:r>
            <a:endParaRPr lang="en-US" sz="1300" b="1" dirty="0">
              <a:latin typeface="KG Call Me Maybe"/>
              <a:cs typeface="KG Call Me Maybe"/>
            </a:endParaRPr>
          </a:p>
        </p:txBody>
      </p:sp>
      <p:sp>
        <p:nvSpPr>
          <p:cNvPr id="57" name="TextBox 56"/>
          <p:cNvSpPr txBox="1"/>
          <p:nvPr/>
        </p:nvSpPr>
        <p:spPr>
          <a:xfrm>
            <a:off x="38860" y="4604575"/>
            <a:ext cx="1097270" cy="492443"/>
          </a:xfrm>
          <a:prstGeom prst="rect">
            <a:avLst/>
          </a:prstGeom>
          <a:noFill/>
        </p:spPr>
        <p:txBody>
          <a:bodyPr wrap="square" rtlCol="0">
            <a:spAutoFit/>
          </a:bodyPr>
          <a:lstStyle/>
          <a:p>
            <a:pPr algn="ctr"/>
            <a:r>
              <a:rPr lang="en-US" sz="1300" b="1" dirty="0" smtClean="0">
                <a:latin typeface="KG Call Me Maybe"/>
                <a:cs typeface="KG Call Me Maybe"/>
              </a:rPr>
              <a:t>colored pencils, </a:t>
            </a:r>
          </a:p>
          <a:p>
            <a:pPr algn="ctr"/>
            <a:r>
              <a:rPr lang="en-US" sz="1300" b="1" dirty="0" smtClean="0">
                <a:latin typeface="KG Call Me Maybe"/>
                <a:cs typeface="KG Call Me Maybe"/>
              </a:rPr>
              <a:t>scissors, glue</a:t>
            </a:r>
            <a:endParaRPr lang="en-US" sz="1300" b="1" dirty="0">
              <a:latin typeface="KG Call Me Maybe"/>
              <a:cs typeface="KG Call Me Maybe"/>
            </a:endParaRPr>
          </a:p>
        </p:txBody>
      </p:sp>
      <p:sp>
        <p:nvSpPr>
          <p:cNvPr id="58" name="TextBox 57"/>
          <p:cNvSpPr txBox="1"/>
          <p:nvPr/>
        </p:nvSpPr>
        <p:spPr>
          <a:xfrm>
            <a:off x="169741" y="5131111"/>
            <a:ext cx="1729754" cy="292388"/>
          </a:xfrm>
          <a:prstGeom prst="rect">
            <a:avLst/>
          </a:prstGeom>
          <a:noFill/>
        </p:spPr>
        <p:txBody>
          <a:bodyPr wrap="square" rtlCol="0">
            <a:spAutoFit/>
          </a:bodyPr>
          <a:lstStyle/>
          <a:p>
            <a:r>
              <a:rPr lang="en-US" sz="1300" b="1" dirty="0">
                <a:latin typeface="KG Call Me Maybe"/>
                <a:cs typeface="KG Call Me Maybe"/>
              </a:rPr>
              <a:t>s</a:t>
            </a:r>
            <a:r>
              <a:rPr lang="en-US" sz="1300" b="1" dirty="0" smtClean="0">
                <a:latin typeface="KG Call Me Maybe"/>
                <a:cs typeface="KG Call Me Maybe"/>
              </a:rPr>
              <a:t>ticky notes, highlighters</a:t>
            </a:r>
            <a:endParaRPr lang="en-US" sz="1300" b="1" dirty="0">
              <a:latin typeface="KG Call Me Maybe"/>
              <a:cs typeface="KG Call Me Maybe"/>
            </a:endParaRPr>
          </a:p>
        </p:txBody>
      </p:sp>
      <p:sp>
        <p:nvSpPr>
          <p:cNvPr id="59" name="TextBox 58"/>
          <p:cNvSpPr txBox="1"/>
          <p:nvPr/>
        </p:nvSpPr>
        <p:spPr>
          <a:xfrm>
            <a:off x="3781568" y="577857"/>
            <a:ext cx="2592833" cy="461665"/>
          </a:xfrm>
          <a:prstGeom prst="rect">
            <a:avLst/>
          </a:prstGeom>
          <a:noFill/>
        </p:spPr>
        <p:txBody>
          <a:bodyPr wrap="square" rtlCol="0">
            <a:spAutoFit/>
          </a:bodyPr>
          <a:lstStyle/>
          <a:p>
            <a:pPr algn="ctr"/>
            <a:r>
              <a:rPr lang="en-US" sz="2400" b="1" dirty="0" smtClean="0">
                <a:latin typeface="KG Call Me Maybe" charset="0"/>
                <a:ea typeface="KG Call Me Maybe" charset="0"/>
                <a:cs typeface="KG Call Me Maybe" charset="0"/>
              </a:rPr>
              <a:t>-----  2017</a:t>
            </a:r>
            <a:endParaRPr lang="en-US" sz="2400" b="1" dirty="0">
              <a:latin typeface="KG Call Me Maybe" charset="0"/>
              <a:ea typeface="KG Call Me Maybe" charset="0"/>
              <a:cs typeface="KG Call Me Maybe" charset="0"/>
            </a:endParaRPr>
          </a:p>
        </p:txBody>
      </p:sp>
      <p:sp>
        <p:nvSpPr>
          <p:cNvPr id="60" name="Rectangle 59"/>
          <p:cNvSpPr/>
          <p:nvPr/>
        </p:nvSpPr>
        <p:spPr>
          <a:xfrm>
            <a:off x="1127341" y="577857"/>
            <a:ext cx="2051163" cy="461665"/>
          </a:xfrm>
          <a:prstGeom prst="rect">
            <a:avLst/>
          </a:prstGeom>
        </p:spPr>
        <p:txBody>
          <a:bodyPr wrap="square">
            <a:spAutoFit/>
          </a:bodyPr>
          <a:lstStyle/>
          <a:p>
            <a:r>
              <a:rPr lang="en-US" sz="2400" b="1" dirty="0" smtClean="0">
                <a:latin typeface="KG Call Me Maybe -skinny" charset="0"/>
                <a:ea typeface="KG Call Me Maybe -skinny" charset="0"/>
                <a:cs typeface="KG Call Me Maybe -skinny" charset="0"/>
              </a:rPr>
              <a:t>2016  -----</a:t>
            </a:r>
            <a:endParaRPr lang="en-US" sz="2400" b="1" dirty="0">
              <a:latin typeface="KG Call Me Maybe -skinny" charset="0"/>
              <a:ea typeface="KG Call Me Maybe -skinny" charset="0"/>
              <a:cs typeface="KG Call Me Maybe -skinny" charset="0"/>
            </a:endParaRPr>
          </a:p>
        </p:txBody>
      </p:sp>
    </p:spTree>
    <p:extLst>
      <p:ext uri="{BB962C8B-B14F-4D97-AF65-F5344CB8AC3E}">
        <p14:creationId xmlns:p14="http://schemas.microsoft.com/office/powerpoint/2010/main" val="591917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5"/>
            <a:ext cx="6858000" cy="9142645"/>
          </a:xfrm>
          <a:prstGeom prst="rect">
            <a:avLst/>
          </a:prstGeom>
        </p:spPr>
      </p:pic>
      <p:sp>
        <p:nvSpPr>
          <p:cNvPr id="3" name="TextBox 2"/>
          <p:cNvSpPr txBox="1"/>
          <p:nvPr/>
        </p:nvSpPr>
        <p:spPr>
          <a:xfrm>
            <a:off x="1450105" y="433948"/>
            <a:ext cx="3889420" cy="584776"/>
          </a:xfrm>
          <a:prstGeom prst="rect">
            <a:avLst/>
          </a:prstGeom>
          <a:noFill/>
        </p:spPr>
        <p:txBody>
          <a:bodyPr wrap="square" rtlCol="0">
            <a:spAutoFit/>
          </a:bodyPr>
          <a:lstStyle/>
          <a:p>
            <a:pPr algn="ctr"/>
            <a:r>
              <a:rPr lang="en-US" sz="3200" b="1" dirty="0" smtClean="0">
                <a:latin typeface="bromello"/>
                <a:cs typeface="bromello"/>
              </a:rPr>
              <a:t>Mrs. Cahill</a:t>
            </a:r>
            <a:endParaRPr lang="en-US" sz="3200" b="1" dirty="0">
              <a:latin typeface="bromello"/>
              <a:cs typeface="bromello"/>
            </a:endParaRPr>
          </a:p>
        </p:txBody>
      </p:sp>
      <p:sp>
        <p:nvSpPr>
          <p:cNvPr id="4" name="TextBox 3"/>
          <p:cNvSpPr txBox="1"/>
          <p:nvPr/>
        </p:nvSpPr>
        <p:spPr>
          <a:xfrm>
            <a:off x="0" y="0"/>
            <a:ext cx="6858000" cy="553998"/>
          </a:xfrm>
          <a:prstGeom prst="rect">
            <a:avLst/>
          </a:prstGeom>
          <a:noFill/>
        </p:spPr>
        <p:txBody>
          <a:bodyPr wrap="square" rtlCol="0">
            <a:spAutoFit/>
          </a:bodyPr>
          <a:lstStyle/>
          <a:p>
            <a:pPr algn="ctr"/>
            <a:r>
              <a:rPr lang="en-US" sz="3000" dirty="0" smtClean="0">
                <a:latin typeface="Stylish Calligraphy Demo"/>
                <a:cs typeface="Stylish Calligraphy Demo"/>
              </a:rPr>
              <a:t>Middle School English </a:t>
            </a:r>
            <a:endParaRPr lang="en-US" sz="3000" b="1" dirty="0">
              <a:latin typeface="Stylish Calligraphy Demo"/>
              <a:cs typeface="Stylish Calligraphy Demo"/>
            </a:endParaRPr>
          </a:p>
        </p:txBody>
      </p:sp>
      <p:sp>
        <p:nvSpPr>
          <p:cNvPr id="5" name="Rectangle 4"/>
          <p:cNvSpPr/>
          <p:nvPr/>
        </p:nvSpPr>
        <p:spPr>
          <a:xfrm>
            <a:off x="8672" y="847758"/>
            <a:ext cx="6849328"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6" name="Pentagon 5"/>
          <p:cNvSpPr/>
          <p:nvPr/>
        </p:nvSpPr>
        <p:spPr>
          <a:xfrm rot="10800000">
            <a:off x="2744902" y="1600200"/>
            <a:ext cx="706901" cy="304800"/>
          </a:xfrm>
          <a:prstGeom prst="homePlate">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4" y="973204"/>
            <a:ext cx="3282035" cy="1985159"/>
          </a:xfrm>
          <a:prstGeom prst="rect">
            <a:avLst/>
          </a:prstGeom>
          <a:noFill/>
        </p:spPr>
        <p:txBody>
          <a:bodyPr wrap="square" rtlCol="0">
            <a:spAutoFit/>
          </a:bodyPr>
          <a:lstStyle/>
          <a:p>
            <a:r>
              <a:rPr lang="en-US" sz="3400" dirty="0">
                <a:latin typeface="bromello"/>
                <a:cs typeface="bromello"/>
              </a:rPr>
              <a:t>c</a:t>
            </a:r>
            <a:r>
              <a:rPr lang="en-US" sz="3400" dirty="0" smtClean="0">
                <a:latin typeface="bromello"/>
                <a:cs typeface="bromello"/>
              </a:rPr>
              <a:t>ommunication</a:t>
            </a:r>
            <a:r>
              <a:rPr lang="en-US" sz="3000" b="1" dirty="0" smtClean="0">
                <a:latin typeface="PBCoffeeBeforeTalkie"/>
                <a:cs typeface="PBCoffeeBeforeTalkie"/>
              </a:rPr>
              <a:t> </a:t>
            </a:r>
          </a:p>
          <a:p>
            <a:r>
              <a:rPr lang="en-US" sz="2500" dirty="0" smtClean="0">
                <a:latin typeface="KG Somebody That I Used to Know"/>
                <a:cs typeface="KG Somebody That I Used to Know"/>
              </a:rPr>
              <a:t>with the teacher</a:t>
            </a:r>
          </a:p>
          <a:p>
            <a:endParaRPr lang="en-US" sz="1600" dirty="0" smtClean="0">
              <a:latin typeface="KG Wake Me Up"/>
              <a:cs typeface="KG Wake Me Up"/>
            </a:endParaRPr>
          </a:p>
          <a:p>
            <a:r>
              <a:rPr lang="en-US" sz="1600" dirty="0">
                <a:latin typeface="KG Wake Me Up"/>
                <a:cs typeface="KG Wake Me Up"/>
              </a:rPr>
              <a:t>1  </a:t>
            </a:r>
            <a:r>
              <a:rPr lang="en-US" sz="1600" dirty="0" err="1">
                <a:latin typeface="KG Call Me Maybe"/>
                <a:cs typeface="KG Call Me Maybe"/>
              </a:rPr>
              <a:t>mcahill@school.org</a:t>
            </a:r>
            <a:endParaRPr lang="en-US" sz="1600" dirty="0">
              <a:latin typeface="KG Call Me Maybe"/>
              <a:cs typeface="KG Call Me Maybe"/>
            </a:endParaRPr>
          </a:p>
          <a:p>
            <a:r>
              <a:rPr lang="en-US" sz="1600" dirty="0">
                <a:latin typeface="KG Wake Me Up"/>
                <a:cs typeface="KG Wake Me Up"/>
              </a:rPr>
              <a:t>2</a:t>
            </a:r>
            <a:r>
              <a:rPr lang="en-US" sz="1600" dirty="0">
                <a:latin typeface="Century Gothic"/>
                <a:cs typeface="Century Gothic"/>
              </a:rPr>
              <a:t>  </a:t>
            </a:r>
            <a:r>
              <a:rPr lang="en-US" sz="1600" dirty="0">
                <a:latin typeface="KG Call Me Maybe"/>
                <a:cs typeface="KG Call Me Maybe"/>
              </a:rPr>
              <a:t>Remind101 app chat</a:t>
            </a:r>
          </a:p>
          <a:p>
            <a:r>
              <a:rPr lang="en-US" sz="1600" dirty="0">
                <a:latin typeface="KG Wake Me Up"/>
                <a:cs typeface="KG Wake Me Up"/>
              </a:rPr>
              <a:t>3</a:t>
            </a:r>
            <a:r>
              <a:rPr lang="en-US" sz="1600" dirty="0">
                <a:latin typeface="Century Gothic"/>
                <a:cs typeface="Century Gothic"/>
              </a:rPr>
              <a:t>  </a:t>
            </a:r>
            <a:r>
              <a:rPr lang="en-US" sz="1600" dirty="0">
                <a:latin typeface="KG Call Me Maybe"/>
                <a:cs typeface="KG Call Me Maybe"/>
              </a:rPr>
              <a:t>(719) 555-5555</a:t>
            </a:r>
          </a:p>
        </p:txBody>
      </p:sp>
      <p:sp>
        <p:nvSpPr>
          <p:cNvPr id="8" name="Rectangle 7"/>
          <p:cNvSpPr/>
          <p:nvPr/>
        </p:nvSpPr>
        <p:spPr>
          <a:xfrm>
            <a:off x="56436" y="2789085"/>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9" name="Rectangle 8"/>
          <p:cNvSpPr/>
          <p:nvPr/>
        </p:nvSpPr>
        <p:spPr>
          <a:xfrm>
            <a:off x="3451806" y="2789085"/>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10" name="Rectangle 9"/>
          <p:cNvSpPr/>
          <p:nvPr/>
        </p:nvSpPr>
        <p:spPr>
          <a:xfrm>
            <a:off x="4493962" y="1483025"/>
            <a:ext cx="1005139" cy="830997"/>
          </a:xfrm>
          <a:prstGeom prst="rect">
            <a:avLst/>
          </a:prstGeom>
        </p:spPr>
        <p:txBody>
          <a:bodyPr wrap="square">
            <a:spAutoFit/>
          </a:bodyPr>
          <a:lstStyle/>
          <a:p>
            <a:pPr algn="ctr"/>
            <a:r>
              <a:rPr lang="en-US" sz="1900" dirty="0">
                <a:latin typeface="bromello"/>
                <a:cs typeface="bromello"/>
              </a:rPr>
              <a:t>e</a:t>
            </a:r>
            <a:r>
              <a:rPr lang="en-US" sz="1900" dirty="0" smtClean="0">
                <a:latin typeface="bromello"/>
                <a:cs typeface="bromello"/>
              </a:rPr>
              <a:t>ighth </a:t>
            </a:r>
          </a:p>
          <a:p>
            <a:pPr algn="ctr"/>
            <a:r>
              <a:rPr lang="en-US" sz="1900" dirty="0" smtClean="0">
                <a:latin typeface="bromello"/>
                <a:cs typeface="bromello"/>
              </a:rPr>
              <a:t>grade </a:t>
            </a:r>
          </a:p>
          <a:p>
            <a:pPr algn="ctr"/>
            <a:endParaRPr lang="en-US" sz="1000" dirty="0" smtClean="0">
              <a:latin typeface="Century Gothic"/>
              <a:cs typeface="Century Gothic"/>
            </a:endParaRPr>
          </a:p>
        </p:txBody>
      </p:sp>
      <p:sp>
        <p:nvSpPr>
          <p:cNvPr id="11" name="Rectangle 10"/>
          <p:cNvSpPr/>
          <p:nvPr/>
        </p:nvSpPr>
        <p:spPr>
          <a:xfrm>
            <a:off x="4493963" y="2058795"/>
            <a:ext cx="1005137" cy="523220"/>
          </a:xfrm>
          <a:prstGeom prst="rect">
            <a:avLst/>
          </a:prstGeom>
        </p:spPr>
        <p:txBody>
          <a:bodyPr wrap="square">
            <a:spAutoFit/>
          </a:bodyPr>
          <a:lstStyle/>
          <a:p>
            <a:pPr algn="ctr"/>
            <a:r>
              <a:rPr lang="en-US" sz="1400" dirty="0">
                <a:latin typeface="KG Call Me Maybe"/>
                <a:cs typeface="KG Call Me Maybe"/>
              </a:rPr>
              <a:t>Text @</a:t>
            </a:r>
            <a:r>
              <a:rPr lang="en-US" sz="1400" dirty="0" smtClean="0">
                <a:latin typeface="KG Call Me Maybe"/>
                <a:cs typeface="KG Call Me Maybe"/>
              </a:rPr>
              <a:t>teacher</a:t>
            </a:r>
          </a:p>
          <a:p>
            <a:pPr algn="ctr"/>
            <a:r>
              <a:rPr lang="en-US" sz="1400" dirty="0" smtClean="0">
                <a:latin typeface="KG Call Me Maybe"/>
                <a:cs typeface="KG Call Me Maybe"/>
              </a:rPr>
              <a:t> </a:t>
            </a:r>
            <a:r>
              <a:rPr lang="en-US" sz="1400" dirty="0">
                <a:latin typeface="KG Call Me Maybe"/>
                <a:cs typeface="KG Call Me Maybe"/>
              </a:rPr>
              <a:t>to 5555</a:t>
            </a:r>
          </a:p>
        </p:txBody>
      </p:sp>
      <p:sp>
        <p:nvSpPr>
          <p:cNvPr id="12" name="Rectangle 11"/>
          <p:cNvSpPr/>
          <p:nvPr/>
        </p:nvSpPr>
        <p:spPr>
          <a:xfrm>
            <a:off x="5680399" y="1473164"/>
            <a:ext cx="1005139" cy="830997"/>
          </a:xfrm>
          <a:prstGeom prst="rect">
            <a:avLst/>
          </a:prstGeom>
        </p:spPr>
        <p:txBody>
          <a:bodyPr wrap="square">
            <a:spAutoFit/>
          </a:bodyPr>
          <a:lstStyle/>
          <a:p>
            <a:pPr algn="ctr"/>
            <a:r>
              <a:rPr lang="en-US" sz="1900" dirty="0" smtClean="0">
                <a:latin typeface="bromello"/>
                <a:cs typeface="bromello"/>
              </a:rPr>
              <a:t>seventh </a:t>
            </a:r>
          </a:p>
          <a:p>
            <a:pPr algn="ctr"/>
            <a:r>
              <a:rPr lang="en-US" sz="1900" dirty="0" smtClean="0">
                <a:latin typeface="bromello"/>
                <a:cs typeface="bromello"/>
              </a:rPr>
              <a:t>grade </a:t>
            </a:r>
          </a:p>
          <a:p>
            <a:pPr algn="ctr"/>
            <a:endParaRPr lang="en-US" sz="1000" dirty="0" smtClean="0">
              <a:latin typeface="Century Gothic"/>
              <a:cs typeface="Century Gothic"/>
            </a:endParaRPr>
          </a:p>
        </p:txBody>
      </p:sp>
      <p:sp>
        <p:nvSpPr>
          <p:cNvPr id="13" name="Rectangle 12"/>
          <p:cNvSpPr/>
          <p:nvPr/>
        </p:nvSpPr>
        <p:spPr>
          <a:xfrm>
            <a:off x="5680400" y="2048934"/>
            <a:ext cx="1005137" cy="523220"/>
          </a:xfrm>
          <a:prstGeom prst="rect">
            <a:avLst/>
          </a:prstGeom>
        </p:spPr>
        <p:txBody>
          <a:bodyPr wrap="square">
            <a:spAutoFit/>
          </a:bodyPr>
          <a:lstStyle/>
          <a:p>
            <a:pPr algn="ctr"/>
            <a:r>
              <a:rPr lang="en-US" sz="1400" dirty="0">
                <a:latin typeface="KG Call Me Maybe"/>
                <a:cs typeface="KG Call Me Maybe"/>
              </a:rPr>
              <a:t>Text @</a:t>
            </a:r>
            <a:r>
              <a:rPr lang="en-US" sz="1400" dirty="0" smtClean="0">
                <a:latin typeface="KG Call Me Maybe"/>
                <a:cs typeface="KG Call Me Maybe"/>
              </a:rPr>
              <a:t>teacher</a:t>
            </a:r>
          </a:p>
          <a:p>
            <a:pPr algn="ctr"/>
            <a:r>
              <a:rPr lang="en-US" sz="1400" dirty="0" smtClean="0">
                <a:latin typeface="KG Call Me Maybe"/>
                <a:cs typeface="KG Call Me Maybe"/>
              </a:rPr>
              <a:t> </a:t>
            </a:r>
            <a:r>
              <a:rPr lang="en-US" sz="1400" dirty="0">
                <a:latin typeface="KG Call Me Maybe"/>
                <a:cs typeface="KG Call Me Maybe"/>
              </a:rPr>
              <a:t>to 5555</a:t>
            </a:r>
          </a:p>
        </p:txBody>
      </p:sp>
      <p:sp>
        <p:nvSpPr>
          <p:cNvPr id="14" name="Rectangle 13"/>
          <p:cNvSpPr/>
          <p:nvPr/>
        </p:nvSpPr>
        <p:spPr>
          <a:xfrm>
            <a:off x="8672" y="847758"/>
            <a:ext cx="6849328"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15" name="Pentagon 14"/>
          <p:cNvSpPr/>
          <p:nvPr/>
        </p:nvSpPr>
        <p:spPr>
          <a:xfrm>
            <a:off x="2965283" y="2450532"/>
            <a:ext cx="705018" cy="304800"/>
          </a:xfrm>
          <a:prstGeom prst="homePlate">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56436" y="2789085"/>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17" name="Rectangle 16"/>
          <p:cNvSpPr/>
          <p:nvPr/>
        </p:nvSpPr>
        <p:spPr>
          <a:xfrm>
            <a:off x="3451806" y="2789085"/>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18" name="Pentagon 17"/>
          <p:cNvSpPr/>
          <p:nvPr/>
        </p:nvSpPr>
        <p:spPr>
          <a:xfrm rot="10800000">
            <a:off x="2744904" y="3485283"/>
            <a:ext cx="700472" cy="351567"/>
          </a:xfrm>
          <a:prstGeom prst="homePlate">
            <a:avLst/>
          </a:prstGeom>
          <a:solidFill>
            <a:schemeClr val="bg1">
              <a:lumMod val="6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8672" y="3007325"/>
            <a:ext cx="3106992" cy="615553"/>
          </a:xfrm>
          <a:prstGeom prst="rect">
            <a:avLst/>
          </a:prstGeom>
          <a:noFill/>
        </p:spPr>
        <p:txBody>
          <a:bodyPr wrap="square" rtlCol="0">
            <a:spAutoFit/>
          </a:bodyPr>
          <a:lstStyle/>
          <a:p>
            <a:r>
              <a:rPr lang="en-US" sz="3400" dirty="0">
                <a:latin typeface="bromello"/>
                <a:cs typeface="bromello"/>
              </a:rPr>
              <a:t>c</a:t>
            </a:r>
            <a:r>
              <a:rPr lang="en-US" sz="3400" dirty="0" smtClean="0">
                <a:latin typeface="bromello"/>
                <a:cs typeface="bromello"/>
              </a:rPr>
              <a:t>lass </a:t>
            </a:r>
            <a:r>
              <a:rPr lang="en-US" sz="3400" dirty="0">
                <a:latin typeface="bromello"/>
                <a:cs typeface="bromello"/>
              </a:rPr>
              <a:t>m</a:t>
            </a:r>
            <a:r>
              <a:rPr lang="en-US" sz="3400" dirty="0" smtClean="0">
                <a:latin typeface="bromello"/>
                <a:cs typeface="bromello"/>
              </a:rPr>
              <a:t>aterials</a:t>
            </a:r>
          </a:p>
        </p:txBody>
      </p:sp>
      <p:sp>
        <p:nvSpPr>
          <p:cNvPr id="20" name="TextBox 19"/>
          <p:cNvSpPr txBox="1"/>
          <p:nvPr/>
        </p:nvSpPr>
        <p:spPr>
          <a:xfrm rot="413096">
            <a:off x="1003698" y="4086878"/>
            <a:ext cx="1277283" cy="276999"/>
          </a:xfrm>
          <a:prstGeom prst="rect">
            <a:avLst/>
          </a:prstGeom>
          <a:noFill/>
        </p:spPr>
        <p:txBody>
          <a:bodyPr wrap="square" rtlCol="0">
            <a:spAutoFit/>
          </a:bodyPr>
          <a:lstStyle/>
          <a:p>
            <a:r>
              <a:rPr lang="en-US" sz="1200" dirty="0" smtClean="0">
                <a:latin typeface="APBCaramelCappuccino"/>
                <a:cs typeface="APBCaramelCappuccino"/>
              </a:rPr>
              <a:t>______</a:t>
            </a:r>
            <a:endParaRPr lang="en-US" sz="1200" dirty="0">
              <a:latin typeface="APBCaramelCappuccino"/>
              <a:cs typeface="APBCaramelCappuccino"/>
            </a:endParaRPr>
          </a:p>
        </p:txBody>
      </p:sp>
      <p:sp>
        <p:nvSpPr>
          <p:cNvPr id="21" name="TextBox 20"/>
          <p:cNvSpPr txBox="1"/>
          <p:nvPr/>
        </p:nvSpPr>
        <p:spPr>
          <a:xfrm>
            <a:off x="518017" y="4284557"/>
            <a:ext cx="1274669" cy="276999"/>
          </a:xfrm>
          <a:prstGeom prst="rect">
            <a:avLst/>
          </a:prstGeom>
          <a:noFill/>
        </p:spPr>
        <p:txBody>
          <a:bodyPr wrap="square" rtlCol="0">
            <a:spAutoFit/>
          </a:bodyPr>
          <a:lstStyle/>
          <a:p>
            <a:r>
              <a:rPr lang="en-US" sz="1200" dirty="0" smtClean="0">
                <a:latin typeface="APBCaramelCappuccino"/>
                <a:cs typeface="APBCaramelCappuccino"/>
              </a:rPr>
              <a:t>___________</a:t>
            </a:r>
            <a:endParaRPr lang="en-US" sz="1200" dirty="0">
              <a:latin typeface="APBCaramelCappuccino"/>
              <a:cs typeface="APBCaramelCappuccino"/>
            </a:endParaRPr>
          </a:p>
        </p:txBody>
      </p:sp>
      <p:sp>
        <p:nvSpPr>
          <p:cNvPr id="22" name="TextBox 21"/>
          <p:cNvSpPr txBox="1"/>
          <p:nvPr/>
        </p:nvSpPr>
        <p:spPr>
          <a:xfrm rot="21232400">
            <a:off x="789633" y="4610943"/>
            <a:ext cx="1274669" cy="276999"/>
          </a:xfrm>
          <a:prstGeom prst="rect">
            <a:avLst/>
          </a:prstGeom>
          <a:noFill/>
        </p:spPr>
        <p:txBody>
          <a:bodyPr wrap="square" rtlCol="0">
            <a:spAutoFit/>
          </a:bodyPr>
          <a:lstStyle/>
          <a:p>
            <a:r>
              <a:rPr lang="en-US" sz="1200" dirty="0" smtClean="0">
                <a:latin typeface="APBCaramelCappuccino"/>
                <a:cs typeface="APBCaramelCappuccino"/>
              </a:rPr>
              <a:t>________</a:t>
            </a:r>
            <a:endParaRPr lang="en-US" sz="1200" dirty="0">
              <a:latin typeface="APBCaramelCappuccino"/>
              <a:cs typeface="APBCaramelCappuccino"/>
            </a:endParaRPr>
          </a:p>
        </p:txBody>
      </p:sp>
      <p:sp>
        <p:nvSpPr>
          <p:cNvPr id="23" name="TextBox 22"/>
          <p:cNvSpPr txBox="1"/>
          <p:nvPr/>
        </p:nvSpPr>
        <p:spPr>
          <a:xfrm rot="20872677">
            <a:off x="1462853" y="4957637"/>
            <a:ext cx="1483376" cy="278914"/>
          </a:xfrm>
          <a:prstGeom prst="rect">
            <a:avLst/>
          </a:prstGeom>
          <a:noFill/>
        </p:spPr>
        <p:txBody>
          <a:bodyPr wrap="square" rtlCol="0">
            <a:spAutoFit/>
          </a:bodyPr>
          <a:lstStyle/>
          <a:p>
            <a:r>
              <a:rPr lang="en-US" sz="1200" dirty="0" smtClean="0">
                <a:latin typeface="APBCaramelCappuccino"/>
                <a:cs typeface="APBCaramelCappuccino"/>
              </a:rPr>
              <a:t>__</a:t>
            </a:r>
            <a:endParaRPr lang="en-US" sz="1200" dirty="0">
              <a:latin typeface="APBCaramelCappuccino"/>
              <a:cs typeface="APBCaramelCappuccino"/>
            </a:endParaRPr>
          </a:p>
        </p:txBody>
      </p:sp>
      <p:sp>
        <p:nvSpPr>
          <p:cNvPr id="24" name="Rectangle 23"/>
          <p:cNvSpPr/>
          <p:nvPr/>
        </p:nvSpPr>
        <p:spPr>
          <a:xfrm>
            <a:off x="3329796" y="2931598"/>
            <a:ext cx="3528205" cy="615553"/>
          </a:xfrm>
          <a:prstGeom prst="rect">
            <a:avLst/>
          </a:prstGeom>
        </p:spPr>
        <p:txBody>
          <a:bodyPr wrap="square">
            <a:spAutoFit/>
          </a:bodyPr>
          <a:lstStyle/>
          <a:p>
            <a:pPr algn="ctr"/>
            <a:r>
              <a:rPr lang="en-US" sz="3400" dirty="0" smtClean="0">
                <a:latin typeface="bromello"/>
                <a:cs typeface="bromello"/>
              </a:rPr>
              <a:t>preparation</a:t>
            </a:r>
            <a:endParaRPr lang="en-US" sz="3400" dirty="0">
              <a:latin typeface="bromello"/>
              <a:cs typeface="bromello"/>
            </a:endParaRPr>
          </a:p>
        </p:txBody>
      </p:sp>
      <p:sp>
        <p:nvSpPr>
          <p:cNvPr id="25" name="Rectangle 24"/>
          <p:cNvSpPr/>
          <p:nvPr/>
        </p:nvSpPr>
        <p:spPr>
          <a:xfrm>
            <a:off x="3445378" y="3485285"/>
            <a:ext cx="442549" cy="2092881"/>
          </a:xfrm>
          <a:prstGeom prst="rect">
            <a:avLst/>
          </a:prstGeom>
        </p:spPr>
        <p:txBody>
          <a:bodyPr wrap="none">
            <a:spAutoFit/>
          </a:bodyPr>
          <a:lstStyle/>
          <a:p>
            <a:r>
              <a:rPr lang="en-US" sz="2600" dirty="0" smtClean="0">
                <a:latin typeface="KG Wake Me Up"/>
                <a:cs typeface="KG Wake Me Up"/>
              </a:rPr>
              <a:t>1</a:t>
            </a:r>
          </a:p>
          <a:p>
            <a:endParaRPr lang="en-US" sz="2600" dirty="0">
              <a:latin typeface="KG Wake Me Up"/>
              <a:cs typeface="KG Wake Me Up"/>
            </a:endParaRPr>
          </a:p>
          <a:p>
            <a:r>
              <a:rPr lang="en-US" sz="2600" dirty="0" smtClean="0">
                <a:latin typeface="KG Wake Me Up"/>
                <a:cs typeface="KG Wake Me Up"/>
              </a:rPr>
              <a:t>2</a:t>
            </a:r>
          </a:p>
          <a:p>
            <a:endParaRPr lang="en-US" sz="2600" dirty="0" smtClean="0">
              <a:latin typeface="KG Wake Me Up"/>
              <a:cs typeface="KG Wake Me Up"/>
            </a:endParaRPr>
          </a:p>
          <a:p>
            <a:r>
              <a:rPr lang="en-US" sz="2600" dirty="0">
                <a:latin typeface="KG Wake Me Up"/>
                <a:cs typeface="KG Wake Me Up"/>
              </a:rPr>
              <a:t>3</a:t>
            </a:r>
            <a:endParaRPr lang="en-US" sz="2600" dirty="0"/>
          </a:p>
        </p:txBody>
      </p:sp>
      <p:sp>
        <p:nvSpPr>
          <p:cNvPr id="26" name="Rectangle 25"/>
          <p:cNvSpPr/>
          <p:nvPr/>
        </p:nvSpPr>
        <p:spPr>
          <a:xfrm>
            <a:off x="3887927" y="3485285"/>
            <a:ext cx="2970074" cy="2123658"/>
          </a:xfrm>
          <a:prstGeom prst="rect">
            <a:avLst/>
          </a:prstGeom>
        </p:spPr>
        <p:txBody>
          <a:bodyPr wrap="square">
            <a:spAutoFit/>
          </a:bodyPr>
          <a:lstStyle/>
          <a:p>
            <a:r>
              <a:rPr lang="en-US" sz="1100" dirty="0" smtClean="0">
                <a:latin typeface="Century Gothic"/>
                <a:cs typeface="Century Gothic"/>
              </a:rPr>
              <a:t>Come prepared to class with your binder, planner, notebooks, writing utensils, &amp; interactive notebook supplies. </a:t>
            </a:r>
          </a:p>
          <a:p>
            <a:endParaRPr lang="en-US" sz="1100" dirty="0" smtClean="0">
              <a:latin typeface="Century Gothic"/>
              <a:cs typeface="Century Gothic"/>
            </a:endParaRPr>
          </a:p>
          <a:p>
            <a:r>
              <a:rPr lang="en-US" sz="1100" dirty="0" smtClean="0">
                <a:latin typeface="Century Gothic"/>
                <a:cs typeface="Century Gothic"/>
              </a:rPr>
              <a:t>Start working on bell ringers immediately so class can start within five minutes of the bell. This is when I will grade your bell ringers. </a:t>
            </a:r>
          </a:p>
          <a:p>
            <a:endParaRPr lang="en-US" sz="1100" dirty="0" smtClean="0">
              <a:latin typeface="Century Gothic"/>
              <a:cs typeface="Century Gothic"/>
            </a:endParaRPr>
          </a:p>
          <a:p>
            <a:r>
              <a:rPr lang="en-US" sz="1100" dirty="0" smtClean="0">
                <a:latin typeface="Century Gothic"/>
                <a:cs typeface="Century Gothic"/>
              </a:rPr>
              <a:t>Work should be turned in on its due date. Late work</a:t>
            </a:r>
          </a:p>
          <a:p>
            <a:r>
              <a:rPr lang="en-US" sz="1100" dirty="0" smtClean="0">
                <a:latin typeface="Century Gothic"/>
                <a:cs typeface="Century Gothic"/>
              </a:rPr>
              <a:t>will lose points on a per-day-late basis.</a:t>
            </a:r>
          </a:p>
        </p:txBody>
      </p:sp>
      <p:sp>
        <p:nvSpPr>
          <p:cNvPr id="27" name="Rectangle 26"/>
          <p:cNvSpPr/>
          <p:nvPr/>
        </p:nvSpPr>
        <p:spPr>
          <a:xfrm>
            <a:off x="28304" y="6558867"/>
            <a:ext cx="707965" cy="1219744"/>
          </a:xfrm>
          <a:prstGeom prst="rect">
            <a:avLst/>
          </a:prstGeom>
          <a:solidFill>
            <a:schemeClr val="bg1">
              <a:lumMod val="50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28" name="Rectangle 27"/>
          <p:cNvSpPr/>
          <p:nvPr/>
        </p:nvSpPr>
        <p:spPr>
          <a:xfrm>
            <a:off x="93141" y="5608943"/>
            <a:ext cx="2462323" cy="630942"/>
          </a:xfrm>
          <a:prstGeom prst="rect">
            <a:avLst/>
          </a:prstGeom>
        </p:spPr>
        <p:txBody>
          <a:bodyPr wrap="square">
            <a:spAutoFit/>
          </a:bodyPr>
          <a:lstStyle/>
          <a:p>
            <a:r>
              <a:rPr lang="en-US" sz="3500" dirty="0">
                <a:latin typeface="bromello"/>
                <a:cs typeface="bromello"/>
              </a:rPr>
              <a:t>g</a:t>
            </a:r>
            <a:r>
              <a:rPr lang="en-US" sz="3500" dirty="0" smtClean="0">
                <a:latin typeface="bromello"/>
                <a:cs typeface="bromello"/>
              </a:rPr>
              <a:t>rades</a:t>
            </a:r>
            <a:endParaRPr lang="en-US" sz="3500" dirty="0">
              <a:latin typeface="bromello"/>
              <a:cs typeface="bromello"/>
            </a:endParaRPr>
          </a:p>
        </p:txBody>
      </p:sp>
      <p:sp>
        <p:nvSpPr>
          <p:cNvPr id="29" name="Rectangle 28"/>
          <p:cNvSpPr/>
          <p:nvPr/>
        </p:nvSpPr>
        <p:spPr>
          <a:xfrm>
            <a:off x="722638" y="6558867"/>
            <a:ext cx="495945" cy="1223201"/>
          </a:xfrm>
          <a:prstGeom prst="rect">
            <a:avLst/>
          </a:prstGeom>
          <a:solidFill>
            <a:schemeClr val="bg1">
              <a:lumMod val="6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30" name="Rectangle 29"/>
          <p:cNvSpPr/>
          <p:nvPr/>
        </p:nvSpPr>
        <p:spPr>
          <a:xfrm>
            <a:off x="1234645" y="6558867"/>
            <a:ext cx="580325" cy="1219744"/>
          </a:xfrm>
          <a:prstGeom prst="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31" name="Rectangle 30"/>
          <p:cNvSpPr/>
          <p:nvPr/>
        </p:nvSpPr>
        <p:spPr>
          <a:xfrm>
            <a:off x="1823508" y="6558867"/>
            <a:ext cx="548869" cy="1219744"/>
          </a:xfrm>
          <a:prstGeom prst="rect">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32" name="Rectangle 31"/>
          <p:cNvSpPr/>
          <p:nvPr/>
        </p:nvSpPr>
        <p:spPr>
          <a:xfrm>
            <a:off x="2372378" y="6558867"/>
            <a:ext cx="404198" cy="1223202"/>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33" name="TextBox 32"/>
          <p:cNvSpPr txBox="1"/>
          <p:nvPr/>
        </p:nvSpPr>
        <p:spPr>
          <a:xfrm>
            <a:off x="-145962" y="6254439"/>
            <a:ext cx="1048522" cy="830997"/>
          </a:xfrm>
          <a:prstGeom prst="rect">
            <a:avLst/>
          </a:prstGeom>
          <a:noFill/>
        </p:spPr>
        <p:txBody>
          <a:bodyPr wrap="square" rtlCol="0">
            <a:spAutoFit/>
          </a:bodyPr>
          <a:lstStyle/>
          <a:p>
            <a:pPr algn="ctr"/>
            <a:r>
              <a:rPr lang="en-US" sz="1600" dirty="0" smtClean="0">
                <a:latin typeface="KG Somebody That I Used to Know"/>
                <a:cs typeface="KG Somebody That I Used to Know"/>
              </a:rPr>
              <a:t>30%</a:t>
            </a:r>
          </a:p>
          <a:p>
            <a:endParaRPr lang="en-US" sz="1600" dirty="0" smtClean="0">
              <a:latin typeface="KG Somebody That I Used to Know"/>
              <a:cs typeface="KG Somebody That I Used to Know"/>
            </a:endParaRPr>
          </a:p>
          <a:p>
            <a:endParaRPr lang="en-US" sz="1600" dirty="0">
              <a:latin typeface="KG Somebody That I Used to Know"/>
              <a:cs typeface="KG Somebody That I Used to Know"/>
            </a:endParaRPr>
          </a:p>
        </p:txBody>
      </p:sp>
      <p:sp>
        <p:nvSpPr>
          <p:cNvPr id="34" name="Rectangle 33"/>
          <p:cNvSpPr/>
          <p:nvPr/>
        </p:nvSpPr>
        <p:spPr>
          <a:xfrm rot="16200000">
            <a:off x="-404677" y="6903643"/>
            <a:ext cx="1635561" cy="646331"/>
          </a:xfrm>
          <a:prstGeom prst="rect">
            <a:avLst/>
          </a:prstGeom>
        </p:spPr>
        <p:txBody>
          <a:bodyPr wrap="square">
            <a:spAutoFit/>
          </a:bodyPr>
          <a:lstStyle/>
          <a:p>
            <a:pPr algn="ctr"/>
            <a:r>
              <a:rPr lang="en-US" dirty="0">
                <a:solidFill>
                  <a:schemeClr val="bg1"/>
                </a:solidFill>
                <a:latin typeface="KG Somebody That I Used to Know"/>
                <a:cs typeface="KG Somebody That I Used to Know"/>
              </a:rPr>
              <a:t>Papers </a:t>
            </a:r>
            <a:endParaRPr lang="en-US" dirty="0" smtClean="0">
              <a:solidFill>
                <a:schemeClr val="bg1"/>
              </a:solidFill>
              <a:latin typeface="KG Somebody That I Used to Know"/>
              <a:cs typeface="KG Somebody That I Used to Know"/>
            </a:endParaRPr>
          </a:p>
          <a:p>
            <a:pPr algn="ctr"/>
            <a:r>
              <a:rPr lang="en-US" dirty="0" smtClean="0">
                <a:solidFill>
                  <a:schemeClr val="bg1"/>
                </a:solidFill>
                <a:latin typeface="KG Somebody That I Used to Know"/>
                <a:cs typeface="KG Somebody That I Used to Know"/>
              </a:rPr>
              <a:t> </a:t>
            </a:r>
            <a:r>
              <a:rPr lang="en-US" dirty="0">
                <a:solidFill>
                  <a:schemeClr val="bg1"/>
                </a:solidFill>
                <a:latin typeface="KG Somebody That I Used to Know"/>
                <a:cs typeface="KG Somebody That I Used to Know"/>
              </a:rPr>
              <a:t>Projects</a:t>
            </a:r>
          </a:p>
        </p:txBody>
      </p:sp>
      <p:sp>
        <p:nvSpPr>
          <p:cNvPr id="35" name="TextBox 34"/>
          <p:cNvSpPr txBox="1"/>
          <p:nvPr/>
        </p:nvSpPr>
        <p:spPr>
          <a:xfrm>
            <a:off x="518017" y="6254861"/>
            <a:ext cx="806286" cy="830997"/>
          </a:xfrm>
          <a:prstGeom prst="rect">
            <a:avLst/>
          </a:prstGeom>
          <a:noFill/>
        </p:spPr>
        <p:txBody>
          <a:bodyPr wrap="square" rtlCol="0">
            <a:spAutoFit/>
          </a:bodyPr>
          <a:lstStyle/>
          <a:p>
            <a:pPr algn="ctr"/>
            <a:r>
              <a:rPr lang="en-US" sz="1600" dirty="0">
                <a:latin typeface="KG Somebody That I Used to Know"/>
                <a:cs typeface="KG Somebody That I Used to Know"/>
              </a:rPr>
              <a:t>2</a:t>
            </a:r>
            <a:r>
              <a:rPr lang="en-US" sz="1600" dirty="0" smtClean="0">
                <a:latin typeface="KG Somebody That I Used to Know"/>
                <a:cs typeface="KG Somebody That I Used to Know"/>
              </a:rPr>
              <a:t>0%</a:t>
            </a:r>
          </a:p>
          <a:p>
            <a:endParaRPr lang="en-US" sz="1600" dirty="0" smtClean="0">
              <a:latin typeface="KG Somebody That I Used to Know"/>
              <a:cs typeface="KG Somebody That I Used to Know"/>
            </a:endParaRPr>
          </a:p>
          <a:p>
            <a:endParaRPr lang="en-US" sz="1600" dirty="0">
              <a:latin typeface="KG Somebody That I Used to Know"/>
              <a:cs typeface="KG Somebody That I Used to Know"/>
            </a:endParaRPr>
          </a:p>
        </p:txBody>
      </p:sp>
      <p:sp>
        <p:nvSpPr>
          <p:cNvPr id="36" name="TextBox 35"/>
          <p:cNvSpPr txBox="1"/>
          <p:nvPr/>
        </p:nvSpPr>
        <p:spPr>
          <a:xfrm>
            <a:off x="991700" y="6254439"/>
            <a:ext cx="1009297" cy="830997"/>
          </a:xfrm>
          <a:prstGeom prst="rect">
            <a:avLst/>
          </a:prstGeom>
          <a:noFill/>
        </p:spPr>
        <p:txBody>
          <a:bodyPr wrap="square" rtlCol="0">
            <a:spAutoFit/>
          </a:bodyPr>
          <a:lstStyle/>
          <a:p>
            <a:pPr algn="ctr"/>
            <a:r>
              <a:rPr lang="en-US" sz="1600" dirty="0">
                <a:latin typeface="KG Somebody That I Used to Know"/>
                <a:cs typeface="KG Somebody That I Used to Know"/>
              </a:rPr>
              <a:t>2</a:t>
            </a:r>
            <a:r>
              <a:rPr lang="en-US" sz="1600" dirty="0" smtClean="0">
                <a:latin typeface="KG Somebody That I Used to Know"/>
                <a:cs typeface="KG Somebody That I Used to Know"/>
              </a:rPr>
              <a:t>0%</a:t>
            </a:r>
          </a:p>
          <a:p>
            <a:endParaRPr lang="en-US" sz="1600" dirty="0" smtClean="0">
              <a:latin typeface="KG Somebody That I Used to Know"/>
              <a:cs typeface="KG Somebody That I Used to Know"/>
            </a:endParaRPr>
          </a:p>
          <a:p>
            <a:endParaRPr lang="en-US" sz="1600" dirty="0">
              <a:latin typeface="KG Somebody That I Used to Know"/>
              <a:cs typeface="KG Somebody That I Used to Know"/>
            </a:endParaRPr>
          </a:p>
        </p:txBody>
      </p:sp>
      <p:sp>
        <p:nvSpPr>
          <p:cNvPr id="37" name="TextBox 36"/>
          <p:cNvSpPr txBox="1"/>
          <p:nvPr/>
        </p:nvSpPr>
        <p:spPr>
          <a:xfrm>
            <a:off x="1716252" y="6280683"/>
            <a:ext cx="730805" cy="830997"/>
          </a:xfrm>
          <a:prstGeom prst="rect">
            <a:avLst/>
          </a:prstGeom>
          <a:noFill/>
        </p:spPr>
        <p:txBody>
          <a:bodyPr wrap="square" rtlCol="0">
            <a:spAutoFit/>
          </a:bodyPr>
          <a:lstStyle/>
          <a:p>
            <a:pPr algn="ctr"/>
            <a:r>
              <a:rPr lang="en-US" sz="1600" dirty="0">
                <a:latin typeface="KG Somebody That I Used to Know"/>
                <a:cs typeface="KG Somebody That I Used to Know"/>
              </a:rPr>
              <a:t>2</a:t>
            </a:r>
            <a:r>
              <a:rPr lang="en-US" sz="1600" dirty="0" smtClean="0">
                <a:latin typeface="KG Somebody That I Used to Know"/>
                <a:cs typeface="KG Somebody That I Used to Know"/>
              </a:rPr>
              <a:t>0%</a:t>
            </a:r>
          </a:p>
          <a:p>
            <a:endParaRPr lang="en-US" sz="1600" dirty="0" smtClean="0">
              <a:latin typeface="KG Somebody That I Used to Know"/>
              <a:cs typeface="KG Somebody That I Used to Know"/>
            </a:endParaRPr>
          </a:p>
          <a:p>
            <a:endParaRPr lang="en-US" sz="1600" dirty="0">
              <a:latin typeface="KG Somebody That I Used to Know"/>
              <a:cs typeface="KG Somebody That I Used to Know"/>
            </a:endParaRPr>
          </a:p>
        </p:txBody>
      </p:sp>
      <p:sp>
        <p:nvSpPr>
          <p:cNvPr id="38" name="TextBox 37"/>
          <p:cNvSpPr txBox="1"/>
          <p:nvPr/>
        </p:nvSpPr>
        <p:spPr>
          <a:xfrm>
            <a:off x="2102464" y="6280683"/>
            <a:ext cx="856513" cy="830997"/>
          </a:xfrm>
          <a:prstGeom prst="rect">
            <a:avLst/>
          </a:prstGeom>
          <a:noFill/>
        </p:spPr>
        <p:txBody>
          <a:bodyPr wrap="square" rtlCol="0">
            <a:spAutoFit/>
          </a:bodyPr>
          <a:lstStyle/>
          <a:p>
            <a:pPr algn="ctr"/>
            <a:r>
              <a:rPr lang="en-US" sz="1600" dirty="0" smtClean="0">
                <a:latin typeface="KG Somebody That I Used to Know"/>
                <a:cs typeface="KG Somebody That I Used to Know"/>
              </a:rPr>
              <a:t>10%</a:t>
            </a:r>
          </a:p>
          <a:p>
            <a:endParaRPr lang="en-US" sz="1600" dirty="0" smtClean="0">
              <a:latin typeface="KG Somebody That I Used to Know"/>
              <a:cs typeface="KG Somebody That I Used to Know"/>
            </a:endParaRPr>
          </a:p>
          <a:p>
            <a:endParaRPr lang="en-US" sz="1600" dirty="0">
              <a:latin typeface="KG Somebody That I Used to Know"/>
              <a:cs typeface="KG Somebody That I Used to Know"/>
            </a:endParaRPr>
          </a:p>
        </p:txBody>
      </p:sp>
      <p:sp>
        <p:nvSpPr>
          <p:cNvPr id="39" name="Rectangle 38"/>
          <p:cNvSpPr/>
          <p:nvPr/>
        </p:nvSpPr>
        <p:spPr>
          <a:xfrm rot="16200000">
            <a:off x="938651" y="6839743"/>
            <a:ext cx="1238320" cy="646331"/>
          </a:xfrm>
          <a:prstGeom prst="rect">
            <a:avLst/>
          </a:prstGeom>
        </p:spPr>
        <p:txBody>
          <a:bodyPr wrap="square">
            <a:spAutoFit/>
          </a:bodyPr>
          <a:lstStyle/>
          <a:p>
            <a:pPr algn="ctr"/>
            <a:r>
              <a:rPr lang="en-US" dirty="0" smtClean="0">
                <a:solidFill>
                  <a:schemeClr val="bg1"/>
                </a:solidFill>
                <a:latin typeface="KG Somebody That I Used to Know"/>
                <a:cs typeface="KG Somebody That I Used to Know"/>
              </a:rPr>
              <a:t>Reading Response</a:t>
            </a:r>
            <a:endParaRPr lang="en-US" dirty="0">
              <a:solidFill>
                <a:schemeClr val="bg1"/>
              </a:solidFill>
              <a:latin typeface="KG Somebody That I Used to Know"/>
              <a:cs typeface="KG Somebody That I Used to Know"/>
            </a:endParaRPr>
          </a:p>
        </p:txBody>
      </p:sp>
      <p:sp>
        <p:nvSpPr>
          <p:cNvPr id="40" name="Rectangle 39"/>
          <p:cNvSpPr/>
          <p:nvPr/>
        </p:nvSpPr>
        <p:spPr>
          <a:xfrm rot="16200000">
            <a:off x="1458265" y="6916416"/>
            <a:ext cx="1238320" cy="523220"/>
          </a:xfrm>
          <a:prstGeom prst="rect">
            <a:avLst/>
          </a:prstGeom>
        </p:spPr>
        <p:txBody>
          <a:bodyPr wrap="square">
            <a:spAutoFit/>
          </a:bodyPr>
          <a:lstStyle/>
          <a:p>
            <a:pPr algn="ctr"/>
            <a:r>
              <a:rPr lang="en-US" sz="1300" dirty="0" smtClean="0">
                <a:solidFill>
                  <a:schemeClr val="bg1">
                    <a:lumMod val="50000"/>
                  </a:schemeClr>
                </a:solidFill>
                <a:latin typeface="KG Somebody That I Used to Know"/>
                <a:cs typeface="KG Somebody That I Used to Know"/>
              </a:rPr>
              <a:t>Bell ringers/</a:t>
            </a:r>
            <a:r>
              <a:rPr lang="en-US" sz="1400" dirty="0" smtClean="0">
                <a:solidFill>
                  <a:schemeClr val="bg1">
                    <a:lumMod val="50000"/>
                  </a:schemeClr>
                </a:solidFill>
                <a:latin typeface="KG Somebody That I Used to Know"/>
                <a:cs typeface="KG Somebody That I Used to Know"/>
              </a:rPr>
              <a:t>daily Work</a:t>
            </a:r>
            <a:endParaRPr lang="en-US" sz="1400" dirty="0">
              <a:solidFill>
                <a:schemeClr val="bg1">
                  <a:lumMod val="50000"/>
                </a:schemeClr>
              </a:solidFill>
              <a:latin typeface="KG Somebody That I Used to Know"/>
              <a:cs typeface="KG Somebody That I Used to Know"/>
            </a:endParaRPr>
          </a:p>
        </p:txBody>
      </p:sp>
      <p:sp>
        <p:nvSpPr>
          <p:cNvPr id="41" name="Rectangle 40"/>
          <p:cNvSpPr/>
          <p:nvPr/>
        </p:nvSpPr>
        <p:spPr>
          <a:xfrm rot="16200000">
            <a:off x="1970262" y="7007427"/>
            <a:ext cx="1256896" cy="292388"/>
          </a:xfrm>
          <a:prstGeom prst="rect">
            <a:avLst/>
          </a:prstGeom>
        </p:spPr>
        <p:txBody>
          <a:bodyPr wrap="square">
            <a:spAutoFit/>
          </a:bodyPr>
          <a:lstStyle/>
          <a:p>
            <a:pPr algn="ctr"/>
            <a:r>
              <a:rPr lang="en-US" sz="1300" dirty="0" smtClean="0">
                <a:solidFill>
                  <a:schemeClr val="bg1">
                    <a:lumMod val="50000"/>
                  </a:schemeClr>
                </a:solidFill>
                <a:latin typeface="KG Somebody That I Used to Know"/>
                <a:cs typeface="KG Somebody That I Used to Know"/>
              </a:rPr>
              <a:t>Participation</a:t>
            </a:r>
            <a:endParaRPr lang="en-US" sz="1400" dirty="0">
              <a:solidFill>
                <a:schemeClr val="bg1">
                  <a:lumMod val="50000"/>
                </a:schemeClr>
              </a:solidFill>
              <a:latin typeface="KG Somebody That I Used to Know"/>
              <a:cs typeface="KG Somebody That I Used to Know"/>
            </a:endParaRPr>
          </a:p>
        </p:txBody>
      </p:sp>
      <p:sp>
        <p:nvSpPr>
          <p:cNvPr id="42" name="Pentagon 41"/>
          <p:cNvSpPr/>
          <p:nvPr/>
        </p:nvSpPr>
        <p:spPr>
          <a:xfrm rot="10800000">
            <a:off x="2805306" y="7303168"/>
            <a:ext cx="763744" cy="342232"/>
          </a:xfrm>
          <a:prstGeom prst="homePlate">
            <a:avLst/>
          </a:prstGeom>
          <a:solidFill>
            <a:schemeClr val="tx1">
              <a:lumMod val="65000"/>
              <a:lumOff val="3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rot="16200000">
            <a:off x="309359" y="7020234"/>
            <a:ext cx="1238320" cy="338554"/>
          </a:xfrm>
          <a:prstGeom prst="rect">
            <a:avLst/>
          </a:prstGeom>
        </p:spPr>
        <p:txBody>
          <a:bodyPr wrap="square">
            <a:spAutoFit/>
          </a:bodyPr>
          <a:lstStyle/>
          <a:p>
            <a:pPr algn="ctr"/>
            <a:r>
              <a:rPr lang="en-US" sz="1600" dirty="0" smtClean="0">
                <a:solidFill>
                  <a:schemeClr val="bg1"/>
                </a:solidFill>
                <a:latin typeface="KG Somebody That I Used to Know"/>
                <a:cs typeface="KG Somebody That I Used to Know"/>
              </a:rPr>
              <a:t>Tests &amp; Quizzes</a:t>
            </a:r>
            <a:endParaRPr lang="en-US" sz="1600" dirty="0">
              <a:solidFill>
                <a:schemeClr val="bg1"/>
              </a:solidFill>
              <a:latin typeface="KG Somebody That I Used to Know"/>
              <a:cs typeface="KG Somebody That I Used to Know"/>
            </a:endParaRPr>
          </a:p>
        </p:txBody>
      </p:sp>
      <p:sp>
        <p:nvSpPr>
          <p:cNvPr id="44" name="Rectangle 43"/>
          <p:cNvSpPr/>
          <p:nvPr/>
        </p:nvSpPr>
        <p:spPr>
          <a:xfrm>
            <a:off x="3532003" y="6131825"/>
            <a:ext cx="3325997" cy="2123658"/>
          </a:xfrm>
          <a:prstGeom prst="rect">
            <a:avLst/>
          </a:prstGeom>
        </p:spPr>
        <p:txBody>
          <a:bodyPr wrap="square">
            <a:spAutoFit/>
          </a:bodyPr>
          <a:lstStyle/>
          <a:p>
            <a:r>
              <a:rPr lang="en-US" sz="1100" dirty="0" smtClean="0">
                <a:latin typeface="Century Gothic"/>
                <a:cs typeface="Century Gothic"/>
              </a:rPr>
              <a:t>Weekly and daily work will be updated weekly (bell ringers, participation, and quizzes). Please check grades regularly and feel free to ask me any questions that you might have about a particular grade. </a:t>
            </a:r>
          </a:p>
          <a:p>
            <a:endParaRPr lang="en-US" sz="1100" dirty="0" smtClean="0">
              <a:latin typeface="Century Gothic"/>
              <a:cs typeface="Century Gothic"/>
            </a:endParaRPr>
          </a:p>
          <a:p>
            <a:r>
              <a:rPr lang="en-US" sz="1100" dirty="0" smtClean="0">
                <a:latin typeface="Century Gothic"/>
                <a:cs typeface="Century Gothic"/>
              </a:rPr>
              <a:t>If you are absent, you are responsible for completing your make-up work (one day for make-up for each day absent).</a:t>
            </a:r>
          </a:p>
          <a:p>
            <a:r>
              <a:rPr lang="en-US" sz="1100" dirty="0" smtClean="0">
                <a:latin typeface="Century Gothic"/>
                <a:cs typeface="Century Gothic"/>
              </a:rPr>
              <a:t> </a:t>
            </a:r>
          </a:p>
          <a:p>
            <a:r>
              <a:rPr lang="en-US" sz="1100" dirty="0" smtClean="0">
                <a:latin typeface="Century Gothic"/>
                <a:cs typeface="Century Gothic"/>
              </a:rPr>
              <a:t>This can be done before or after school or via e-mail. </a:t>
            </a:r>
          </a:p>
        </p:txBody>
      </p:sp>
      <p:sp>
        <p:nvSpPr>
          <p:cNvPr id="45" name="Pentagon 44"/>
          <p:cNvSpPr/>
          <p:nvPr/>
        </p:nvSpPr>
        <p:spPr>
          <a:xfrm>
            <a:off x="3256619" y="5808997"/>
            <a:ext cx="731181" cy="322827"/>
          </a:xfrm>
          <a:prstGeom prst="homePlate">
            <a:avLst/>
          </a:prstGeom>
          <a:solidFill>
            <a:schemeClr val="tx1">
              <a:lumMod val="50000"/>
              <a:lumOff val="50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3581385" y="5638886"/>
            <a:ext cx="3528205" cy="615553"/>
          </a:xfrm>
          <a:prstGeom prst="rect">
            <a:avLst/>
          </a:prstGeom>
        </p:spPr>
        <p:txBody>
          <a:bodyPr wrap="square">
            <a:spAutoFit/>
          </a:bodyPr>
          <a:lstStyle/>
          <a:p>
            <a:pPr algn="ctr"/>
            <a:r>
              <a:rPr lang="en-US" sz="3400" dirty="0" smtClean="0">
                <a:latin typeface="bromello"/>
                <a:cs typeface="bromello"/>
              </a:rPr>
              <a:t>responsibility</a:t>
            </a:r>
            <a:endParaRPr lang="en-US" sz="3400" dirty="0">
              <a:latin typeface="bromello"/>
              <a:cs typeface="bromello"/>
            </a:endParaRPr>
          </a:p>
        </p:txBody>
      </p:sp>
      <p:sp>
        <p:nvSpPr>
          <p:cNvPr id="47" name="Rectangle 46"/>
          <p:cNvSpPr/>
          <p:nvPr/>
        </p:nvSpPr>
        <p:spPr>
          <a:xfrm>
            <a:off x="-16740" y="8054664"/>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48" name="Rectangle 47"/>
          <p:cNvSpPr/>
          <p:nvPr/>
        </p:nvSpPr>
        <p:spPr>
          <a:xfrm>
            <a:off x="3466666" y="8054664"/>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49" name="Rectangle 48"/>
          <p:cNvSpPr/>
          <p:nvPr/>
        </p:nvSpPr>
        <p:spPr>
          <a:xfrm>
            <a:off x="853395" y="8365233"/>
            <a:ext cx="2782867" cy="707886"/>
          </a:xfrm>
          <a:prstGeom prst="rect">
            <a:avLst/>
          </a:prstGeom>
        </p:spPr>
        <p:txBody>
          <a:bodyPr wrap="square">
            <a:spAutoFit/>
          </a:bodyPr>
          <a:lstStyle/>
          <a:p>
            <a:r>
              <a:rPr lang="en-US" sz="4000" dirty="0" smtClean="0">
                <a:latin typeface="bromello"/>
                <a:cs typeface="bromello"/>
              </a:rPr>
              <a:t>instagram</a:t>
            </a:r>
            <a:endParaRPr lang="en-US" sz="4000" dirty="0">
              <a:latin typeface="bromello"/>
              <a:cs typeface="bromello"/>
            </a:endParaRPr>
          </a:p>
        </p:txBody>
      </p:sp>
      <p:sp>
        <p:nvSpPr>
          <p:cNvPr id="50" name="Rectangle 49"/>
          <p:cNvSpPr/>
          <p:nvPr/>
        </p:nvSpPr>
        <p:spPr>
          <a:xfrm>
            <a:off x="2670136" y="8534484"/>
            <a:ext cx="1994023" cy="577081"/>
          </a:xfrm>
          <a:prstGeom prst="rect">
            <a:avLst/>
          </a:prstGeom>
        </p:spPr>
        <p:txBody>
          <a:bodyPr wrap="square">
            <a:spAutoFit/>
          </a:bodyPr>
          <a:lstStyle/>
          <a:p>
            <a:pPr algn="ctr"/>
            <a:r>
              <a:rPr lang="en-US" sz="1050" dirty="0" smtClean="0">
                <a:latin typeface="Century Gothic"/>
                <a:cs typeface="Century Gothic"/>
              </a:rPr>
              <a:t>Follow our class account </a:t>
            </a:r>
          </a:p>
          <a:p>
            <a:pPr algn="ctr"/>
            <a:r>
              <a:rPr lang="en-US" sz="1050" dirty="0" smtClean="0">
                <a:latin typeface="Century Gothic"/>
                <a:cs typeface="Century Gothic"/>
              </a:rPr>
              <a:t>to see yourself and classmates in action. </a:t>
            </a:r>
            <a:endParaRPr lang="en-US" sz="1050" dirty="0">
              <a:latin typeface="Century Gothic"/>
              <a:cs typeface="Century Gothic"/>
            </a:endParaRPr>
          </a:p>
        </p:txBody>
      </p:sp>
      <p:sp>
        <p:nvSpPr>
          <p:cNvPr id="51" name="Rectangle 50"/>
          <p:cNvSpPr/>
          <p:nvPr/>
        </p:nvSpPr>
        <p:spPr>
          <a:xfrm>
            <a:off x="5168900" y="8534484"/>
            <a:ext cx="1843476" cy="577081"/>
          </a:xfrm>
          <a:prstGeom prst="rect">
            <a:avLst/>
          </a:prstGeom>
        </p:spPr>
        <p:txBody>
          <a:bodyPr wrap="square">
            <a:spAutoFit/>
          </a:bodyPr>
          <a:lstStyle/>
          <a:p>
            <a:pPr algn="ctr"/>
            <a:r>
              <a:rPr lang="en-US" sz="1050" dirty="0" smtClean="0">
                <a:latin typeface="Century Gothic"/>
                <a:cs typeface="Century Gothic"/>
              </a:rPr>
              <a:t>Follow my book instagram for book recommendations.</a:t>
            </a:r>
            <a:endParaRPr lang="en-US" sz="1050" dirty="0">
              <a:latin typeface="Century Gothic"/>
              <a:cs typeface="Century Gothic"/>
            </a:endParaRPr>
          </a:p>
        </p:txBody>
      </p:sp>
      <p:sp>
        <p:nvSpPr>
          <p:cNvPr id="52" name="TextBox 51"/>
          <p:cNvSpPr txBox="1"/>
          <p:nvPr/>
        </p:nvSpPr>
        <p:spPr>
          <a:xfrm>
            <a:off x="2667115" y="8255483"/>
            <a:ext cx="1987717" cy="369332"/>
          </a:xfrm>
          <a:prstGeom prst="rect">
            <a:avLst/>
          </a:prstGeom>
          <a:noFill/>
        </p:spPr>
        <p:txBody>
          <a:bodyPr wrap="square" rtlCol="0">
            <a:spAutoFit/>
          </a:bodyPr>
          <a:lstStyle/>
          <a:p>
            <a:pPr algn="ctr"/>
            <a:r>
              <a:rPr lang="en-US" b="1" dirty="0" smtClean="0">
                <a:solidFill>
                  <a:schemeClr val="bg1"/>
                </a:solidFill>
                <a:latin typeface="KG Call Me Maybe"/>
                <a:cs typeface="KG Call Me Maybe"/>
              </a:rPr>
              <a:t> </a:t>
            </a:r>
            <a:r>
              <a:rPr lang="en-US" b="1" dirty="0" smtClean="0">
                <a:solidFill>
                  <a:srgbClr val="000000"/>
                </a:solidFill>
                <a:latin typeface="KG Call Me Maybe"/>
                <a:cs typeface="KG Call Me Maybe"/>
              </a:rPr>
              <a:t>@mrscahillsclass</a:t>
            </a:r>
            <a:endParaRPr lang="en-US" b="1" dirty="0">
              <a:solidFill>
                <a:srgbClr val="000000"/>
              </a:solidFill>
              <a:latin typeface="KG Call Me Maybe"/>
              <a:cs typeface="KG Call Me Maybe"/>
            </a:endParaRPr>
          </a:p>
        </p:txBody>
      </p:sp>
      <p:sp>
        <p:nvSpPr>
          <p:cNvPr id="53" name="TextBox 52"/>
          <p:cNvSpPr txBox="1"/>
          <p:nvPr/>
        </p:nvSpPr>
        <p:spPr>
          <a:xfrm>
            <a:off x="5339525" y="8246815"/>
            <a:ext cx="1671733" cy="369332"/>
          </a:xfrm>
          <a:prstGeom prst="rect">
            <a:avLst/>
          </a:prstGeom>
          <a:noFill/>
        </p:spPr>
        <p:txBody>
          <a:bodyPr wrap="square" rtlCol="0">
            <a:spAutoFit/>
          </a:bodyPr>
          <a:lstStyle/>
          <a:p>
            <a:r>
              <a:rPr lang="en-US" sz="1200" b="1" dirty="0" smtClean="0">
                <a:solidFill>
                  <a:srgbClr val="000000"/>
                </a:solidFill>
                <a:latin typeface="PBCoffeeBeforeTalkie"/>
                <a:cs typeface="PBCoffeeBeforeTalkie"/>
              </a:rPr>
              <a:t>  </a:t>
            </a:r>
            <a:r>
              <a:rPr lang="en-US" b="1" dirty="0" smtClean="0">
                <a:solidFill>
                  <a:srgbClr val="000000"/>
                </a:solidFill>
                <a:latin typeface="KG Call Me Maybe"/>
                <a:cs typeface="KG Call Me Maybe"/>
              </a:rPr>
              <a:t>@mrscahillsbooks</a:t>
            </a:r>
            <a:endParaRPr lang="en-US" b="1" dirty="0">
              <a:solidFill>
                <a:srgbClr val="000000"/>
              </a:solidFill>
              <a:latin typeface="KG Call Me Maybe"/>
              <a:cs typeface="KG Call Me Maybe"/>
            </a:endParaRPr>
          </a:p>
        </p:txBody>
      </p:sp>
      <p:sp>
        <p:nvSpPr>
          <p:cNvPr id="54" name="TextBox 53"/>
          <p:cNvSpPr txBox="1"/>
          <p:nvPr/>
        </p:nvSpPr>
        <p:spPr>
          <a:xfrm rot="16200000">
            <a:off x="3003504" y="1612469"/>
            <a:ext cx="1986762" cy="830997"/>
          </a:xfrm>
          <a:prstGeom prst="rect">
            <a:avLst/>
          </a:prstGeom>
          <a:noFill/>
        </p:spPr>
        <p:txBody>
          <a:bodyPr wrap="square" rtlCol="0">
            <a:spAutoFit/>
          </a:bodyPr>
          <a:lstStyle/>
          <a:p>
            <a:pPr algn="r"/>
            <a:r>
              <a:rPr lang="en-US" sz="2400" dirty="0" smtClean="0">
                <a:latin typeface="bromello"/>
                <a:cs typeface="bromello"/>
              </a:rPr>
              <a:t>Text Message Alerts </a:t>
            </a:r>
          </a:p>
        </p:txBody>
      </p:sp>
      <p:sp>
        <p:nvSpPr>
          <p:cNvPr id="55" name="TextBox 54"/>
          <p:cNvSpPr txBox="1"/>
          <p:nvPr/>
        </p:nvSpPr>
        <p:spPr>
          <a:xfrm>
            <a:off x="-57972" y="3932990"/>
            <a:ext cx="1484940" cy="292388"/>
          </a:xfrm>
          <a:prstGeom prst="rect">
            <a:avLst/>
          </a:prstGeom>
          <a:noFill/>
        </p:spPr>
        <p:txBody>
          <a:bodyPr wrap="square" rtlCol="0">
            <a:spAutoFit/>
          </a:bodyPr>
          <a:lstStyle/>
          <a:p>
            <a:pPr algn="ctr"/>
            <a:r>
              <a:rPr lang="en-US" sz="1300" b="1" dirty="0" smtClean="0">
                <a:latin typeface="KG Call Me Maybe"/>
                <a:cs typeface="KG Call Me Maybe"/>
              </a:rPr>
              <a:t>2 composition  notebooks</a:t>
            </a:r>
            <a:endParaRPr lang="en-US" sz="1300" b="1" dirty="0">
              <a:latin typeface="KG Call Me Maybe"/>
              <a:cs typeface="KG Call Me Maybe"/>
            </a:endParaRPr>
          </a:p>
        </p:txBody>
      </p:sp>
      <p:sp>
        <p:nvSpPr>
          <p:cNvPr id="56" name="TextBox 55"/>
          <p:cNvSpPr txBox="1"/>
          <p:nvPr/>
        </p:nvSpPr>
        <p:spPr>
          <a:xfrm>
            <a:off x="-150078" y="4251325"/>
            <a:ext cx="1247874" cy="292388"/>
          </a:xfrm>
          <a:prstGeom prst="rect">
            <a:avLst/>
          </a:prstGeom>
          <a:noFill/>
        </p:spPr>
        <p:txBody>
          <a:bodyPr wrap="square" rtlCol="0">
            <a:spAutoFit/>
          </a:bodyPr>
          <a:lstStyle/>
          <a:p>
            <a:pPr algn="ctr"/>
            <a:r>
              <a:rPr lang="en-US" sz="1300" b="1" dirty="0" smtClean="0">
                <a:latin typeface="KG Call Me Maybe"/>
                <a:cs typeface="KG Call Me Maybe"/>
              </a:rPr>
              <a:t>Pencils &amp; pens</a:t>
            </a:r>
            <a:endParaRPr lang="en-US" sz="1300" b="1" dirty="0">
              <a:latin typeface="KG Call Me Maybe"/>
              <a:cs typeface="KG Call Me Maybe"/>
            </a:endParaRPr>
          </a:p>
        </p:txBody>
      </p:sp>
      <p:sp>
        <p:nvSpPr>
          <p:cNvPr id="57" name="TextBox 56"/>
          <p:cNvSpPr txBox="1"/>
          <p:nvPr/>
        </p:nvSpPr>
        <p:spPr>
          <a:xfrm>
            <a:off x="38860" y="4604575"/>
            <a:ext cx="1097270" cy="492443"/>
          </a:xfrm>
          <a:prstGeom prst="rect">
            <a:avLst/>
          </a:prstGeom>
          <a:noFill/>
        </p:spPr>
        <p:txBody>
          <a:bodyPr wrap="square" rtlCol="0">
            <a:spAutoFit/>
          </a:bodyPr>
          <a:lstStyle/>
          <a:p>
            <a:pPr algn="ctr"/>
            <a:r>
              <a:rPr lang="en-US" sz="1300" b="1" dirty="0" smtClean="0">
                <a:latin typeface="KG Call Me Maybe"/>
                <a:cs typeface="KG Call Me Maybe"/>
              </a:rPr>
              <a:t>colored pencils, </a:t>
            </a:r>
          </a:p>
          <a:p>
            <a:pPr algn="ctr"/>
            <a:r>
              <a:rPr lang="en-US" sz="1300" b="1" dirty="0" smtClean="0">
                <a:latin typeface="KG Call Me Maybe"/>
                <a:cs typeface="KG Call Me Maybe"/>
              </a:rPr>
              <a:t>scissors, glue</a:t>
            </a:r>
            <a:endParaRPr lang="en-US" sz="1300" b="1" dirty="0">
              <a:latin typeface="KG Call Me Maybe"/>
              <a:cs typeface="KG Call Me Maybe"/>
            </a:endParaRPr>
          </a:p>
        </p:txBody>
      </p:sp>
      <p:sp>
        <p:nvSpPr>
          <p:cNvPr id="58" name="TextBox 57"/>
          <p:cNvSpPr txBox="1"/>
          <p:nvPr/>
        </p:nvSpPr>
        <p:spPr>
          <a:xfrm>
            <a:off x="169741" y="5131111"/>
            <a:ext cx="1729754" cy="292388"/>
          </a:xfrm>
          <a:prstGeom prst="rect">
            <a:avLst/>
          </a:prstGeom>
          <a:noFill/>
        </p:spPr>
        <p:txBody>
          <a:bodyPr wrap="square" rtlCol="0">
            <a:spAutoFit/>
          </a:bodyPr>
          <a:lstStyle/>
          <a:p>
            <a:r>
              <a:rPr lang="en-US" sz="1300" b="1" dirty="0">
                <a:latin typeface="KG Call Me Maybe"/>
                <a:cs typeface="KG Call Me Maybe"/>
              </a:rPr>
              <a:t>s</a:t>
            </a:r>
            <a:r>
              <a:rPr lang="en-US" sz="1300" b="1" dirty="0" smtClean="0">
                <a:latin typeface="KG Call Me Maybe"/>
                <a:cs typeface="KG Call Me Maybe"/>
              </a:rPr>
              <a:t>ticky notes, highlighters</a:t>
            </a:r>
            <a:endParaRPr lang="en-US" sz="1300" b="1" dirty="0">
              <a:latin typeface="KG Call Me Maybe"/>
              <a:cs typeface="KG Call Me Maybe"/>
            </a:endParaRPr>
          </a:p>
        </p:txBody>
      </p:sp>
      <p:sp>
        <p:nvSpPr>
          <p:cNvPr id="59" name="TextBox 58"/>
          <p:cNvSpPr txBox="1"/>
          <p:nvPr/>
        </p:nvSpPr>
        <p:spPr>
          <a:xfrm>
            <a:off x="3781568" y="577857"/>
            <a:ext cx="2592833" cy="461665"/>
          </a:xfrm>
          <a:prstGeom prst="rect">
            <a:avLst/>
          </a:prstGeom>
          <a:noFill/>
        </p:spPr>
        <p:txBody>
          <a:bodyPr wrap="square" rtlCol="0">
            <a:spAutoFit/>
          </a:bodyPr>
          <a:lstStyle/>
          <a:p>
            <a:pPr algn="ctr"/>
            <a:r>
              <a:rPr lang="en-US" sz="2400" b="1" dirty="0" smtClean="0">
                <a:latin typeface="KG Call Me Maybe" charset="0"/>
                <a:ea typeface="KG Call Me Maybe" charset="0"/>
                <a:cs typeface="KG Call Me Maybe" charset="0"/>
              </a:rPr>
              <a:t>-----  2017</a:t>
            </a:r>
            <a:endParaRPr lang="en-US" sz="2400" b="1" dirty="0">
              <a:latin typeface="KG Call Me Maybe" charset="0"/>
              <a:ea typeface="KG Call Me Maybe" charset="0"/>
              <a:cs typeface="KG Call Me Maybe" charset="0"/>
            </a:endParaRPr>
          </a:p>
        </p:txBody>
      </p:sp>
      <p:sp>
        <p:nvSpPr>
          <p:cNvPr id="60" name="Rectangle 59"/>
          <p:cNvSpPr/>
          <p:nvPr/>
        </p:nvSpPr>
        <p:spPr>
          <a:xfrm>
            <a:off x="1127341" y="577857"/>
            <a:ext cx="2051163" cy="461665"/>
          </a:xfrm>
          <a:prstGeom prst="rect">
            <a:avLst/>
          </a:prstGeom>
        </p:spPr>
        <p:txBody>
          <a:bodyPr wrap="square">
            <a:spAutoFit/>
          </a:bodyPr>
          <a:lstStyle/>
          <a:p>
            <a:r>
              <a:rPr lang="en-US" sz="2400" b="1" dirty="0" smtClean="0">
                <a:latin typeface="KG Call Me Maybe -skinny" charset="0"/>
                <a:ea typeface="KG Call Me Maybe -skinny" charset="0"/>
                <a:cs typeface="KG Call Me Maybe -skinny" charset="0"/>
              </a:rPr>
              <a:t>2016  -----</a:t>
            </a:r>
            <a:endParaRPr lang="en-US" sz="2400" b="1" dirty="0">
              <a:latin typeface="KG Call Me Maybe -skinny" charset="0"/>
              <a:ea typeface="KG Call Me Maybe -skinny" charset="0"/>
              <a:cs typeface="KG Call Me Maybe -skinny" charset="0"/>
            </a:endParaRPr>
          </a:p>
        </p:txBody>
      </p:sp>
    </p:spTree>
    <p:extLst>
      <p:ext uri="{BB962C8B-B14F-4D97-AF65-F5344CB8AC3E}">
        <p14:creationId xmlns:p14="http://schemas.microsoft.com/office/powerpoint/2010/main" val="1217119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5"/>
            <a:ext cx="6858000" cy="9142645"/>
          </a:xfrm>
          <a:prstGeom prst="rect">
            <a:avLst/>
          </a:prstGeom>
        </p:spPr>
      </p:pic>
      <p:sp>
        <p:nvSpPr>
          <p:cNvPr id="3" name="TextBox 2"/>
          <p:cNvSpPr txBox="1"/>
          <p:nvPr/>
        </p:nvSpPr>
        <p:spPr>
          <a:xfrm>
            <a:off x="1450105" y="433948"/>
            <a:ext cx="3889420" cy="584776"/>
          </a:xfrm>
          <a:prstGeom prst="rect">
            <a:avLst/>
          </a:prstGeom>
          <a:noFill/>
        </p:spPr>
        <p:txBody>
          <a:bodyPr wrap="square" rtlCol="0">
            <a:spAutoFit/>
          </a:bodyPr>
          <a:lstStyle/>
          <a:p>
            <a:pPr algn="ctr"/>
            <a:r>
              <a:rPr lang="en-US" sz="3200" b="1" dirty="0" smtClean="0">
                <a:latin typeface="bromello"/>
                <a:cs typeface="bromello"/>
              </a:rPr>
              <a:t>Mrs. Cahill</a:t>
            </a:r>
            <a:endParaRPr lang="en-US" sz="3200" b="1" dirty="0">
              <a:latin typeface="bromello"/>
              <a:cs typeface="bromello"/>
            </a:endParaRPr>
          </a:p>
        </p:txBody>
      </p:sp>
      <p:sp>
        <p:nvSpPr>
          <p:cNvPr id="4" name="TextBox 3"/>
          <p:cNvSpPr txBox="1"/>
          <p:nvPr/>
        </p:nvSpPr>
        <p:spPr>
          <a:xfrm>
            <a:off x="0" y="0"/>
            <a:ext cx="6858000" cy="553998"/>
          </a:xfrm>
          <a:prstGeom prst="rect">
            <a:avLst/>
          </a:prstGeom>
          <a:noFill/>
        </p:spPr>
        <p:txBody>
          <a:bodyPr wrap="square" rtlCol="0">
            <a:spAutoFit/>
          </a:bodyPr>
          <a:lstStyle/>
          <a:p>
            <a:pPr algn="ctr"/>
            <a:r>
              <a:rPr lang="en-US" sz="3000" dirty="0" smtClean="0">
                <a:latin typeface="Stylish Calligraphy Demo"/>
                <a:cs typeface="Stylish Calligraphy Demo"/>
              </a:rPr>
              <a:t>Middle School English </a:t>
            </a:r>
            <a:endParaRPr lang="en-US" sz="3000" b="1" dirty="0">
              <a:latin typeface="Stylish Calligraphy Demo"/>
              <a:cs typeface="Stylish Calligraphy Demo"/>
            </a:endParaRPr>
          </a:p>
        </p:txBody>
      </p:sp>
      <p:sp>
        <p:nvSpPr>
          <p:cNvPr id="5" name="Rectangle 4"/>
          <p:cNvSpPr/>
          <p:nvPr/>
        </p:nvSpPr>
        <p:spPr>
          <a:xfrm>
            <a:off x="8672" y="847758"/>
            <a:ext cx="6849328"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6" name="Pentagon 5"/>
          <p:cNvSpPr/>
          <p:nvPr/>
        </p:nvSpPr>
        <p:spPr>
          <a:xfrm rot="10800000">
            <a:off x="2744902" y="1600200"/>
            <a:ext cx="706901" cy="304800"/>
          </a:xfrm>
          <a:prstGeom prst="homePlate">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4" y="973204"/>
            <a:ext cx="3282035" cy="1985159"/>
          </a:xfrm>
          <a:prstGeom prst="rect">
            <a:avLst/>
          </a:prstGeom>
          <a:noFill/>
        </p:spPr>
        <p:txBody>
          <a:bodyPr wrap="square" rtlCol="0">
            <a:spAutoFit/>
          </a:bodyPr>
          <a:lstStyle/>
          <a:p>
            <a:r>
              <a:rPr lang="en-US" sz="3400" dirty="0">
                <a:latin typeface="bromello"/>
                <a:cs typeface="bromello"/>
              </a:rPr>
              <a:t>c</a:t>
            </a:r>
            <a:r>
              <a:rPr lang="en-US" sz="3400" dirty="0" smtClean="0">
                <a:latin typeface="bromello"/>
                <a:cs typeface="bromello"/>
              </a:rPr>
              <a:t>ommunication</a:t>
            </a:r>
            <a:r>
              <a:rPr lang="en-US" sz="3000" b="1" dirty="0" smtClean="0">
                <a:latin typeface="PBCoffeeBeforeTalkie"/>
                <a:cs typeface="PBCoffeeBeforeTalkie"/>
              </a:rPr>
              <a:t> </a:t>
            </a:r>
          </a:p>
          <a:p>
            <a:r>
              <a:rPr lang="en-US" sz="2500" dirty="0" smtClean="0">
                <a:latin typeface="KG Somebody That I Used to Know"/>
                <a:cs typeface="KG Somebody That I Used to Know"/>
              </a:rPr>
              <a:t>with the teacher</a:t>
            </a:r>
          </a:p>
          <a:p>
            <a:endParaRPr lang="en-US" sz="1600" dirty="0" smtClean="0">
              <a:latin typeface="KG Wake Me Up"/>
              <a:cs typeface="KG Wake Me Up"/>
            </a:endParaRPr>
          </a:p>
          <a:p>
            <a:r>
              <a:rPr lang="en-US" sz="1600" dirty="0">
                <a:latin typeface="KG Wake Me Up"/>
                <a:cs typeface="KG Wake Me Up"/>
              </a:rPr>
              <a:t>1  </a:t>
            </a:r>
            <a:r>
              <a:rPr lang="en-US" sz="1600" dirty="0" err="1">
                <a:latin typeface="KG Call Me Maybe"/>
                <a:cs typeface="KG Call Me Maybe"/>
              </a:rPr>
              <a:t>mcahill@school.org</a:t>
            </a:r>
            <a:endParaRPr lang="en-US" sz="1600" dirty="0">
              <a:latin typeface="KG Call Me Maybe"/>
              <a:cs typeface="KG Call Me Maybe"/>
            </a:endParaRPr>
          </a:p>
          <a:p>
            <a:r>
              <a:rPr lang="en-US" sz="1600" dirty="0">
                <a:latin typeface="KG Wake Me Up"/>
                <a:cs typeface="KG Wake Me Up"/>
              </a:rPr>
              <a:t>2</a:t>
            </a:r>
            <a:r>
              <a:rPr lang="en-US" sz="1600" dirty="0">
                <a:latin typeface="Century Gothic"/>
                <a:cs typeface="Century Gothic"/>
              </a:rPr>
              <a:t>  </a:t>
            </a:r>
            <a:r>
              <a:rPr lang="en-US" sz="1600" dirty="0">
                <a:latin typeface="KG Call Me Maybe"/>
                <a:cs typeface="KG Call Me Maybe"/>
              </a:rPr>
              <a:t>Remind101 app chat</a:t>
            </a:r>
          </a:p>
          <a:p>
            <a:r>
              <a:rPr lang="en-US" sz="1600" dirty="0">
                <a:latin typeface="KG Wake Me Up"/>
                <a:cs typeface="KG Wake Me Up"/>
              </a:rPr>
              <a:t>3</a:t>
            </a:r>
            <a:r>
              <a:rPr lang="en-US" sz="1600" dirty="0">
                <a:latin typeface="Century Gothic"/>
                <a:cs typeface="Century Gothic"/>
              </a:rPr>
              <a:t>  </a:t>
            </a:r>
            <a:r>
              <a:rPr lang="en-US" sz="1600" dirty="0">
                <a:latin typeface="KG Call Me Maybe"/>
                <a:cs typeface="KG Call Me Maybe"/>
              </a:rPr>
              <a:t>(719) 555-5555</a:t>
            </a:r>
          </a:p>
        </p:txBody>
      </p:sp>
      <p:sp>
        <p:nvSpPr>
          <p:cNvPr id="8" name="Rectangle 7"/>
          <p:cNvSpPr/>
          <p:nvPr/>
        </p:nvSpPr>
        <p:spPr>
          <a:xfrm>
            <a:off x="56436" y="2789085"/>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9" name="Rectangle 8"/>
          <p:cNvSpPr/>
          <p:nvPr/>
        </p:nvSpPr>
        <p:spPr>
          <a:xfrm>
            <a:off x="3451806" y="2789085"/>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10" name="Rectangle 9"/>
          <p:cNvSpPr/>
          <p:nvPr/>
        </p:nvSpPr>
        <p:spPr>
          <a:xfrm>
            <a:off x="4493962" y="1483025"/>
            <a:ext cx="1005139" cy="830997"/>
          </a:xfrm>
          <a:prstGeom prst="rect">
            <a:avLst/>
          </a:prstGeom>
        </p:spPr>
        <p:txBody>
          <a:bodyPr wrap="square">
            <a:spAutoFit/>
          </a:bodyPr>
          <a:lstStyle/>
          <a:p>
            <a:pPr algn="ctr"/>
            <a:r>
              <a:rPr lang="en-US" sz="1900" dirty="0">
                <a:latin typeface="bromello"/>
                <a:cs typeface="bromello"/>
              </a:rPr>
              <a:t>e</a:t>
            </a:r>
            <a:r>
              <a:rPr lang="en-US" sz="1900" dirty="0" smtClean="0">
                <a:latin typeface="bromello"/>
                <a:cs typeface="bromello"/>
              </a:rPr>
              <a:t>ighth </a:t>
            </a:r>
          </a:p>
          <a:p>
            <a:pPr algn="ctr"/>
            <a:r>
              <a:rPr lang="en-US" sz="1900" dirty="0" smtClean="0">
                <a:latin typeface="bromello"/>
                <a:cs typeface="bromello"/>
              </a:rPr>
              <a:t>grade </a:t>
            </a:r>
          </a:p>
          <a:p>
            <a:pPr algn="ctr"/>
            <a:endParaRPr lang="en-US" sz="1000" dirty="0" smtClean="0">
              <a:latin typeface="Century Gothic"/>
              <a:cs typeface="Century Gothic"/>
            </a:endParaRPr>
          </a:p>
        </p:txBody>
      </p:sp>
      <p:sp>
        <p:nvSpPr>
          <p:cNvPr id="11" name="Rectangle 10"/>
          <p:cNvSpPr/>
          <p:nvPr/>
        </p:nvSpPr>
        <p:spPr>
          <a:xfrm>
            <a:off x="4493963" y="2058795"/>
            <a:ext cx="1005137" cy="523220"/>
          </a:xfrm>
          <a:prstGeom prst="rect">
            <a:avLst/>
          </a:prstGeom>
        </p:spPr>
        <p:txBody>
          <a:bodyPr wrap="square">
            <a:spAutoFit/>
          </a:bodyPr>
          <a:lstStyle/>
          <a:p>
            <a:pPr algn="ctr"/>
            <a:r>
              <a:rPr lang="en-US" sz="1400" dirty="0">
                <a:latin typeface="KG Call Me Maybe"/>
                <a:cs typeface="KG Call Me Maybe"/>
              </a:rPr>
              <a:t>Text @</a:t>
            </a:r>
            <a:r>
              <a:rPr lang="en-US" sz="1400" dirty="0" smtClean="0">
                <a:latin typeface="KG Call Me Maybe"/>
                <a:cs typeface="KG Call Me Maybe"/>
              </a:rPr>
              <a:t>teacher</a:t>
            </a:r>
          </a:p>
          <a:p>
            <a:pPr algn="ctr"/>
            <a:r>
              <a:rPr lang="en-US" sz="1400" dirty="0" smtClean="0">
                <a:latin typeface="KG Call Me Maybe"/>
                <a:cs typeface="KG Call Me Maybe"/>
              </a:rPr>
              <a:t> </a:t>
            </a:r>
            <a:r>
              <a:rPr lang="en-US" sz="1400" dirty="0">
                <a:latin typeface="KG Call Me Maybe"/>
                <a:cs typeface="KG Call Me Maybe"/>
              </a:rPr>
              <a:t>to 5555</a:t>
            </a:r>
          </a:p>
        </p:txBody>
      </p:sp>
      <p:sp>
        <p:nvSpPr>
          <p:cNvPr id="12" name="Rectangle 11"/>
          <p:cNvSpPr/>
          <p:nvPr/>
        </p:nvSpPr>
        <p:spPr>
          <a:xfrm>
            <a:off x="5680399" y="1473164"/>
            <a:ext cx="1005139" cy="830997"/>
          </a:xfrm>
          <a:prstGeom prst="rect">
            <a:avLst/>
          </a:prstGeom>
        </p:spPr>
        <p:txBody>
          <a:bodyPr wrap="square">
            <a:spAutoFit/>
          </a:bodyPr>
          <a:lstStyle/>
          <a:p>
            <a:pPr algn="ctr"/>
            <a:r>
              <a:rPr lang="en-US" sz="1900" dirty="0" smtClean="0">
                <a:latin typeface="bromello"/>
                <a:cs typeface="bromello"/>
              </a:rPr>
              <a:t>seventh </a:t>
            </a:r>
          </a:p>
          <a:p>
            <a:pPr algn="ctr"/>
            <a:r>
              <a:rPr lang="en-US" sz="1900" dirty="0" smtClean="0">
                <a:latin typeface="bromello"/>
                <a:cs typeface="bromello"/>
              </a:rPr>
              <a:t>grade </a:t>
            </a:r>
          </a:p>
          <a:p>
            <a:pPr algn="ctr"/>
            <a:endParaRPr lang="en-US" sz="1000" dirty="0" smtClean="0">
              <a:latin typeface="Century Gothic"/>
              <a:cs typeface="Century Gothic"/>
            </a:endParaRPr>
          </a:p>
        </p:txBody>
      </p:sp>
      <p:sp>
        <p:nvSpPr>
          <p:cNvPr id="13" name="Rectangle 12"/>
          <p:cNvSpPr/>
          <p:nvPr/>
        </p:nvSpPr>
        <p:spPr>
          <a:xfrm>
            <a:off x="5680400" y="2048934"/>
            <a:ext cx="1005137" cy="523220"/>
          </a:xfrm>
          <a:prstGeom prst="rect">
            <a:avLst/>
          </a:prstGeom>
        </p:spPr>
        <p:txBody>
          <a:bodyPr wrap="square">
            <a:spAutoFit/>
          </a:bodyPr>
          <a:lstStyle/>
          <a:p>
            <a:pPr algn="ctr"/>
            <a:r>
              <a:rPr lang="en-US" sz="1400" dirty="0">
                <a:latin typeface="KG Call Me Maybe"/>
                <a:cs typeface="KG Call Me Maybe"/>
              </a:rPr>
              <a:t>Text @</a:t>
            </a:r>
            <a:r>
              <a:rPr lang="en-US" sz="1400" dirty="0" smtClean="0">
                <a:latin typeface="KG Call Me Maybe"/>
                <a:cs typeface="KG Call Me Maybe"/>
              </a:rPr>
              <a:t>teacher</a:t>
            </a:r>
          </a:p>
          <a:p>
            <a:pPr algn="ctr"/>
            <a:r>
              <a:rPr lang="en-US" sz="1400" dirty="0" smtClean="0">
                <a:latin typeface="KG Call Me Maybe"/>
                <a:cs typeface="KG Call Me Maybe"/>
              </a:rPr>
              <a:t> </a:t>
            </a:r>
            <a:r>
              <a:rPr lang="en-US" sz="1400" dirty="0">
                <a:latin typeface="KG Call Me Maybe"/>
                <a:cs typeface="KG Call Me Maybe"/>
              </a:rPr>
              <a:t>to 5555</a:t>
            </a:r>
          </a:p>
        </p:txBody>
      </p:sp>
      <p:sp>
        <p:nvSpPr>
          <p:cNvPr id="14" name="Rectangle 13"/>
          <p:cNvSpPr/>
          <p:nvPr/>
        </p:nvSpPr>
        <p:spPr>
          <a:xfrm>
            <a:off x="8672" y="847758"/>
            <a:ext cx="6849328"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15" name="Pentagon 14"/>
          <p:cNvSpPr/>
          <p:nvPr/>
        </p:nvSpPr>
        <p:spPr>
          <a:xfrm>
            <a:off x="2965283" y="2450532"/>
            <a:ext cx="705018" cy="304800"/>
          </a:xfrm>
          <a:prstGeom prst="homePlate">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56436" y="2789085"/>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17" name="Rectangle 16"/>
          <p:cNvSpPr/>
          <p:nvPr/>
        </p:nvSpPr>
        <p:spPr>
          <a:xfrm>
            <a:off x="3451806" y="2789085"/>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18" name="Pentagon 17"/>
          <p:cNvSpPr/>
          <p:nvPr/>
        </p:nvSpPr>
        <p:spPr>
          <a:xfrm rot="10800000">
            <a:off x="2744904" y="3485283"/>
            <a:ext cx="700472" cy="351567"/>
          </a:xfrm>
          <a:prstGeom prst="homePlate">
            <a:avLst/>
          </a:prstGeom>
          <a:solidFill>
            <a:schemeClr val="bg1">
              <a:lumMod val="6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8672" y="3007325"/>
            <a:ext cx="3106992" cy="615553"/>
          </a:xfrm>
          <a:prstGeom prst="rect">
            <a:avLst/>
          </a:prstGeom>
          <a:noFill/>
        </p:spPr>
        <p:txBody>
          <a:bodyPr wrap="square" rtlCol="0">
            <a:spAutoFit/>
          </a:bodyPr>
          <a:lstStyle/>
          <a:p>
            <a:r>
              <a:rPr lang="en-US" sz="3400" dirty="0">
                <a:latin typeface="bromello"/>
                <a:cs typeface="bromello"/>
              </a:rPr>
              <a:t>c</a:t>
            </a:r>
            <a:r>
              <a:rPr lang="en-US" sz="3400" dirty="0" smtClean="0">
                <a:latin typeface="bromello"/>
                <a:cs typeface="bromello"/>
              </a:rPr>
              <a:t>lass </a:t>
            </a:r>
            <a:r>
              <a:rPr lang="en-US" sz="3400" dirty="0">
                <a:latin typeface="bromello"/>
                <a:cs typeface="bromello"/>
              </a:rPr>
              <a:t>m</a:t>
            </a:r>
            <a:r>
              <a:rPr lang="en-US" sz="3400" dirty="0" smtClean="0">
                <a:latin typeface="bromello"/>
                <a:cs typeface="bromello"/>
              </a:rPr>
              <a:t>aterials</a:t>
            </a:r>
          </a:p>
        </p:txBody>
      </p:sp>
      <p:sp>
        <p:nvSpPr>
          <p:cNvPr id="20" name="TextBox 19"/>
          <p:cNvSpPr txBox="1"/>
          <p:nvPr/>
        </p:nvSpPr>
        <p:spPr>
          <a:xfrm rot="413096">
            <a:off x="1003698" y="4086878"/>
            <a:ext cx="1277283" cy="276999"/>
          </a:xfrm>
          <a:prstGeom prst="rect">
            <a:avLst/>
          </a:prstGeom>
          <a:noFill/>
        </p:spPr>
        <p:txBody>
          <a:bodyPr wrap="square" rtlCol="0">
            <a:spAutoFit/>
          </a:bodyPr>
          <a:lstStyle/>
          <a:p>
            <a:r>
              <a:rPr lang="en-US" sz="1200" dirty="0" smtClean="0">
                <a:latin typeface="APBCaramelCappuccino"/>
                <a:cs typeface="APBCaramelCappuccino"/>
              </a:rPr>
              <a:t>______</a:t>
            </a:r>
            <a:endParaRPr lang="en-US" sz="1200" dirty="0">
              <a:latin typeface="APBCaramelCappuccino"/>
              <a:cs typeface="APBCaramelCappuccino"/>
            </a:endParaRPr>
          </a:p>
        </p:txBody>
      </p:sp>
      <p:sp>
        <p:nvSpPr>
          <p:cNvPr id="21" name="TextBox 20"/>
          <p:cNvSpPr txBox="1"/>
          <p:nvPr/>
        </p:nvSpPr>
        <p:spPr>
          <a:xfrm>
            <a:off x="518017" y="4284557"/>
            <a:ext cx="1274669" cy="276999"/>
          </a:xfrm>
          <a:prstGeom prst="rect">
            <a:avLst/>
          </a:prstGeom>
          <a:noFill/>
        </p:spPr>
        <p:txBody>
          <a:bodyPr wrap="square" rtlCol="0">
            <a:spAutoFit/>
          </a:bodyPr>
          <a:lstStyle/>
          <a:p>
            <a:r>
              <a:rPr lang="en-US" sz="1200" dirty="0" smtClean="0">
                <a:latin typeface="APBCaramelCappuccino"/>
                <a:cs typeface="APBCaramelCappuccino"/>
              </a:rPr>
              <a:t>___________</a:t>
            </a:r>
            <a:endParaRPr lang="en-US" sz="1200" dirty="0">
              <a:latin typeface="APBCaramelCappuccino"/>
              <a:cs typeface="APBCaramelCappuccino"/>
            </a:endParaRPr>
          </a:p>
        </p:txBody>
      </p:sp>
      <p:sp>
        <p:nvSpPr>
          <p:cNvPr id="22" name="TextBox 21"/>
          <p:cNvSpPr txBox="1"/>
          <p:nvPr/>
        </p:nvSpPr>
        <p:spPr>
          <a:xfrm rot="21232400">
            <a:off x="789633" y="4610943"/>
            <a:ext cx="1274669" cy="276999"/>
          </a:xfrm>
          <a:prstGeom prst="rect">
            <a:avLst/>
          </a:prstGeom>
          <a:noFill/>
        </p:spPr>
        <p:txBody>
          <a:bodyPr wrap="square" rtlCol="0">
            <a:spAutoFit/>
          </a:bodyPr>
          <a:lstStyle/>
          <a:p>
            <a:r>
              <a:rPr lang="en-US" sz="1200" dirty="0" smtClean="0">
                <a:latin typeface="APBCaramelCappuccino"/>
                <a:cs typeface="APBCaramelCappuccino"/>
              </a:rPr>
              <a:t>________</a:t>
            </a:r>
            <a:endParaRPr lang="en-US" sz="1200" dirty="0">
              <a:latin typeface="APBCaramelCappuccino"/>
              <a:cs typeface="APBCaramelCappuccino"/>
            </a:endParaRPr>
          </a:p>
        </p:txBody>
      </p:sp>
      <p:sp>
        <p:nvSpPr>
          <p:cNvPr id="23" name="TextBox 22"/>
          <p:cNvSpPr txBox="1"/>
          <p:nvPr/>
        </p:nvSpPr>
        <p:spPr>
          <a:xfrm rot="20872677">
            <a:off x="1462853" y="4957637"/>
            <a:ext cx="1483376" cy="278914"/>
          </a:xfrm>
          <a:prstGeom prst="rect">
            <a:avLst/>
          </a:prstGeom>
          <a:noFill/>
        </p:spPr>
        <p:txBody>
          <a:bodyPr wrap="square" rtlCol="0">
            <a:spAutoFit/>
          </a:bodyPr>
          <a:lstStyle/>
          <a:p>
            <a:r>
              <a:rPr lang="en-US" sz="1200" dirty="0" smtClean="0">
                <a:latin typeface="APBCaramelCappuccino"/>
                <a:cs typeface="APBCaramelCappuccino"/>
              </a:rPr>
              <a:t>__</a:t>
            </a:r>
            <a:endParaRPr lang="en-US" sz="1200" dirty="0">
              <a:latin typeface="APBCaramelCappuccino"/>
              <a:cs typeface="APBCaramelCappuccino"/>
            </a:endParaRPr>
          </a:p>
        </p:txBody>
      </p:sp>
      <p:sp>
        <p:nvSpPr>
          <p:cNvPr id="24" name="Rectangle 23"/>
          <p:cNvSpPr/>
          <p:nvPr/>
        </p:nvSpPr>
        <p:spPr>
          <a:xfrm>
            <a:off x="3329796" y="2931598"/>
            <a:ext cx="3528205" cy="615553"/>
          </a:xfrm>
          <a:prstGeom prst="rect">
            <a:avLst/>
          </a:prstGeom>
        </p:spPr>
        <p:txBody>
          <a:bodyPr wrap="square">
            <a:spAutoFit/>
          </a:bodyPr>
          <a:lstStyle/>
          <a:p>
            <a:pPr algn="ctr"/>
            <a:r>
              <a:rPr lang="en-US" sz="3400" dirty="0" smtClean="0">
                <a:latin typeface="bromello"/>
                <a:cs typeface="bromello"/>
              </a:rPr>
              <a:t>preparation</a:t>
            </a:r>
            <a:endParaRPr lang="en-US" sz="3400" dirty="0">
              <a:latin typeface="bromello"/>
              <a:cs typeface="bromello"/>
            </a:endParaRPr>
          </a:p>
        </p:txBody>
      </p:sp>
      <p:sp>
        <p:nvSpPr>
          <p:cNvPr id="25" name="Rectangle 24"/>
          <p:cNvSpPr/>
          <p:nvPr/>
        </p:nvSpPr>
        <p:spPr>
          <a:xfrm>
            <a:off x="3445378" y="3485285"/>
            <a:ext cx="442549" cy="2092881"/>
          </a:xfrm>
          <a:prstGeom prst="rect">
            <a:avLst/>
          </a:prstGeom>
        </p:spPr>
        <p:txBody>
          <a:bodyPr wrap="none">
            <a:spAutoFit/>
          </a:bodyPr>
          <a:lstStyle/>
          <a:p>
            <a:r>
              <a:rPr lang="en-US" sz="2600" dirty="0" smtClean="0">
                <a:latin typeface="KG Wake Me Up"/>
                <a:cs typeface="KG Wake Me Up"/>
              </a:rPr>
              <a:t>1</a:t>
            </a:r>
          </a:p>
          <a:p>
            <a:endParaRPr lang="en-US" sz="2600" dirty="0">
              <a:latin typeface="KG Wake Me Up"/>
              <a:cs typeface="KG Wake Me Up"/>
            </a:endParaRPr>
          </a:p>
          <a:p>
            <a:r>
              <a:rPr lang="en-US" sz="2600" dirty="0" smtClean="0">
                <a:latin typeface="KG Wake Me Up"/>
                <a:cs typeface="KG Wake Me Up"/>
              </a:rPr>
              <a:t>2</a:t>
            </a:r>
          </a:p>
          <a:p>
            <a:endParaRPr lang="en-US" sz="2600" dirty="0" smtClean="0">
              <a:latin typeface="KG Wake Me Up"/>
              <a:cs typeface="KG Wake Me Up"/>
            </a:endParaRPr>
          </a:p>
          <a:p>
            <a:r>
              <a:rPr lang="en-US" sz="2600" dirty="0">
                <a:latin typeface="KG Wake Me Up"/>
                <a:cs typeface="KG Wake Me Up"/>
              </a:rPr>
              <a:t>3</a:t>
            </a:r>
            <a:endParaRPr lang="en-US" sz="2600" dirty="0"/>
          </a:p>
        </p:txBody>
      </p:sp>
      <p:sp>
        <p:nvSpPr>
          <p:cNvPr id="26" name="Rectangle 25"/>
          <p:cNvSpPr/>
          <p:nvPr/>
        </p:nvSpPr>
        <p:spPr>
          <a:xfrm>
            <a:off x="3887927" y="3485285"/>
            <a:ext cx="2970074" cy="2123658"/>
          </a:xfrm>
          <a:prstGeom prst="rect">
            <a:avLst/>
          </a:prstGeom>
        </p:spPr>
        <p:txBody>
          <a:bodyPr wrap="square">
            <a:spAutoFit/>
          </a:bodyPr>
          <a:lstStyle/>
          <a:p>
            <a:r>
              <a:rPr lang="en-US" sz="1100" dirty="0" smtClean="0">
                <a:latin typeface="Century Gothic"/>
                <a:cs typeface="Century Gothic"/>
              </a:rPr>
              <a:t>Come prepared to class with your binder, planner, notebooks, writing utensils, &amp; interactive notebook supplies. </a:t>
            </a:r>
          </a:p>
          <a:p>
            <a:endParaRPr lang="en-US" sz="1100" dirty="0" smtClean="0">
              <a:latin typeface="Century Gothic"/>
              <a:cs typeface="Century Gothic"/>
            </a:endParaRPr>
          </a:p>
          <a:p>
            <a:r>
              <a:rPr lang="en-US" sz="1100" dirty="0" smtClean="0">
                <a:latin typeface="Century Gothic"/>
                <a:cs typeface="Century Gothic"/>
              </a:rPr>
              <a:t>Start working on bell ringers immediately so class can start within five minutes of the bell. This is when I will grade your bell ringers. </a:t>
            </a:r>
          </a:p>
          <a:p>
            <a:endParaRPr lang="en-US" sz="1100" dirty="0" smtClean="0">
              <a:latin typeface="Century Gothic"/>
              <a:cs typeface="Century Gothic"/>
            </a:endParaRPr>
          </a:p>
          <a:p>
            <a:r>
              <a:rPr lang="en-US" sz="1100" dirty="0" smtClean="0">
                <a:latin typeface="Century Gothic"/>
                <a:cs typeface="Century Gothic"/>
              </a:rPr>
              <a:t>Work should be turned in on its due date. Late work</a:t>
            </a:r>
          </a:p>
          <a:p>
            <a:r>
              <a:rPr lang="en-US" sz="1100" dirty="0" smtClean="0">
                <a:latin typeface="Century Gothic"/>
                <a:cs typeface="Century Gothic"/>
              </a:rPr>
              <a:t>will lose points on a per-day-late basis.</a:t>
            </a:r>
          </a:p>
        </p:txBody>
      </p:sp>
      <p:sp>
        <p:nvSpPr>
          <p:cNvPr id="27" name="Rectangle 26"/>
          <p:cNvSpPr/>
          <p:nvPr/>
        </p:nvSpPr>
        <p:spPr>
          <a:xfrm>
            <a:off x="28304" y="6558867"/>
            <a:ext cx="707965" cy="1219744"/>
          </a:xfrm>
          <a:prstGeom prst="rect">
            <a:avLst/>
          </a:prstGeom>
          <a:solidFill>
            <a:schemeClr val="bg1">
              <a:lumMod val="50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28" name="Rectangle 27"/>
          <p:cNvSpPr/>
          <p:nvPr/>
        </p:nvSpPr>
        <p:spPr>
          <a:xfrm>
            <a:off x="93141" y="5608943"/>
            <a:ext cx="2462323" cy="630942"/>
          </a:xfrm>
          <a:prstGeom prst="rect">
            <a:avLst/>
          </a:prstGeom>
        </p:spPr>
        <p:txBody>
          <a:bodyPr wrap="square">
            <a:spAutoFit/>
          </a:bodyPr>
          <a:lstStyle/>
          <a:p>
            <a:r>
              <a:rPr lang="en-US" sz="3500" dirty="0">
                <a:latin typeface="bromello"/>
                <a:cs typeface="bromello"/>
              </a:rPr>
              <a:t>g</a:t>
            </a:r>
            <a:r>
              <a:rPr lang="en-US" sz="3500" dirty="0" smtClean="0">
                <a:latin typeface="bromello"/>
                <a:cs typeface="bromello"/>
              </a:rPr>
              <a:t>rades</a:t>
            </a:r>
            <a:endParaRPr lang="en-US" sz="3500" dirty="0">
              <a:latin typeface="bromello"/>
              <a:cs typeface="bromello"/>
            </a:endParaRPr>
          </a:p>
        </p:txBody>
      </p:sp>
      <p:sp>
        <p:nvSpPr>
          <p:cNvPr id="29" name="Rectangle 28"/>
          <p:cNvSpPr/>
          <p:nvPr/>
        </p:nvSpPr>
        <p:spPr>
          <a:xfrm>
            <a:off x="722638" y="6558867"/>
            <a:ext cx="495945" cy="1223201"/>
          </a:xfrm>
          <a:prstGeom prst="rect">
            <a:avLst/>
          </a:prstGeom>
          <a:solidFill>
            <a:schemeClr val="bg1">
              <a:lumMod val="6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30" name="Rectangle 29"/>
          <p:cNvSpPr/>
          <p:nvPr/>
        </p:nvSpPr>
        <p:spPr>
          <a:xfrm>
            <a:off x="1234645" y="6558867"/>
            <a:ext cx="580325" cy="1219744"/>
          </a:xfrm>
          <a:prstGeom prst="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31" name="Rectangle 30"/>
          <p:cNvSpPr/>
          <p:nvPr/>
        </p:nvSpPr>
        <p:spPr>
          <a:xfrm>
            <a:off x="1823508" y="6558867"/>
            <a:ext cx="548869" cy="1219744"/>
          </a:xfrm>
          <a:prstGeom prst="rect">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32" name="Rectangle 31"/>
          <p:cNvSpPr/>
          <p:nvPr/>
        </p:nvSpPr>
        <p:spPr>
          <a:xfrm>
            <a:off x="2372378" y="6558867"/>
            <a:ext cx="404198" cy="1223202"/>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33" name="TextBox 32"/>
          <p:cNvSpPr txBox="1"/>
          <p:nvPr/>
        </p:nvSpPr>
        <p:spPr>
          <a:xfrm>
            <a:off x="-145962" y="6254439"/>
            <a:ext cx="1048522" cy="830997"/>
          </a:xfrm>
          <a:prstGeom prst="rect">
            <a:avLst/>
          </a:prstGeom>
          <a:noFill/>
        </p:spPr>
        <p:txBody>
          <a:bodyPr wrap="square" rtlCol="0">
            <a:spAutoFit/>
          </a:bodyPr>
          <a:lstStyle/>
          <a:p>
            <a:pPr algn="ctr"/>
            <a:r>
              <a:rPr lang="en-US" sz="1600" dirty="0" smtClean="0">
                <a:latin typeface="KG Somebody That I Used to Know"/>
                <a:cs typeface="KG Somebody That I Used to Know"/>
              </a:rPr>
              <a:t>30%</a:t>
            </a:r>
          </a:p>
          <a:p>
            <a:endParaRPr lang="en-US" sz="1600" dirty="0" smtClean="0">
              <a:latin typeface="KG Somebody That I Used to Know"/>
              <a:cs typeface="KG Somebody That I Used to Know"/>
            </a:endParaRPr>
          </a:p>
          <a:p>
            <a:endParaRPr lang="en-US" sz="1600" dirty="0">
              <a:latin typeface="KG Somebody That I Used to Know"/>
              <a:cs typeface="KG Somebody That I Used to Know"/>
            </a:endParaRPr>
          </a:p>
        </p:txBody>
      </p:sp>
      <p:sp>
        <p:nvSpPr>
          <p:cNvPr id="34" name="Rectangle 33"/>
          <p:cNvSpPr/>
          <p:nvPr/>
        </p:nvSpPr>
        <p:spPr>
          <a:xfrm rot="16200000">
            <a:off x="-404677" y="6903643"/>
            <a:ext cx="1635561" cy="646331"/>
          </a:xfrm>
          <a:prstGeom prst="rect">
            <a:avLst/>
          </a:prstGeom>
        </p:spPr>
        <p:txBody>
          <a:bodyPr wrap="square">
            <a:spAutoFit/>
          </a:bodyPr>
          <a:lstStyle/>
          <a:p>
            <a:pPr algn="ctr"/>
            <a:r>
              <a:rPr lang="en-US" dirty="0">
                <a:solidFill>
                  <a:schemeClr val="bg1"/>
                </a:solidFill>
                <a:latin typeface="KG Somebody That I Used to Know"/>
                <a:cs typeface="KG Somebody That I Used to Know"/>
              </a:rPr>
              <a:t>Papers </a:t>
            </a:r>
            <a:endParaRPr lang="en-US" dirty="0" smtClean="0">
              <a:solidFill>
                <a:schemeClr val="bg1"/>
              </a:solidFill>
              <a:latin typeface="KG Somebody That I Used to Know"/>
              <a:cs typeface="KG Somebody That I Used to Know"/>
            </a:endParaRPr>
          </a:p>
          <a:p>
            <a:pPr algn="ctr"/>
            <a:r>
              <a:rPr lang="en-US" dirty="0" smtClean="0">
                <a:solidFill>
                  <a:schemeClr val="bg1"/>
                </a:solidFill>
                <a:latin typeface="KG Somebody That I Used to Know"/>
                <a:cs typeface="KG Somebody That I Used to Know"/>
              </a:rPr>
              <a:t> </a:t>
            </a:r>
            <a:r>
              <a:rPr lang="en-US" dirty="0">
                <a:solidFill>
                  <a:schemeClr val="bg1"/>
                </a:solidFill>
                <a:latin typeface="KG Somebody That I Used to Know"/>
                <a:cs typeface="KG Somebody That I Used to Know"/>
              </a:rPr>
              <a:t>Projects</a:t>
            </a:r>
          </a:p>
        </p:txBody>
      </p:sp>
      <p:sp>
        <p:nvSpPr>
          <p:cNvPr id="35" name="TextBox 34"/>
          <p:cNvSpPr txBox="1"/>
          <p:nvPr/>
        </p:nvSpPr>
        <p:spPr>
          <a:xfrm>
            <a:off x="518017" y="6254861"/>
            <a:ext cx="806286" cy="830997"/>
          </a:xfrm>
          <a:prstGeom prst="rect">
            <a:avLst/>
          </a:prstGeom>
          <a:noFill/>
        </p:spPr>
        <p:txBody>
          <a:bodyPr wrap="square" rtlCol="0">
            <a:spAutoFit/>
          </a:bodyPr>
          <a:lstStyle/>
          <a:p>
            <a:pPr algn="ctr"/>
            <a:r>
              <a:rPr lang="en-US" sz="1600" dirty="0">
                <a:latin typeface="KG Somebody That I Used to Know"/>
                <a:cs typeface="KG Somebody That I Used to Know"/>
              </a:rPr>
              <a:t>2</a:t>
            </a:r>
            <a:r>
              <a:rPr lang="en-US" sz="1600" dirty="0" smtClean="0">
                <a:latin typeface="KG Somebody That I Used to Know"/>
                <a:cs typeface="KG Somebody That I Used to Know"/>
              </a:rPr>
              <a:t>0%</a:t>
            </a:r>
          </a:p>
          <a:p>
            <a:endParaRPr lang="en-US" sz="1600" dirty="0" smtClean="0">
              <a:latin typeface="KG Somebody That I Used to Know"/>
              <a:cs typeface="KG Somebody That I Used to Know"/>
            </a:endParaRPr>
          </a:p>
          <a:p>
            <a:endParaRPr lang="en-US" sz="1600" dirty="0">
              <a:latin typeface="KG Somebody That I Used to Know"/>
              <a:cs typeface="KG Somebody That I Used to Know"/>
            </a:endParaRPr>
          </a:p>
        </p:txBody>
      </p:sp>
      <p:sp>
        <p:nvSpPr>
          <p:cNvPr id="36" name="TextBox 35"/>
          <p:cNvSpPr txBox="1"/>
          <p:nvPr/>
        </p:nvSpPr>
        <p:spPr>
          <a:xfrm>
            <a:off x="991700" y="6254439"/>
            <a:ext cx="1009297" cy="830997"/>
          </a:xfrm>
          <a:prstGeom prst="rect">
            <a:avLst/>
          </a:prstGeom>
          <a:noFill/>
        </p:spPr>
        <p:txBody>
          <a:bodyPr wrap="square" rtlCol="0">
            <a:spAutoFit/>
          </a:bodyPr>
          <a:lstStyle/>
          <a:p>
            <a:pPr algn="ctr"/>
            <a:r>
              <a:rPr lang="en-US" sz="1600" dirty="0">
                <a:latin typeface="KG Somebody That I Used to Know"/>
                <a:cs typeface="KG Somebody That I Used to Know"/>
              </a:rPr>
              <a:t>2</a:t>
            </a:r>
            <a:r>
              <a:rPr lang="en-US" sz="1600" dirty="0" smtClean="0">
                <a:latin typeface="KG Somebody That I Used to Know"/>
                <a:cs typeface="KG Somebody That I Used to Know"/>
              </a:rPr>
              <a:t>0%</a:t>
            </a:r>
          </a:p>
          <a:p>
            <a:endParaRPr lang="en-US" sz="1600" dirty="0" smtClean="0">
              <a:latin typeface="KG Somebody That I Used to Know"/>
              <a:cs typeface="KG Somebody That I Used to Know"/>
            </a:endParaRPr>
          </a:p>
          <a:p>
            <a:endParaRPr lang="en-US" sz="1600" dirty="0">
              <a:latin typeface="KG Somebody That I Used to Know"/>
              <a:cs typeface="KG Somebody That I Used to Know"/>
            </a:endParaRPr>
          </a:p>
        </p:txBody>
      </p:sp>
      <p:sp>
        <p:nvSpPr>
          <p:cNvPr id="37" name="TextBox 36"/>
          <p:cNvSpPr txBox="1"/>
          <p:nvPr/>
        </p:nvSpPr>
        <p:spPr>
          <a:xfrm>
            <a:off x="1716252" y="6280683"/>
            <a:ext cx="730805" cy="830997"/>
          </a:xfrm>
          <a:prstGeom prst="rect">
            <a:avLst/>
          </a:prstGeom>
          <a:noFill/>
        </p:spPr>
        <p:txBody>
          <a:bodyPr wrap="square" rtlCol="0">
            <a:spAutoFit/>
          </a:bodyPr>
          <a:lstStyle/>
          <a:p>
            <a:pPr algn="ctr"/>
            <a:r>
              <a:rPr lang="en-US" sz="1600" dirty="0">
                <a:latin typeface="KG Somebody That I Used to Know"/>
                <a:cs typeface="KG Somebody That I Used to Know"/>
              </a:rPr>
              <a:t>2</a:t>
            </a:r>
            <a:r>
              <a:rPr lang="en-US" sz="1600" dirty="0" smtClean="0">
                <a:latin typeface="KG Somebody That I Used to Know"/>
                <a:cs typeface="KG Somebody That I Used to Know"/>
              </a:rPr>
              <a:t>0%</a:t>
            </a:r>
          </a:p>
          <a:p>
            <a:endParaRPr lang="en-US" sz="1600" dirty="0" smtClean="0">
              <a:latin typeface="KG Somebody That I Used to Know"/>
              <a:cs typeface="KG Somebody That I Used to Know"/>
            </a:endParaRPr>
          </a:p>
          <a:p>
            <a:endParaRPr lang="en-US" sz="1600" dirty="0">
              <a:latin typeface="KG Somebody That I Used to Know"/>
              <a:cs typeface="KG Somebody That I Used to Know"/>
            </a:endParaRPr>
          </a:p>
        </p:txBody>
      </p:sp>
      <p:sp>
        <p:nvSpPr>
          <p:cNvPr id="38" name="TextBox 37"/>
          <p:cNvSpPr txBox="1"/>
          <p:nvPr/>
        </p:nvSpPr>
        <p:spPr>
          <a:xfrm>
            <a:off x="2102464" y="6280683"/>
            <a:ext cx="856513" cy="830997"/>
          </a:xfrm>
          <a:prstGeom prst="rect">
            <a:avLst/>
          </a:prstGeom>
          <a:noFill/>
        </p:spPr>
        <p:txBody>
          <a:bodyPr wrap="square" rtlCol="0">
            <a:spAutoFit/>
          </a:bodyPr>
          <a:lstStyle/>
          <a:p>
            <a:pPr algn="ctr"/>
            <a:r>
              <a:rPr lang="en-US" sz="1600" dirty="0" smtClean="0">
                <a:latin typeface="KG Somebody That I Used to Know"/>
                <a:cs typeface="KG Somebody That I Used to Know"/>
              </a:rPr>
              <a:t>10%</a:t>
            </a:r>
          </a:p>
          <a:p>
            <a:endParaRPr lang="en-US" sz="1600" dirty="0" smtClean="0">
              <a:latin typeface="KG Somebody That I Used to Know"/>
              <a:cs typeface="KG Somebody That I Used to Know"/>
            </a:endParaRPr>
          </a:p>
          <a:p>
            <a:endParaRPr lang="en-US" sz="1600" dirty="0">
              <a:latin typeface="KG Somebody That I Used to Know"/>
              <a:cs typeface="KG Somebody That I Used to Know"/>
            </a:endParaRPr>
          </a:p>
        </p:txBody>
      </p:sp>
      <p:sp>
        <p:nvSpPr>
          <p:cNvPr id="39" name="Rectangle 38"/>
          <p:cNvSpPr/>
          <p:nvPr/>
        </p:nvSpPr>
        <p:spPr>
          <a:xfrm rot="16200000">
            <a:off x="938651" y="6839743"/>
            <a:ext cx="1238320" cy="646331"/>
          </a:xfrm>
          <a:prstGeom prst="rect">
            <a:avLst/>
          </a:prstGeom>
        </p:spPr>
        <p:txBody>
          <a:bodyPr wrap="square">
            <a:spAutoFit/>
          </a:bodyPr>
          <a:lstStyle/>
          <a:p>
            <a:pPr algn="ctr"/>
            <a:r>
              <a:rPr lang="en-US" dirty="0" smtClean="0">
                <a:solidFill>
                  <a:schemeClr val="bg1"/>
                </a:solidFill>
                <a:latin typeface="KG Somebody That I Used to Know"/>
                <a:cs typeface="KG Somebody That I Used to Know"/>
              </a:rPr>
              <a:t>Reading Response</a:t>
            </a:r>
            <a:endParaRPr lang="en-US" dirty="0">
              <a:solidFill>
                <a:schemeClr val="bg1"/>
              </a:solidFill>
              <a:latin typeface="KG Somebody That I Used to Know"/>
              <a:cs typeface="KG Somebody That I Used to Know"/>
            </a:endParaRPr>
          </a:p>
        </p:txBody>
      </p:sp>
      <p:sp>
        <p:nvSpPr>
          <p:cNvPr id="40" name="Rectangle 39"/>
          <p:cNvSpPr/>
          <p:nvPr/>
        </p:nvSpPr>
        <p:spPr>
          <a:xfrm rot="16200000">
            <a:off x="1458265" y="6916416"/>
            <a:ext cx="1238320" cy="523220"/>
          </a:xfrm>
          <a:prstGeom prst="rect">
            <a:avLst/>
          </a:prstGeom>
        </p:spPr>
        <p:txBody>
          <a:bodyPr wrap="square">
            <a:spAutoFit/>
          </a:bodyPr>
          <a:lstStyle/>
          <a:p>
            <a:pPr algn="ctr"/>
            <a:r>
              <a:rPr lang="en-US" sz="1300" dirty="0" smtClean="0">
                <a:solidFill>
                  <a:schemeClr val="bg1">
                    <a:lumMod val="50000"/>
                  </a:schemeClr>
                </a:solidFill>
                <a:latin typeface="KG Somebody That I Used to Know"/>
                <a:cs typeface="KG Somebody That I Used to Know"/>
              </a:rPr>
              <a:t>Bell ringers/</a:t>
            </a:r>
            <a:r>
              <a:rPr lang="en-US" sz="1400" dirty="0" smtClean="0">
                <a:solidFill>
                  <a:schemeClr val="bg1">
                    <a:lumMod val="50000"/>
                  </a:schemeClr>
                </a:solidFill>
                <a:latin typeface="KG Somebody That I Used to Know"/>
                <a:cs typeface="KG Somebody That I Used to Know"/>
              </a:rPr>
              <a:t>daily Work</a:t>
            </a:r>
            <a:endParaRPr lang="en-US" sz="1400" dirty="0">
              <a:solidFill>
                <a:schemeClr val="bg1">
                  <a:lumMod val="50000"/>
                </a:schemeClr>
              </a:solidFill>
              <a:latin typeface="KG Somebody That I Used to Know"/>
              <a:cs typeface="KG Somebody That I Used to Know"/>
            </a:endParaRPr>
          </a:p>
        </p:txBody>
      </p:sp>
      <p:sp>
        <p:nvSpPr>
          <p:cNvPr id="41" name="Rectangle 40"/>
          <p:cNvSpPr/>
          <p:nvPr/>
        </p:nvSpPr>
        <p:spPr>
          <a:xfrm rot="16200000">
            <a:off x="1970262" y="7007427"/>
            <a:ext cx="1256896" cy="292388"/>
          </a:xfrm>
          <a:prstGeom prst="rect">
            <a:avLst/>
          </a:prstGeom>
        </p:spPr>
        <p:txBody>
          <a:bodyPr wrap="square">
            <a:spAutoFit/>
          </a:bodyPr>
          <a:lstStyle/>
          <a:p>
            <a:pPr algn="ctr"/>
            <a:r>
              <a:rPr lang="en-US" sz="1300" dirty="0" smtClean="0">
                <a:solidFill>
                  <a:schemeClr val="bg1">
                    <a:lumMod val="50000"/>
                  </a:schemeClr>
                </a:solidFill>
                <a:latin typeface="KG Somebody That I Used to Know"/>
                <a:cs typeface="KG Somebody That I Used to Know"/>
              </a:rPr>
              <a:t>Participation</a:t>
            </a:r>
            <a:endParaRPr lang="en-US" sz="1400" dirty="0">
              <a:solidFill>
                <a:schemeClr val="bg1">
                  <a:lumMod val="50000"/>
                </a:schemeClr>
              </a:solidFill>
              <a:latin typeface="KG Somebody That I Used to Know"/>
              <a:cs typeface="KG Somebody That I Used to Know"/>
            </a:endParaRPr>
          </a:p>
        </p:txBody>
      </p:sp>
      <p:sp>
        <p:nvSpPr>
          <p:cNvPr id="42" name="Pentagon 41"/>
          <p:cNvSpPr/>
          <p:nvPr/>
        </p:nvSpPr>
        <p:spPr>
          <a:xfrm rot="10800000">
            <a:off x="2805306" y="7303168"/>
            <a:ext cx="763744" cy="342232"/>
          </a:xfrm>
          <a:prstGeom prst="homePlate">
            <a:avLst/>
          </a:prstGeom>
          <a:solidFill>
            <a:schemeClr val="tx1">
              <a:lumMod val="65000"/>
              <a:lumOff val="3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rot="16200000">
            <a:off x="309359" y="7020234"/>
            <a:ext cx="1238320" cy="338554"/>
          </a:xfrm>
          <a:prstGeom prst="rect">
            <a:avLst/>
          </a:prstGeom>
        </p:spPr>
        <p:txBody>
          <a:bodyPr wrap="square">
            <a:spAutoFit/>
          </a:bodyPr>
          <a:lstStyle/>
          <a:p>
            <a:pPr algn="ctr"/>
            <a:r>
              <a:rPr lang="en-US" sz="1600" dirty="0" smtClean="0">
                <a:solidFill>
                  <a:schemeClr val="bg1"/>
                </a:solidFill>
                <a:latin typeface="KG Somebody That I Used to Know"/>
                <a:cs typeface="KG Somebody That I Used to Know"/>
              </a:rPr>
              <a:t>Tests &amp; Quizzes</a:t>
            </a:r>
            <a:endParaRPr lang="en-US" sz="1600" dirty="0">
              <a:solidFill>
                <a:schemeClr val="bg1"/>
              </a:solidFill>
              <a:latin typeface="KG Somebody That I Used to Know"/>
              <a:cs typeface="KG Somebody That I Used to Know"/>
            </a:endParaRPr>
          </a:p>
        </p:txBody>
      </p:sp>
      <p:sp>
        <p:nvSpPr>
          <p:cNvPr id="44" name="Rectangle 43"/>
          <p:cNvSpPr/>
          <p:nvPr/>
        </p:nvSpPr>
        <p:spPr>
          <a:xfrm>
            <a:off x="3532003" y="6131825"/>
            <a:ext cx="3325997" cy="2123658"/>
          </a:xfrm>
          <a:prstGeom prst="rect">
            <a:avLst/>
          </a:prstGeom>
        </p:spPr>
        <p:txBody>
          <a:bodyPr wrap="square">
            <a:spAutoFit/>
          </a:bodyPr>
          <a:lstStyle/>
          <a:p>
            <a:r>
              <a:rPr lang="en-US" sz="1100" dirty="0" smtClean="0">
                <a:latin typeface="Century Gothic"/>
                <a:cs typeface="Century Gothic"/>
              </a:rPr>
              <a:t>Weekly and daily work will be updated weekly (bell ringers, participation, and quizzes). Please check grades regularly and feel free to ask me any questions that you might have about a particular grade. </a:t>
            </a:r>
          </a:p>
          <a:p>
            <a:endParaRPr lang="en-US" sz="1100" dirty="0" smtClean="0">
              <a:latin typeface="Century Gothic"/>
              <a:cs typeface="Century Gothic"/>
            </a:endParaRPr>
          </a:p>
          <a:p>
            <a:r>
              <a:rPr lang="en-US" sz="1100" dirty="0" smtClean="0">
                <a:latin typeface="Century Gothic"/>
                <a:cs typeface="Century Gothic"/>
              </a:rPr>
              <a:t>If you are absent, you are responsible for completing your make-up work (one day for make-up for each day absent).</a:t>
            </a:r>
          </a:p>
          <a:p>
            <a:r>
              <a:rPr lang="en-US" sz="1100" dirty="0" smtClean="0">
                <a:latin typeface="Century Gothic"/>
                <a:cs typeface="Century Gothic"/>
              </a:rPr>
              <a:t> </a:t>
            </a:r>
          </a:p>
          <a:p>
            <a:r>
              <a:rPr lang="en-US" sz="1100" dirty="0" smtClean="0">
                <a:latin typeface="Century Gothic"/>
                <a:cs typeface="Century Gothic"/>
              </a:rPr>
              <a:t>This can be done before or after school or via e-mail. </a:t>
            </a:r>
          </a:p>
        </p:txBody>
      </p:sp>
      <p:sp>
        <p:nvSpPr>
          <p:cNvPr id="45" name="Pentagon 44"/>
          <p:cNvSpPr/>
          <p:nvPr/>
        </p:nvSpPr>
        <p:spPr>
          <a:xfrm>
            <a:off x="3256619" y="5808997"/>
            <a:ext cx="731181" cy="322827"/>
          </a:xfrm>
          <a:prstGeom prst="homePlate">
            <a:avLst/>
          </a:prstGeom>
          <a:solidFill>
            <a:schemeClr val="tx1">
              <a:lumMod val="50000"/>
              <a:lumOff val="50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3581385" y="5638886"/>
            <a:ext cx="3528205" cy="615553"/>
          </a:xfrm>
          <a:prstGeom prst="rect">
            <a:avLst/>
          </a:prstGeom>
        </p:spPr>
        <p:txBody>
          <a:bodyPr wrap="square">
            <a:spAutoFit/>
          </a:bodyPr>
          <a:lstStyle/>
          <a:p>
            <a:pPr algn="ctr"/>
            <a:r>
              <a:rPr lang="en-US" sz="3400" dirty="0" smtClean="0">
                <a:latin typeface="bromello"/>
                <a:cs typeface="bromello"/>
              </a:rPr>
              <a:t>responsibility</a:t>
            </a:r>
            <a:endParaRPr lang="en-US" sz="3400" dirty="0">
              <a:latin typeface="bromello"/>
              <a:cs typeface="bromello"/>
            </a:endParaRPr>
          </a:p>
        </p:txBody>
      </p:sp>
      <p:sp>
        <p:nvSpPr>
          <p:cNvPr id="47" name="Rectangle 46"/>
          <p:cNvSpPr/>
          <p:nvPr/>
        </p:nvSpPr>
        <p:spPr>
          <a:xfrm>
            <a:off x="-16740" y="8054664"/>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48" name="Rectangle 47"/>
          <p:cNvSpPr/>
          <p:nvPr/>
        </p:nvSpPr>
        <p:spPr>
          <a:xfrm>
            <a:off x="3466666" y="8054664"/>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49" name="Rectangle 48"/>
          <p:cNvSpPr/>
          <p:nvPr/>
        </p:nvSpPr>
        <p:spPr>
          <a:xfrm>
            <a:off x="56436" y="8352879"/>
            <a:ext cx="2782867" cy="707886"/>
          </a:xfrm>
          <a:prstGeom prst="rect">
            <a:avLst/>
          </a:prstGeom>
        </p:spPr>
        <p:txBody>
          <a:bodyPr wrap="square">
            <a:spAutoFit/>
          </a:bodyPr>
          <a:lstStyle/>
          <a:p>
            <a:r>
              <a:rPr lang="en-US" sz="4000" dirty="0" smtClean="0">
                <a:latin typeface="bromello"/>
                <a:cs typeface="bromello"/>
              </a:rPr>
              <a:t>instagram</a:t>
            </a:r>
            <a:endParaRPr lang="en-US" sz="4000" dirty="0">
              <a:latin typeface="bromello"/>
              <a:cs typeface="bromello"/>
            </a:endParaRPr>
          </a:p>
        </p:txBody>
      </p:sp>
      <p:sp>
        <p:nvSpPr>
          <p:cNvPr id="50" name="Rectangle 49"/>
          <p:cNvSpPr/>
          <p:nvPr/>
        </p:nvSpPr>
        <p:spPr>
          <a:xfrm>
            <a:off x="2670136" y="8534484"/>
            <a:ext cx="1994023" cy="577081"/>
          </a:xfrm>
          <a:prstGeom prst="rect">
            <a:avLst/>
          </a:prstGeom>
        </p:spPr>
        <p:txBody>
          <a:bodyPr wrap="square">
            <a:spAutoFit/>
          </a:bodyPr>
          <a:lstStyle/>
          <a:p>
            <a:pPr algn="ctr"/>
            <a:r>
              <a:rPr lang="en-US" sz="1050" dirty="0" smtClean="0">
                <a:latin typeface="Century Gothic"/>
                <a:cs typeface="Century Gothic"/>
              </a:rPr>
              <a:t>Follow our class account </a:t>
            </a:r>
          </a:p>
          <a:p>
            <a:pPr algn="ctr"/>
            <a:r>
              <a:rPr lang="en-US" sz="1050" dirty="0" smtClean="0">
                <a:latin typeface="Century Gothic"/>
                <a:cs typeface="Century Gothic"/>
              </a:rPr>
              <a:t>to see yourself and classmates in action. </a:t>
            </a:r>
            <a:endParaRPr lang="en-US" sz="1050" dirty="0">
              <a:latin typeface="Century Gothic"/>
              <a:cs typeface="Century Gothic"/>
            </a:endParaRPr>
          </a:p>
        </p:txBody>
      </p:sp>
      <p:sp>
        <p:nvSpPr>
          <p:cNvPr id="51" name="Rectangle 50"/>
          <p:cNvSpPr/>
          <p:nvPr/>
        </p:nvSpPr>
        <p:spPr>
          <a:xfrm>
            <a:off x="5168900" y="8534484"/>
            <a:ext cx="1843476" cy="577081"/>
          </a:xfrm>
          <a:prstGeom prst="rect">
            <a:avLst/>
          </a:prstGeom>
        </p:spPr>
        <p:txBody>
          <a:bodyPr wrap="square">
            <a:spAutoFit/>
          </a:bodyPr>
          <a:lstStyle/>
          <a:p>
            <a:pPr algn="ctr"/>
            <a:r>
              <a:rPr lang="en-US" sz="1050" dirty="0" smtClean="0">
                <a:latin typeface="Century Gothic"/>
                <a:cs typeface="Century Gothic"/>
              </a:rPr>
              <a:t>Follow my book instagram for book recommendations.</a:t>
            </a:r>
            <a:endParaRPr lang="en-US" sz="1050" dirty="0">
              <a:latin typeface="Century Gothic"/>
              <a:cs typeface="Century Gothic"/>
            </a:endParaRPr>
          </a:p>
        </p:txBody>
      </p:sp>
      <p:sp>
        <p:nvSpPr>
          <p:cNvPr id="52" name="TextBox 51"/>
          <p:cNvSpPr txBox="1"/>
          <p:nvPr/>
        </p:nvSpPr>
        <p:spPr>
          <a:xfrm>
            <a:off x="2667115" y="8255483"/>
            <a:ext cx="1987717" cy="369332"/>
          </a:xfrm>
          <a:prstGeom prst="rect">
            <a:avLst/>
          </a:prstGeom>
          <a:noFill/>
        </p:spPr>
        <p:txBody>
          <a:bodyPr wrap="square" rtlCol="0">
            <a:spAutoFit/>
          </a:bodyPr>
          <a:lstStyle/>
          <a:p>
            <a:pPr algn="ctr"/>
            <a:r>
              <a:rPr lang="en-US" b="1" dirty="0" smtClean="0">
                <a:solidFill>
                  <a:schemeClr val="bg1"/>
                </a:solidFill>
                <a:latin typeface="KG Call Me Maybe"/>
                <a:cs typeface="KG Call Me Maybe"/>
              </a:rPr>
              <a:t> </a:t>
            </a:r>
            <a:r>
              <a:rPr lang="en-US" b="1" dirty="0" smtClean="0">
                <a:solidFill>
                  <a:srgbClr val="000000"/>
                </a:solidFill>
                <a:latin typeface="KG Call Me Maybe"/>
                <a:cs typeface="KG Call Me Maybe"/>
              </a:rPr>
              <a:t>@mrscahillsclass</a:t>
            </a:r>
            <a:endParaRPr lang="en-US" b="1" dirty="0">
              <a:solidFill>
                <a:srgbClr val="000000"/>
              </a:solidFill>
              <a:latin typeface="KG Call Me Maybe"/>
              <a:cs typeface="KG Call Me Maybe"/>
            </a:endParaRPr>
          </a:p>
        </p:txBody>
      </p:sp>
      <p:sp>
        <p:nvSpPr>
          <p:cNvPr id="53" name="TextBox 52"/>
          <p:cNvSpPr txBox="1"/>
          <p:nvPr/>
        </p:nvSpPr>
        <p:spPr>
          <a:xfrm>
            <a:off x="5339525" y="8246815"/>
            <a:ext cx="1671733" cy="369332"/>
          </a:xfrm>
          <a:prstGeom prst="rect">
            <a:avLst/>
          </a:prstGeom>
          <a:noFill/>
        </p:spPr>
        <p:txBody>
          <a:bodyPr wrap="square" rtlCol="0">
            <a:spAutoFit/>
          </a:bodyPr>
          <a:lstStyle/>
          <a:p>
            <a:r>
              <a:rPr lang="en-US" sz="1200" b="1" dirty="0" smtClean="0">
                <a:solidFill>
                  <a:srgbClr val="000000"/>
                </a:solidFill>
                <a:latin typeface="PBCoffeeBeforeTalkie"/>
                <a:cs typeface="PBCoffeeBeforeTalkie"/>
              </a:rPr>
              <a:t>  </a:t>
            </a:r>
            <a:r>
              <a:rPr lang="en-US" b="1" dirty="0" smtClean="0">
                <a:solidFill>
                  <a:srgbClr val="000000"/>
                </a:solidFill>
                <a:latin typeface="KG Call Me Maybe"/>
                <a:cs typeface="KG Call Me Maybe"/>
              </a:rPr>
              <a:t>@mrscahillsbooks</a:t>
            </a:r>
            <a:endParaRPr lang="en-US" b="1" dirty="0">
              <a:solidFill>
                <a:srgbClr val="000000"/>
              </a:solidFill>
              <a:latin typeface="KG Call Me Maybe"/>
              <a:cs typeface="KG Call Me Maybe"/>
            </a:endParaRPr>
          </a:p>
        </p:txBody>
      </p:sp>
      <p:sp>
        <p:nvSpPr>
          <p:cNvPr id="54" name="TextBox 53"/>
          <p:cNvSpPr txBox="1"/>
          <p:nvPr/>
        </p:nvSpPr>
        <p:spPr>
          <a:xfrm rot="16200000">
            <a:off x="3003504" y="1612469"/>
            <a:ext cx="1986762" cy="830997"/>
          </a:xfrm>
          <a:prstGeom prst="rect">
            <a:avLst/>
          </a:prstGeom>
          <a:noFill/>
        </p:spPr>
        <p:txBody>
          <a:bodyPr wrap="square" rtlCol="0">
            <a:spAutoFit/>
          </a:bodyPr>
          <a:lstStyle/>
          <a:p>
            <a:pPr algn="r"/>
            <a:r>
              <a:rPr lang="en-US" sz="2400" dirty="0" smtClean="0">
                <a:latin typeface="bromello"/>
                <a:cs typeface="bromello"/>
              </a:rPr>
              <a:t>Text Message Alerts </a:t>
            </a:r>
          </a:p>
        </p:txBody>
      </p:sp>
      <p:sp>
        <p:nvSpPr>
          <p:cNvPr id="55" name="TextBox 54"/>
          <p:cNvSpPr txBox="1"/>
          <p:nvPr/>
        </p:nvSpPr>
        <p:spPr>
          <a:xfrm>
            <a:off x="-57972" y="3932990"/>
            <a:ext cx="1484940" cy="292388"/>
          </a:xfrm>
          <a:prstGeom prst="rect">
            <a:avLst/>
          </a:prstGeom>
          <a:noFill/>
        </p:spPr>
        <p:txBody>
          <a:bodyPr wrap="square" rtlCol="0">
            <a:spAutoFit/>
          </a:bodyPr>
          <a:lstStyle/>
          <a:p>
            <a:pPr algn="ctr"/>
            <a:r>
              <a:rPr lang="en-US" sz="1300" b="1" dirty="0" smtClean="0">
                <a:latin typeface="KG Call Me Maybe"/>
                <a:cs typeface="KG Call Me Maybe"/>
              </a:rPr>
              <a:t>2 composition  notebooks</a:t>
            </a:r>
            <a:endParaRPr lang="en-US" sz="1300" b="1" dirty="0">
              <a:latin typeface="KG Call Me Maybe"/>
              <a:cs typeface="KG Call Me Maybe"/>
            </a:endParaRPr>
          </a:p>
        </p:txBody>
      </p:sp>
      <p:sp>
        <p:nvSpPr>
          <p:cNvPr id="56" name="TextBox 55"/>
          <p:cNvSpPr txBox="1"/>
          <p:nvPr/>
        </p:nvSpPr>
        <p:spPr>
          <a:xfrm>
            <a:off x="-150078" y="4251325"/>
            <a:ext cx="1247874" cy="292388"/>
          </a:xfrm>
          <a:prstGeom prst="rect">
            <a:avLst/>
          </a:prstGeom>
          <a:noFill/>
        </p:spPr>
        <p:txBody>
          <a:bodyPr wrap="square" rtlCol="0">
            <a:spAutoFit/>
          </a:bodyPr>
          <a:lstStyle/>
          <a:p>
            <a:pPr algn="ctr"/>
            <a:r>
              <a:rPr lang="en-US" sz="1300" b="1" dirty="0" smtClean="0">
                <a:latin typeface="KG Call Me Maybe"/>
                <a:cs typeface="KG Call Me Maybe"/>
              </a:rPr>
              <a:t>Pencils &amp; pens</a:t>
            </a:r>
            <a:endParaRPr lang="en-US" sz="1300" b="1" dirty="0">
              <a:latin typeface="KG Call Me Maybe"/>
              <a:cs typeface="KG Call Me Maybe"/>
            </a:endParaRPr>
          </a:p>
        </p:txBody>
      </p:sp>
      <p:sp>
        <p:nvSpPr>
          <p:cNvPr id="57" name="TextBox 56"/>
          <p:cNvSpPr txBox="1"/>
          <p:nvPr/>
        </p:nvSpPr>
        <p:spPr>
          <a:xfrm>
            <a:off x="38860" y="4604575"/>
            <a:ext cx="1097270" cy="492443"/>
          </a:xfrm>
          <a:prstGeom prst="rect">
            <a:avLst/>
          </a:prstGeom>
          <a:noFill/>
        </p:spPr>
        <p:txBody>
          <a:bodyPr wrap="square" rtlCol="0">
            <a:spAutoFit/>
          </a:bodyPr>
          <a:lstStyle/>
          <a:p>
            <a:pPr algn="ctr"/>
            <a:r>
              <a:rPr lang="en-US" sz="1300" b="1" dirty="0" smtClean="0">
                <a:latin typeface="KG Call Me Maybe"/>
                <a:cs typeface="KG Call Me Maybe"/>
              </a:rPr>
              <a:t>colored pencils, </a:t>
            </a:r>
          </a:p>
          <a:p>
            <a:pPr algn="ctr"/>
            <a:r>
              <a:rPr lang="en-US" sz="1300" b="1" dirty="0" smtClean="0">
                <a:latin typeface="KG Call Me Maybe"/>
                <a:cs typeface="KG Call Me Maybe"/>
              </a:rPr>
              <a:t>scissors, glue</a:t>
            </a:r>
            <a:endParaRPr lang="en-US" sz="1300" b="1" dirty="0">
              <a:latin typeface="KG Call Me Maybe"/>
              <a:cs typeface="KG Call Me Maybe"/>
            </a:endParaRPr>
          </a:p>
        </p:txBody>
      </p:sp>
      <p:sp>
        <p:nvSpPr>
          <p:cNvPr id="58" name="TextBox 57"/>
          <p:cNvSpPr txBox="1"/>
          <p:nvPr/>
        </p:nvSpPr>
        <p:spPr>
          <a:xfrm>
            <a:off x="169741" y="5131111"/>
            <a:ext cx="1729754" cy="292388"/>
          </a:xfrm>
          <a:prstGeom prst="rect">
            <a:avLst/>
          </a:prstGeom>
          <a:noFill/>
        </p:spPr>
        <p:txBody>
          <a:bodyPr wrap="square" rtlCol="0">
            <a:spAutoFit/>
          </a:bodyPr>
          <a:lstStyle/>
          <a:p>
            <a:r>
              <a:rPr lang="en-US" sz="1300" b="1" dirty="0">
                <a:latin typeface="KG Call Me Maybe"/>
                <a:cs typeface="KG Call Me Maybe"/>
              </a:rPr>
              <a:t>s</a:t>
            </a:r>
            <a:r>
              <a:rPr lang="en-US" sz="1300" b="1" dirty="0" smtClean="0">
                <a:latin typeface="KG Call Me Maybe"/>
                <a:cs typeface="KG Call Me Maybe"/>
              </a:rPr>
              <a:t>ticky notes, highlighters</a:t>
            </a:r>
            <a:endParaRPr lang="en-US" sz="1300" b="1" dirty="0">
              <a:latin typeface="KG Call Me Maybe"/>
              <a:cs typeface="KG Call Me Maybe"/>
            </a:endParaRPr>
          </a:p>
        </p:txBody>
      </p:sp>
      <p:sp>
        <p:nvSpPr>
          <p:cNvPr id="59" name="TextBox 58"/>
          <p:cNvSpPr txBox="1"/>
          <p:nvPr/>
        </p:nvSpPr>
        <p:spPr>
          <a:xfrm>
            <a:off x="3781568" y="577857"/>
            <a:ext cx="2592833" cy="461665"/>
          </a:xfrm>
          <a:prstGeom prst="rect">
            <a:avLst/>
          </a:prstGeom>
          <a:noFill/>
        </p:spPr>
        <p:txBody>
          <a:bodyPr wrap="square" rtlCol="0">
            <a:spAutoFit/>
          </a:bodyPr>
          <a:lstStyle/>
          <a:p>
            <a:pPr algn="ctr"/>
            <a:r>
              <a:rPr lang="en-US" sz="2400" b="1" dirty="0" smtClean="0">
                <a:latin typeface="KG Call Me Maybe" charset="0"/>
                <a:ea typeface="KG Call Me Maybe" charset="0"/>
                <a:cs typeface="KG Call Me Maybe" charset="0"/>
              </a:rPr>
              <a:t>-----  2017</a:t>
            </a:r>
            <a:endParaRPr lang="en-US" sz="2400" b="1" dirty="0">
              <a:latin typeface="KG Call Me Maybe" charset="0"/>
              <a:ea typeface="KG Call Me Maybe" charset="0"/>
              <a:cs typeface="KG Call Me Maybe" charset="0"/>
            </a:endParaRPr>
          </a:p>
        </p:txBody>
      </p:sp>
      <p:sp>
        <p:nvSpPr>
          <p:cNvPr id="60" name="Rectangle 59"/>
          <p:cNvSpPr/>
          <p:nvPr/>
        </p:nvSpPr>
        <p:spPr>
          <a:xfrm>
            <a:off x="1127341" y="577857"/>
            <a:ext cx="2051163" cy="461665"/>
          </a:xfrm>
          <a:prstGeom prst="rect">
            <a:avLst/>
          </a:prstGeom>
        </p:spPr>
        <p:txBody>
          <a:bodyPr wrap="square">
            <a:spAutoFit/>
          </a:bodyPr>
          <a:lstStyle/>
          <a:p>
            <a:r>
              <a:rPr lang="en-US" sz="2400" b="1" dirty="0" smtClean="0">
                <a:latin typeface="KG Call Me Maybe -skinny" charset="0"/>
                <a:ea typeface="KG Call Me Maybe -skinny" charset="0"/>
                <a:cs typeface="KG Call Me Maybe -skinny" charset="0"/>
              </a:rPr>
              <a:t>2016  -----</a:t>
            </a:r>
            <a:endParaRPr lang="en-US" sz="2400" b="1" dirty="0">
              <a:latin typeface="KG Call Me Maybe -skinny" charset="0"/>
              <a:ea typeface="KG Call Me Maybe -skinny" charset="0"/>
              <a:cs typeface="KG Call Me Maybe -skinny" charset="0"/>
            </a:endParaRPr>
          </a:p>
        </p:txBody>
      </p:sp>
    </p:spTree>
    <p:extLst>
      <p:ext uri="{BB962C8B-B14F-4D97-AF65-F5344CB8AC3E}">
        <p14:creationId xmlns:p14="http://schemas.microsoft.com/office/powerpoint/2010/main" val="1341345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18" y="1355"/>
            <a:ext cx="6858000" cy="9142645"/>
          </a:xfrm>
          <a:prstGeom prst="rect">
            <a:avLst/>
          </a:prstGeom>
        </p:spPr>
      </p:pic>
      <p:sp>
        <p:nvSpPr>
          <p:cNvPr id="3" name="TextBox 2"/>
          <p:cNvSpPr txBox="1"/>
          <p:nvPr/>
        </p:nvSpPr>
        <p:spPr>
          <a:xfrm>
            <a:off x="1450105" y="433948"/>
            <a:ext cx="3889420" cy="584776"/>
          </a:xfrm>
          <a:prstGeom prst="rect">
            <a:avLst/>
          </a:prstGeom>
          <a:noFill/>
        </p:spPr>
        <p:txBody>
          <a:bodyPr wrap="square" rtlCol="0">
            <a:spAutoFit/>
          </a:bodyPr>
          <a:lstStyle/>
          <a:p>
            <a:pPr algn="ctr"/>
            <a:r>
              <a:rPr lang="en-US" sz="3200" b="1" dirty="0" err="1" smtClean="0">
                <a:latin typeface="bromello"/>
                <a:cs typeface="bromello"/>
              </a:rPr>
              <a:t>Stanaway</a:t>
            </a:r>
            <a:endParaRPr lang="en-US" sz="3200" b="1" dirty="0">
              <a:latin typeface="bromello"/>
              <a:cs typeface="bromello"/>
            </a:endParaRPr>
          </a:p>
        </p:txBody>
      </p:sp>
      <p:sp>
        <p:nvSpPr>
          <p:cNvPr id="4" name="TextBox 3"/>
          <p:cNvSpPr txBox="1"/>
          <p:nvPr/>
        </p:nvSpPr>
        <p:spPr>
          <a:xfrm>
            <a:off x="0" y="0"/>
            <a:ext cx="6858000" cy="553998"/>
          </a:xfrm>
          <a:prstGeom prst="rect">
            <a:avLst/>
          </a:prstGeom>
          <a:noFill/>
        </p:spPr>
        <p:txBody>
          <a:bodyPr wrap="square" rtlCol="0">
            <a:spAutoFit/>
          </a:bodyPr>
          <a:lstStyle/>
          <a:p>
            <a:pPr algn="ctr"/>
            <a:r>
              <a:rPr lang="en-US" sz="3000" dirty="0" smtClean="0">
                <a:latin typeface="Stylish Calligraphy Demo"/>
                <a:cs typeface="Stylish Calligraphy Demo"/>
              </a:rPr>
              <a:t>Middle School ELA </a:t>
            </a:r>
            <a:endParaRPr lang="en-US" sz="3000" b="1" dirty="0">
              <a:latin typeface="Stylish Calligraphy Demo"/>
              <a:cs typeface="Stylish Calligraphy Demo"/>
            </a:endParaRPr>
          </a:p>
        </p:txBody>
      </p:sp>
      <p:sp>
        <p:nvSpPr>
          <p:cNvPr id="5" name="Rectangle 4"/>
          <p:cNvSpPr/>
          <p:nvPr/>
        </p:nvSpPr>
        <p:spPr>
          <a:xfrm>
            <a:off x="8672" y="847758"/>
            <a:ext cx="6849328"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6" name="Pentagon 5"/>
          <p:cNvSpPr/>
          <p:nvPr/>
        </p:nvSpPr>
        <p:spPr>
          <a:xfrm rot="10800000">
            <a:off x="2744902" y="1600200"/>
            <a:ext cx="706901" cy="304800"/>
          </a:xfrm>
          <a:prstGeom prst="homePlate">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4" y="973204"/>
            <a:ext cx="3282035" cy="1985159"/>
          </a:xfrm>
          <a:prstGeom prst="rect">
            <a:avLst/>
          </a:prstGeom>
          <a:noFill/>
        </p:spPr>
        <p:txBody>
          <a:bodyPr wrap="square" rtlCol="0">
            <a:spAutoFit/>
          </a:bodyPr>
          <a:lstStyle/>
          <a:p>
            <a:r>
              <a:rPr lang="en-US" sz="3400" dirty="0">
                <a:latin typeface="bromello"/>
                <a:cs typeface="bromello"/>
              </a:rPr>
              <a:t>c</a:t>
            </a:r>
            <a:r>
              <a:rPr lang="en-US" sz="3400" dirty="0" smtClean="0">
                <a:latin typeface="bromello"/>
                <a:cs typeface="bromello"/>
              </a:rPr>
              <a:t>ommunication</a:t>
            </a:r>
            <a:r>
              <a:rPr lang="en-US" sz="3000" b="1" dirty="0" smtClean="0">
                <a:latin typeface="PBCoffeeBeforeTalkie"/>
                <a:cs typeface="PBCoffeeBeforeTalkie"/>
              </a:rPr>
              <a:t> </a:t>
            </a:r>
          </a:p>
          <a:p>
            <a:r>
              <a:rPr lang="en-US" sz="2500" dirty="0" smtClean="0">
                <a:latin typeface="KG Somebody That I Used to Know"/>
                <a:cs typeface="KG Somebody That I Used to Know"/>
              </a:rPr>
              <a:t>with the teacher</a:t>
            </a:r>
          </a:p>
          <a:p>
            <a:endParaRPr lang="en-US" sz="1600" dirty="0" smtClean="0">
              <a:latin typeface="KG Wake Me Up"/>
              <a:cs typeface="KG Wake Me Up"/>
            </a:endParaRPr>
          </a:p>
          <a:p>
            <a:r>
              <a:rPr lang="en-US" sz="1600" dirty="0">
                <a:latin typeface="KG Wake Me Up"/>
                <a:cs typeface="KG Wake Me Up"/>
              </a:rPr>
              <a:t>1  </a:t>
            </a:r>
            <a:r>
              <a:rPr lang="en-US" sz="1600" dirty="0" smtClean="0">
                <a:latin typeface="KG Call Me Maybe"/>
                <a:cs typeface="KG Wake Me Up"/>
              </a:rPr>
              <a:t>jstanaway@wcskids.net</a:t>
            </a:r>
            <a:endParaRPr lang="en-US" sz="1600" dirty="0">
              <a:latin typeface="KG Call Me Maybe"/>
              <a:cs typeface="KG Call Me Maybe"/>
            </a:endParaRPr>
          </a:p>
          <a:p>
            <a:r>
              <a:rPr lang="en-US" sz="1600" dirty="0">
                <a:latin typeface="KG Wake Me Up"/>
                <a:cs typeface="KG Wake Me Up"/>
              </a:rPr>
              <a:t>2</a:t>
            </a:r>
            <a:r>
              <a:rPr lang="en-US" sz="1600" dirty="0">
                <a:latin typeface="Century Gothic"/>
                <a:cs typeface="Century Gothic"/>
              </a:rPr>
              <a:t>  </a:t>
            </a:r>
            <a:r>
              <a:rPr lang="en-US" sz="1600" dirty="0" smtClean="0">
                <a:latin typeface="KG Call Me Maybe"/>
                <a:cs typeface="Century Gothic"/>
              </a:rPr>
              <a:t>825-2590 </a:t>
            </a:r>
            <a:r>
              <a:rPr lang="en-US" sz="1600" dirty="0" err="1" smtClean="0">
                <a:latin typeface="KG Call Me Maybe"/>
                <a:cs typeface="Century Gothic"/>
              </a:rPr>
              <a:t>ext</a:t>
            </a:r>
            <a:r>
              <a:rPr lang="en-US" sz="1600" dirty="0" smtClean="0">
                <a:latin typeface="KG Call Me Maybe"/>
                <a:cs typeface="Century Gothic"/>
              </a:rPr>
              <a:t> 28314</a:t>
            </a:r>
            <a:endParaRPr lang="en-US" sz="1600" dirty="0">
              <a:latin typeface="KG Call Me Maybe"/>
              <a:cs typeface="KG Call Me Maybe"/>
            </a:endParaRPr>
          </a:p>
          <a:p>
            <a:endParaRPr lang="en-US" sz="1600" dirty="0">
              <a:latin typeface="KG Call Me Maybe"/>
              <a:cs typeface="KG Call Me Maybe"/>
            </a:endParaRPr>
          </a:p>
        </p:txBody>
      </p:sp>
      <p:sp>
        <p:nvSpPr>
          <p:cNvPr id="8" name="Rectangle 7"/>
          <p:cNvSpPr/>
          <p:nvPr/>
        </p:nvSpPr>
        <p:spPr>
          <a:xfrm>
            <a:off x="56436" y="2789085"/>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9" name="Rectangle 8"/>
          <p:cNvSpPr/>
          <p:nvPr/>
        </p:nvSpPr>
        <p:spPr>
          <a:xfrm>
            <a:off x="3451806" y="2789085"/>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12" name="Rectangle 11"/>
          <p:cNvSpPr/>
          <p:nvPr/>
        </p:nvSpPr>
        <p:spPr>
          <a:xfrm>
            <a:off x="5680399" y="1473164"/>
            <a:ext cx="1005139" cy="538609"/>
          </a:xfrm>
          <a:prstGeom prst="rect">
            <a:avLst/>
          </a:prstGeom>
        </p:spPr>
        <p:txBody>
          <a:bodyPr wrap="square">
            <a:spAutoFit/>
          </a:bodyPr>
          <a:lstStyle/>
          <a:p>
            <a:pPr algn="ctr"/>
            <a:endParaRPr lang="en-US" sz="1900" dirty="0" smtClean="0">
              <a:latin typeface="bromello"/>
              <a:cs typeface="bromello"/>
            </a:endParaRPr>
          </a:p>
          <a:p>
            <a:pPr algn="ctr"/>
            <a:endParaRPr lang="en-US" sz="1000" dirty="0" smtClean="0">
              <a:latin typeface="Century Gothic"/>
              <a:cs typeface="Century Gothic"/>
            </a:endParaRPr>
          </a:p>
        </p:txBody>
      </p:sp>
      <p:sp>
        <p:nvSpPr>
          <p:cNvPr id="14" name="Rectangle 13"/>
          <p:cNvSpPr/>
          <p:nvPr/>
        </p:nvSpPr>
        <p:spPr>
          <a:xfrm>
            <a:off x="8672" y="847758"/>
            <a:ext cx="6849328"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15" name="Pentagon 14"/>
          <p:cNvSpPr/>
          <p:nvPr/>
        </p:nvSpPr>
        <p:spPr>
          <a:xfrm>
            <a:off x="2965283" y="2450532"/>
            <a:ext cx="705018" cy="304800"/>
          </a:xfrm>
          <a:prstGeom prst="homePlate">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56436" y="2789085"/>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17" name="Rectangle 16"/>
          <p:cNvSpPr/>
          <p:nvPr/>
        </p:nvSpPr>
        <p:spPr>
          <a:xfrm>
            <a:off x="3451806" y="2789085"/>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18" name="Pentagon 17"/>
          <p:cNvSpPr/>
          <p:nvPr/>
        </p:nvSpPr>
        <p:spPr>
          <a:xfrm rot="10800000">
            <a:off x="2744904" y="3485283"/>
            <a:ext cx="700472" cy="351567"/>
          </a:xfrm>
          <a:prstGeom prst="homePlate">
            <a:avLst/>
          </a:prstGeom>
          <a:solidFill>
            <a:schemeClr val="bg1">
              <a:lumMod val="6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8672" y="3007325"/>
            <a:ext cx="3106992" cy="615553"/>
          </a:xfrm>
          <a:prstGeom prst="rect">
            <a:avLst/>
          </a:prstGeom>
          <a:noFill/>
        </p:spPr>
        <p:txBody>
          <a:bodyPr wrap="square" rtlCol="0">
            <a:spAutoFit/>
          </a:bodyPr>
          <a:lstStyle/>
          <a:p>
            <a:r>
              <a:rPr lang="en-US" sz="3400" dirty="0">
                <a:latin typeface="bromello"/>
                <a:cs typeface="bromello"/>
              </a:rPr>
              <a:t>c</a:t>
            </a:r>
            <a:r>
              <a:rPr lang="en-US" sz="3400" dirty="0" smtClean="0">
                <a:latin typeface="bromello"/>
                <a:cs typeface="bromello"/>
              </a:rPr>
              <a:t>lass </a:t>
            </a:r>
            <a:r>
              <a:rPr lang="en-US" sz="3400" dirty="0">
                <a:latin typeface="bromello"/>
                <a:cs typeface="bromello"/>
              </a:rPr>
              <a:t>m</a:t>
            </a:r>
            <a:r>
              <a:rPr lang="en-US" sz="3400" dirty="0" smtClean="0">
                <a:latin typeface="bromello"/>
                <a:cs typeface="bromello"/>
              </a:rPr>
              <a:t>aterials</a:t>
            </a:r>
          </a:p>
        </p:txBody>
      </p:sp>
      <p:sp>
        <p:nvSpPr>
          <p:cNvPr id="20" name="TextBox 19"/>
          <p:cNvSpPr txBox="1"/>
          <p:nvPr/>
        </p:nvSpPr>
        <p:spPr>
          <a:xfrm rot="413096">
            <a:off x="1054473" y="3996651"/>
            <a:ext cx="1277283" cy="276999"/>
          </a:xfrm>
          <a:prstGeom prst="rect">
            <a:avLst/>
          </a:prstGeom>
          <a:noFill/>
        </p:spPr>
        <p:txBody>
          <a:bodyPr wrap="square" rtlCol="0">
            <a:spAutoFit/>
          </a:bodyPr>
          <a:lstStyle/>
          <a:p>
            <a:r>
              <a:rPr lang="en-US" sz="1200" dirty="0" smtClean="0">
                <a:latin typeface="APBCaramelCappuccino"/>
                <a:cs typeface="APBCaramelCappuccino"/>
              </a:rPr>
              <a:t>______</a:t>
            </a:r>
            <a:endParaRPr lang="en-US" sz="1200" dirty="0">
              <a:latin typeface="APBCaramelCappuccino"/>
              <a:cs typeface="APBCaramelCappuccino"/>
            </a:endParaRPr>
          </a:p>
        </p:txBody>
      </p:sp>
      <p:sp>
        <p:nvSpPr>
          <p:cNvPr id="21" name="TextBox 20"/>
          <p:cNvSpPr txBox="1"/>
          <p:nvPr/>
        </p:nvSpPr>
        <p:spPr>
          <a:xfrm>
            <a:off x="511040" y="4264703"/>
            <a:ext cx="1274669" cy="276999"/>
          </a:xfrm>
          <a:prstGeom prst="rect">
            <a:avLst/>
          </a:prstGeom>
          <a:noFill/>
        </p:spPr>
        <p:txBody>
          <a:bodyPr wrap="square" rtlCol="0">
            <a:spAutoFit/>
          </a:bodyPr>
          <a:lstStyle/>
          <a:p>
            <a:r>
              <a:rPr lang="en-US" sz="1200" dirty="0" smtClean="0">
                <a:latin typeface="APBCaramelCappuccino"/>
                <a:cs typeface="APBCaramelCappuccino"/>
              </a:rPr>
              <a:t>       _________</a:t>
            </a:r>
            <a:endParaRPr lang="en-US" sz="1200" dirty="0">
              <a:latin typeface="APBCaramelCappuccino"/>
              <a:cs typeface="APBCaramelCappuccino"/>
            </a:endParaRPr>
          </a:p>
        </p:txBody>
      </p:sp>
      <p:sp>
        <p:nvSpPr>
          <p:cNvPr id="22" name="TextBox 21"/>
          <p:cNvSpPr txBox="1"/>
          <p:nvPr/>
        </p:nvSpPr>
        <p:spPr>
          <a:xfrm rot="21232400">
            <a:off x="789633" y="4610943"/>
            <a:ext cx="1274669" cy="276999"/>
          </a:xfrm>
          <a:prstGeom prst="rect">
            <a:avLst/>
          </a:prstGeom>
          <a:noFill/>
        </p:spPr>
        <p:txBody>
          <a:bodyPr wrap="square" rtlCol="0">
            <a:spAutoFit/>
          </a:bodyPr>
          <a:lstStyle/>
          <a:p>
            <a:r>
              <a:rPr lang="en-US" sz="1200" dirty="0" smtClean="0">
                <a:latin typeface="APBCaramelCappuccino"/>
                <a:cs typeface="APBCaramelCappuccino"/>
              </a:rPr>
              <a:t>________</a:t>
            </a:r>
            <a:endParaRPr lang="en-US" sz="1200" dirty="0">
              <a:latin typeface="APBCaramelCappuccino"/>
              <a:cs typeface="APBCaramelCappuccino"/>
            </a:endParaRPr>
          </a:p>
        </p:txBody>
      </p:sp>
      <p:sp>
        <p:nvSpPr>
          <p:cNvPr id="24" name="Rectangle 23"/>
          <p:cNvSpPr/>
          <p:nvPr/>
        </p:nvSpPr>
        <p:spPr>
          <a:xfrm>
            <a:off x="3329796" y="2931598"/>
            <a:ext cx="3528205" cy="615553"/>
          </a:xfrm>
          <a:prstGeom prst="rect">
            <a:avLst/>
          </a:prstGeom>
        </p:spPr>
        <p:txBody>
          <a:bodyPr wrap="square">
            <a:spAutoFit/>
          </a:bodyPr>
          <a:lstStyle/>
          <a:p>
            <a:pPr algn="ctr"/>
            <a:r>
              <a:rPr lang="en-US" sz="3400" dirty="0" smtClean="0">
                <a:latin typeface="bromello"/>
                <a:cs typeface="bromello"/>
              </a:rPr>
              <a:t>preparation</a:t>
            </a:r>
            <a:endParaRPr lang="en-US" sz="3400" dirty="0">
              <a:latin typeface="bromello"/>
              <a:cs typeface="bromello"/>
            </a:endParaRPr>
          </a:p>
        </p:txBody>
      </p:sp>
      <p:sp>
        <p:nvSpPr>
          <p:cNvPr id="25" name="Rectangle 24"/>
          <p:cNvSpPr/>
          <p:nvPr/>
        </p:nvSpPr>
        <p:spPr>
          <a:xfrm>
            <a:off x="3445378" y="3485285"/>
            <a:ext cx="442549" cy="2092881"/>
          </a:xfrm>
          <a:prstGeom prst="rect">
            <a:avLst/>
          </a:prstGeom>
        </p:spPr>
        <p:txBody>
          <a:bodyPr wrap="none">
            <a:spAutoFit/>
          </a:bodyPr>
          <a:lstStyle/>
          <a:p>
            <a:r>
              <a:rPr lang="en-US" sz="2600" dirty="0" smtClean="0">
                <a:latin typeface="KG Wake Me Up"/>
                <a:cs typeface="KG Wake Me Up"/>
              </a:rPr>
              <a:t>1</a:t>
            </a:r>
          </a:p>
          <a:p>
            <a:endParaRPr lang="en-US" sz="2600" dirty="0">
              <a:latin typeface="KG Wake Me Up"/>
              <a:cs typeface="KG Wake Me Up"/>
            </a:endParaRPr>
          </a:p>
          <a:p>
            <a:r>
              <a:rPr lang="en-US" sz="2600" dirty="0" smtClean="0">
                <a:latin typeface="KG Wake Me Up"/>
                <a:cs typeface="KG Wake Me Up"/>
              </a:rPr>
              <a:t>2</a:t>
            </a:r>
          </a:p>
          <a:p>
            <a:endParaRPr lang="en-US" sz="2600" dirty="0" smtClean="0">
              <a:latin typeface="KG Wake Me Up"/>
              <a:cs typeface="KG Wake Me Up"/>
            </a:endParaRPr>
          </a:p>
          <a:p>
            <a:r>
              <a:rPr lang="en-US" sz="2600" dirty="0">
                <a:latin typeface="KG Wake Me Up"/>
                <a:cs typeface="KG Wake Me Up"/>
              </a:rPr>
              <a:t>3</a:t>
            </a:r>
            <a:endParaRPr lang="en-US" sz="2600" dirty="0"/>
          </a:p>
        </p:txBody>
      </p:sp>
      <p:sp>
        <p:nvSpPr>
          <p:cNvPr id="26" name="Rectangle 25"/>
          <p:cNvSpPr/>
          <p:nvPr/>
        </p:nvSpPr>
        <p:spPr>
          <a:xfrm>
            <a:off x="3887927" y="3485285"/>
            <a:ext cx="2970074" cy="1954381"/>
          </a:xfrm>
          <a:prstGeom prst="rect">
            <a:avLst/>
          </a:prstGeom>
        </p:spPr>
        <p:txBody>
          <a:bodyPr wrap="square">
            <a:spAutoFit/>
          </a:bodyPr>
          <a:lstStyle/>
          <a:p>
            <a:r>
              <a:rPr lang="en-US" sz="1100" dirty="0" smtClean="0">
                <a:latin typeface="Century Gothic"/>
                <a:cs typeface="Century Gothic"/>
              </a:rPr>
              <a:t>Come prepared to class with your binder, planner, notebooks, writing utensils, &amp; IDR book. </a:t>
            </a:r>
          </a:p>
          <a:p>
            <a:endParaRPr lang="en-US" sz="1100" dirty="0" smtClean="0">
              <a:latin typeface="Century Gothic"/>
              <a:cs typeface="Century Gothic"/>
            </a:endParaRPr>
          </a:p>
          <a:p>
            <a:r>
              <a:rPr lang="en-US" sz="1100" dirty="0" smtClean="0">
                <a:latin typeface="Century Gothic"/>
                <a:cs typeface="Century Gothic"/>
              </a:rPr>
              <a:t>Start working on attendance questions immediately so class can start within five minutes of the bell. They will be collected weekly. </a:t>
            </a:r>
          </a:p>
          <a:p>
            <a:endParaRPr lang="en-US" sz="1100" dirty="0" smtClean="0">
              <a:latin typeface="Century Gothic"/>
              <a:cs typeface="Century Gothic"/>
            </a:endParaRPr>
          </a:p>
          <a:p>
            <a:r>
              <a:rPr lang="en-US" sz="1100" dirty="0" smtClean="0">
                <a:latin typeface="Century Gothic"/>
                <a:cs typeface="Century Gothic"/>
              </a:rPr>
              <a:t>Work should be turned in on its due date. Late work may be penalized.</a:t>
            </a:r>
          </a:p>
        </p:txBody>
      </p:sp>
      <p:sp>
        <p:nvSpPr>
          <p:cNvPr id="27" name="Rectangle 26"/>
          <p:cNvSpPr/>
          <p:nvPr/>
        </p:nvSpPr>
        <p:spPr>
          <a:xfrm>
            <a:off x="28304" y="6558867"/>
            <a:ext cx="707965" cy="1219744"/>
          </a:xfrm>
          <a:prstGeom prst="rect">
            <a:avLst/>
          </a:prstGeom>
          <a:solidFill>
            <a:schemeClr val="bg1">
              <a:lumMod val="50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28" name="Rectangle 27"/>
          <p:cNvSpPr/>
          <p:nvPr/>
        </p:nvSpPr>
        <p:spPr>
          <a:xfrm>
            <a:off x="93141" y="5608943"/>
            <a:ext cx="2462323" cy="630942"/>
          </a:xfrm>
          <a:prstGeom prst="rect">
            <a:avLst/>
          </a:prstGeom>
        </p:spPr>
        <p:txBody>
          <a:bodyPr wrap="square">
            <a:spAutoFit/>
          </a:bodyPr>
          <a:lstStyle/>
          <a:p>
            <a:r>
              <a:rPr lang="en-US" sz="3500" dirty="0">
                <a:latin typeface="bromello"/>
                <a:cs typeface="bromello"/>
              </a:rPr>
              <a:t>g</a:t>
            </a:r>
            <a:r>
              <a:rPr lang="en-US" sz="3500" dirty="0" smtClean="0">
                <a:latin typeface="bromello"/>
                <a:cs typeface="bromello"/>
              </a:rPr>
              <a:t>rades</a:t>
            </a:r>
            <a:endParaRPr lang="en-US" sz="3500" dirty="0">
              <a:latin typeface="bromello"/>
              <a:cs typeface="bromello"/>
            </a:endParaRPr>
          </a:p>
        </p:txBody>
      </p:sp>
      <p:sp>
        <p:nvSpPr>
          <p:cNvPr id="29" name="Rectangle 28"/>
          <p:cNvSpPr/>
          <p:nvPr/>
        </p:nvSpPr>
        <p:spPr>
          <a:xfrm>
            <a:off x="722638" y="6558867"/>
            <a:ext cx="495945" cy="1223201"/>
          </a:xfrm>
          <a:prstGeom prst="rect">
            <a:avLst/>
          </a:prstGeom>
          <a:solidFill>
            <a:schemeClr val="bg1">
              <a:lumMod val="6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30" name="Rectangle 29"/>
          <p:cNvSpPr/>
          <p:nvPr/>
        </p:nvSpPr>
        <p:spPr>
          <a:xfrm>
            <a:off x="1234645" y="6558867"/>
            <a:ext cx="580325" cy="1219744"/>
          </a:xfrm>
          <a:prstGeom prst="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r>
              <a:rPr lang="en-US" dirty="0" smtClean="0">
                <a:latin typeface="KG Somebody That I Used to Know"/>
                <a:cs typeface="KG Somebody That I Used to Know"/>
              </a:rPr>
              <a:t>  </a:t>
            </a:r>
            <a:endParaRPr lang="en-US" dirty="0">
              <a:latin typeface="KG Somebody That I Used to Know"/>
              <a:cs typeface="KG Somebody That I Used to Know"/>
            </a:endParaRPr>
          </a:p>
        </p:txBody>
      </p:sp>
      <p:sp>
        <p:nvSpPr>
          <p:cNvPr id="31" name="Rectangle 30"/>
          <p:cNvSpPr/>
          <p:nvPr/>
        </p:nvSpPr>
        <p:spPr>
          <a:xfrm>
            <a:off x="1823508" y="6558867"/>
            <a:ext cx="548869" cy="1219744"/>
          </a:xfrm>
          <a:prstGeom prst="rect">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32" name="Rectangle 31"/>
          <p:cNvSpPr/>
          <p:nvPr/>
        </p:nvSpPr>
        <p:spPr>
          <a:xfrm>
            <a:off x="2372378" y="6558867"/>
            <a:ext cx="404198" cy="1223202"/>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33" name="TextBox 32"/>
          <p:cNvSpPr txBox="1"/>
          <p:nvPr/>
        </p:nvSpPr>
        <p:spPr>
          <a:xfrm>
            <a:off x="-23110" y="6254439"/>
            <a:ext cx="1048522" cy="830997"/>
          </a:xfrm>
          <a:prstGeom prst="rect">
            <a:avLst/>
          </a:prstGeom>
          <a:noFill/>
        </p:spPr>
        <p:txBody>
          <a:bodyPr wrap="square" rtlCol="0">
            <a:spAutoFit/>
          </a:bodyPr>
          <a:lstStyle/>
          <a:p>
            <a:pPr algn="ctr"/>
            <a:endParaRPr lang="en-US" sz="1600" dirty="0" smtClean="0">
              <a:latin typeface="KG Somebody That I Used to Know"/>
              <a:cs typeface="KG Somebody That I Used to Know"/>
            </a:endParaRPr>
          </a:p>
          <a:p>
            <a:endParaRPr lang="en-US" sz="1600" dirty="0" smtClean="0">
              <a:latin typeface="KG Somebody That I Used to Know"/>
              <a:cs typeface="KG Somebody That I Used to Know"/>
            </a:endParaRPr>
          </a:p>
          <a:p>
            <a:endParaRPr lang="en-US" sz="1600" dirty="0">
              <a:latin typeface="KG Somebody That I Used to Know"/>
              <a:cs typeface="KG Somebody That I Used to Know"/>
            </a:endParaRPr>
          </a:p>
        </p:txBody>
      </p:sp>
      <p:sp>
        <p:nvSpPr>
          <p:cNvPr id="34" name="Rectangle 33"/>
          <p:cNvSpPr/>
          <p:nvPr/>
        </p:nvSpPr>
        <p:spPr>
          <a:xfrm rot="16200000">
            <a:off x="-404677" y="6903643"/>
            <a:ext cx="1635561" cy="646331"/>
          </a:xfrm>
          <a:prstGeom prst="rect">
            <a:avLst/>
          </a:prstGeom>
        </p:spPr>
        <p:txBody>
          <a:bodyPr wrap="square">
            <a:spAutoFit/>
          </a:bodyPr>
          <a:lstStyle/>
          <a:p>
            <a:pPr algn="ctr"/>
            <a:r>
              <a:rPr lang="en-US" dirty="0">
                <a:solidFill>
                  <a:schemeClr val="bg1"/>
                </a:solidFill>
                <a:latin typeface="KG Somebody That I Used to Know"/>
                <a:cs typeface="KG Somebody That I Used to Know"/>
              </a:rPr>
              <a:t>Papers </a:t>
            </a:r>
            <a:endParaRPr lang="en-US" dirty="0" smtClean="0">
              <a:solidFill>
                <a:schemeClr val="bg1"/>
              </a:solidFill>
              <a:latin typeface="KG Somebody That I Used to Know"/>
              <a:cs typeface="KG Somebody That I Used to Know"/>
            </a:endParaRPr>
          </a:p>
          <a:p>
            <a:pPr algn="ctr"/>
            <a:r>
              <a:rPr lang="en-US" dirty="0" smtClean="0">
                <a:solidFill>
                  <a:schemeClr val="bg1"/>
                </a:solidFill>
                <a:latin typeface="KG Somebody That I Used to Know"/>
                <a:cs typeface="KG Somebody That I Used to Know"/>
              </a:rPr>
              <a:t> </a:t>
            </a:r>
            <a:r>
              <a:rPr lang="en-US" dirty="0">
                <a:solidFill>
                  <a:schemeClr val="bg1"/>
                </a:solidFill>
                <a:latin typeface="KG Somebody That I Used to Know"/>
                <a:cs typeface="KG Somebody That I Used to Know"/>
              </a:rPr>
              <a:t>Projects</a:t>
            </a:r>
          </a:p>
        </p:txBody>
      </p:sp>
      <p:sp>
        <p:nvSpPr>
          <p:cNvPr id="35" name="TextBox 34"/>
          <p:cNvSpPr txBox="1"/>
          <p:nvPr/>
        </p:nvSpPr>
        <p:spPr>
          <a:xfrm>
            <a:off x="518017" y="6254861"/>
            <a:ext cx="806286" cy="830997"/>
          </a:xfrm>
          <a:prstGeom prst="rect">
            <a:avLst/>
          </a:prstGeom>
          <a:noFill/>
        </p:spPr>
        <p:txBody>
          <a:bodyPr wrap="square" rtlCol="0">
            <a:spAutoFit/>
          </a:bodyPr>
          <a:lstStyle/>
          <a:p>
            <a:pPr algn="ctr"/>
            <a:r>
              <a:rPr lang="en-US" sz="1600" dirty="0" smtClean="0">
                <a:latin typeface="KG Somebody That I Used to Know"/>
                <a:cs typeface="KG Somebody That I Used to Know"/>
              </a:rPr>
              <a:t>75%</a:t>
            </a:r>
            <a:endParaRPr lang="en-US" sz="1600" dirty="0" smtClean="0">
              <a:latin typeface="KG Somebody That I Used to Know"/>
              <a:cs typeface="KG Somebody That I Used to Know"/>
            </a:endParaRPr>
          </a:p>
          <a:p>
            <a:endParaRPr lang="en-US" sz="1600" dirty="0" smtClean="0">
              <a:latin typeface="KG Somebody That I Used to Know"/>
              <a:cs typeface="KG Somebody That I Used to Know"/>
            </a:endParaRPr>
          </a:p>
          <a:p>
            <a:endParaRPr lang="en-US" sz="1600" dirty="0">
              <a:latin typeface="KG Somebody That I Used to Know"/>
              <a:cs typeface="KG Somebody That I Used to Know"/>
            </a:endParaRPr>
          </a:p>
        </p:txBody>
      </p:sp>
      <p:sp>
        <p:nvSpPr>
          <p:cNvPr id="36" name="TextBox 35"/>
          <p:cNvSpPr txBox="1"/>
          <p:nvPr/>
        </p:nvSpPr>
        <p:spPr>
          <a:xfrm>
            <a:off x="991700" y="6254439"/>
            <a:ext cx="1009297" cy="830997"/>
          </a:xfrm>
          <a:prstGeom prst="rect">
            <a:avLst/>
          </a:prstGeom>
          <a:noFill/>
        </p:spPr>
        <p:txBody>
          <a:bodyPr wrap="square" rtlCol="0">
            <a:spAutoFit/>
          </a:bodyPr>
          <a:lstStyle/>
          <a:p>
            <a:pPr algn="ctr"/>
            <a:endParaRPr lang="en-US" sz="1600" dirty="0" smtClean="0">
              <a:latin typeface="KG Somebody That I Used to Know"/>
              <a:cs typeface="KG Somebody That I Used to Know"/>
            </a:endParaRPr>
          </a:p>
          <a:p>
            <a:endParaRPr lang="en-US" sz="1600" dirty="0" smtClean="0">
              <a:latin typeface="KG Somebody That I Used to Know"/>
              <a:cs typeface="KG Somebody That I Used to Know"/>
            </a:endParaRPr>
          </a:p>
          <a:p>
            <a:endParaRPr lang="en-US" sz="1600" dirty="0">
              <a:latin typeface="KG Somebody That I Used to Know"/>
              <a:cs typeface="KG Somebody That I Used to Know"/>
            </a:endParaRPr>
          </a:p>
        </p:txBody>
      </p:sp>
      <p:sp>
        <p:nvSpPr>
          <p:cNvPr id="37" name="TextBox 36"/>
          <p:cNvSpPr txBox="1"/>
          <p:nvPr/>
        </p:nvSpPr>
        <p:spPr>
          <a:xfrm>
            <a:off x="1716252" y="6280683"/>
            <a:ext cx="730805" cy="830997"/>
          </a:xfrm>
          <a:prstGeom prst="rect">
            <a:avLst/>
          </a:prstGeom>
          <a:noFill/>
        </p:spPr>
        <p:txBody>
          <a:bodyPr wrap="square" rtlCol="0">
            <a:spAutoFit/>
          </a:bodyPr>
          <a:lstStyle/>
          <a:p>
            <a:pPr algn="ctr"/>
            <a:r>
              <a:rPr lang="en-US" sz="1600" dirty="0" smtClean="0">
                <a:latin typeface="KG Somebody That I Used to Know"/>
                <a:cs typeface="KG Somebody That I Used to Know"/>
              </a:rPr>
              <a:t>25%</a:t>
            </a:r>
            <a:endParaRPr lang="en-US" sz="1600" dirty="0" smtClean="0">
              <a:latin typeface="KG Somebody That I Used to Know"/>
              <a:cs typeface="KG Somebody That I Used to Know"/>
            </a:endParaRPr>
          </a:p>
          <a:p>
            <a:endParaRPr lang="en-US" sz="1600" dirty="0" smtClean="0">
              <a:latin typeface="KG Somebody That I Used to Know"/>
              <a:cs typeface="KG Somebody That I Used to Know"/>
            </a:endParaRPr>
          </a:p>
          <a:p>
            <a:endParaRPr lang="en-US" sz="1600" dirty="0">
              <a:latin typeface="KG Somebody That I Used to Know"/>
              <a:cs typeface="KG Somebody That I Used to Know"/>
            </a:endParaRPr>
          </a:p>
        </p:txBody>
      </p:sp>
      <p:sp>
        <p:nvSpPr>
          <p:cNvPr id="38" name="TextBox 37"/>
          <p:cNvSpPr txBox="1"/>
          <p:nvPr/>
        </p:nvSpPr>
        <p:spPr>
          <a:xfrm>
            <a:off x="2102464" y="6280683"/>
            <a:ext cx="856513" cy="830997"/>
          </a:xfrm>
          <a:prstGeom prst="rect">
            <a:avLst/>
          </a:prstGeom>
          <a:noFill/>
        </p:spPr>
        <p:txBody>
          <a:bodyPr wrap="square" rtlCol="0">
            <a:spAutoFit/>
          </a:bodyPr>
          <a:lstStyle/>
          <a:p>
            <a:pPr algn="ctr"/>
            <a:endParaRPr lang="en-US" sz="1600" dirty="0" smtClean="0">
              <a:latin typeface="KG Somebody That I Used to Know"/>
              <a:cs typeface="KG Somebody That I Used to Know"/>
            </a:endParaRPr>
          </a:p>
          <a:p>
            <a:endParaRPr lang="en-US" sz="1600" dirty="0" smtClean="0">
              <a:latin typeface="KG Somebody That I Used to Know"/>
              <a:cs typeface="KG Somebody That I Used to Know"/>
            </a:endParaRPr>
          </a:p>
          <a:p>
            <a:endParaRPr lang="en-US" sz="1600" dirty="0">
              <a:latin typeface="KG Somebody That I Used to Know"/>
              <a:cs typeface="KG Somebody That I Used to Know"/>
            </a:endParaRPr>
          </a:p>
        </p:txBody>
      </p:sp>
      <p:sp>
        <p:nvSpPr>
          <p:cNvPr id="39" name="Rectangle 38"/>
          <p:cNvSpPr/>
          <p:nvPr/>
        </p:nvSpPr>
        <p:spPr>
          <a:xfrm rot="16200000">
            <a:off x="938651" y="6839743"/>
            <a:ext cx="1238320" cy="646331"/>
          </a:xfrm>
          <a:prstGeom prst="rect">
            <a:avLst/>
          </a:prstGeom>
        </p:spPr>
        <p:txBody>
          <a:bodyPr wrap="square">
            <a:spAutoFit/>
          </a:bodyPr>
          <a:lstStyle/>
          <a:p>
            <a:pPr algn="ctr"/>
            <a:r>
              <a:rPr lang="en-US" dirty="0" smtClean="0">
                <a:solidFill>
                  <a:schemeClr val="bg1"/>
                </a:solidFill>
                <a:latin typeface="KG Somebody That I Used to Know"/>
                <a:cs typeface="KG Somebody That I Used to Know"/>
              </a:rPr>
              <a:t>Reading Response</a:t>
            </a:r>
            <a:endParaRPr lang="en-US" dirty="0">
              <a:solidFill>
                <a:schemeClr val="bg1"/>
              </a:solidFill>
              <a:latin typeface="KG Somebody That I Used to Know"/>
              <a:cs typeface="KG Somebody That I Used to Know"/>
            </a:endParaRPr>
          </a:p>
        </p:txBody>
      </p:sp>
      <p:sp>
        <p:nvSpPr>
          <p:cNvPr id="40" name="Rectangle 39"/>
          <p:cNvSpPr/>
          <p:nvPr/>
        </p:nvSpPr>
        <p:spPr>
          <a:xfrm rot="16200000">
            <a:off x="1458265" y="6916416"/>
            <a:ext cx="1238320" cy="523220"/>
          </a:xfrm>
          <a:prstGeom prst="rect">
            <a:avLst/>
          </a:prstGeom>
        </p:spPr>
        <p:txBody>
          <a:bodyPr wrap="square">
            <a:spAutoFit/>
          </a:bodyPr>
          <a:lstStyle/>
          <a:p>
            <a:pPr algn="ctr"/>
            <a:r>
              <a:rPr lang="en-US" sz="1300" dirty="0" smtClean="0">
                <a:solidFill>
                  <a:schemeClr val="bg1">
                    <a:lumMod val="50000"/>
                  </a:schemeClr>
                </a:solidFill>
                <a:latin typeface="KG Somebody That I Used to Know"/>
                <a:cs typeface="KG Somebody That I Used to Know"/>
              </a:rPr>
              <a:t>Bell ringers/</a:t>
            </a:r>
            <a:r>
              <a:rPr lang="en-US" sz="1400" dirty="0" smtClean="0">
                <a:solidFill>
                  <a:schemeClr val="bg1">
                    <a:lumMod val="50000"/>
                  </a:schemeClr>
                </a:solidFill>
                <a:latin typeface="KG Somebody That I Used to Know"/>
                <a:cs typeface="KG Somebody That I Used to Know"/>
              </a:rPr>
              <a:t>daily Work</a:t>
            </a:r>
            <a:endParaRPr lang="en-US" sz="1400" dirty="0">
              <a:solidFill>
                <a:schemeClr val="bg1">
                  <a:lumMod val="50000"/>
                </a:schemeClr>
              </a:solidFill>
              <a:latin typeface="KG Somebody That I Used to Know"/>
              <a:cs typeface="KG Somebody That I Used to Know"/>
            </a:endParaRPr>
          </a:p>
        </p:txBody>
      </p:sp>
      <p:sp>
        <p:nvSpPr>
          <p:cNvPr id="41" name="Rectangle 40"/>
          <p:cNvSpPr/>
          <p:nvPr/>
        </p:nvSpPr>
        <p:spPr>
          <a:xfrm rot="16200000">
            <a:off x="1970262" y="7007427"/>
            <a:ext cx="1256896" cy="292388"/>
          </a:xfrm>
          <a:prstGeom prst="rect">
            <a:avLst/>
          </a:prstGeom>
        </p:spPr>
        <p:txBody>
          <a:bodyPr wrap="square">
            <a:spAutoFit/>
          </a:bodyPr>
          <a:lstStyle/>
          <a:p>
            <a:pPr algn="ctr"/>
            <a:r>
              <a:rPr lang="en-US" sz="1300" dirty="0" smtClean="0">
                <a:solidFill>
                  <a:schemeClr val="bg1">
                    <a:lumMod val="50000"/>
                  </a:schemeClr>
                </a:solidFill>
                <a:latin typeface="KG Somebody That I Used to Know"/>
                <a:cs typeface="KG Somebody That I Used to Know"/>
              </a:rPr>
              <a:t>Participation</a:t>
            </a:r>
            <a:endParaRPr lang="en-US" sz="1400" dirty="0">
              <a:solidFill>
                <a:schemeClr val="bg1">
                  <a:lumMod val="50000"/>
                </a:schemeClr>
              </a:solidFill>
              <a:latin typeface="KG Somebody That I Used to Know"/>
              <a:cs typeface="KG Somebody That I Used to Know"/>
            </a:endParaRPr>
          </a:p>
        </p:txBody>
      </p:sp>
      <p:sp>
        <p:nvSpPr>
          <p:cNvPr id="42" name="Pentagon 41"/>
          <p:cNvSpPr/>
          <p:nvPr/>
        </p:nvSpPr>
        <p:spPr>
          <a:xfrm rot="10800000">
            <a:off x="2805306" y="7303168"/>
            <a:ext cx="763744" cy="342232"/>
          </a:xfrm>
          <a:prstGeom prst="homePlate">
            <a:avLst/>
          </a:prstGeom>
          <a:solidFill>
            <a:schemeClr val="tx1">
              <a:lumMod val="65000"/>
              <a:lumOff val="3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rot="16200000">
            <a:off x="309359" y="7020234"/>
            <a:ext cx="1238320" cy="338554"/>
          </a:xfrm>
          <a:prstGeom prst="rect">
            <a:avLst/>
          </a:prstGeom>
        </p:spPr>
        <p:txBody>
          <a:bodyPr wrap="square">
            <a:spAutoFit/>
          </a:bodyPr>
          <a:lstStyle/>
          <a:p>
            <a:pPr algn="ctr"/>
            <a:r>
              <a:rPr lang="en-US" sz="1600" dirty="0" smtClean="0">
                <a:solidFill>
                  <a:schemeClr val="bg1"/>
                </a:solidFill>
                <a:latin typeface="KG Somebody That I Used to Know"/>
                <a:cs typeface="KG Somebody That I Used to Know"/>
              </a:rPr>
              <a:t>Tests &amp; Quizzes</a:t>
            </a:r>
            <a:endParaRPr lang="en-US" sz="1600" dirty="0">
              <a:solidFill>
                <a:schemeClr val="bg1"/>
              </a:solidFill>
              <a:latin typeface="KG Somebody That I Used to Know"/>
              <a:cs typeface="KG Somebody That I Used to Know"/>
            </a:endParaRPr>
          </a:p>
        </p:txBody>
      </p:sp>
      <p:sp>
        <p:nvSpPr>
          <p:cNvPr id="44" name="Rectangle 43"/>
          <p:cNvSpPr/>
          <p:nvPr/>
        </p:nvSpPr>
        <p:spPr>
          <a:xfrm>
            <a:off x="3532003" y="6131825"/>
            <a:ext cx="3325997" cy="1785104"/>
          </a:xfrm>
          <a:prstGeom prst="rect">
            <a:avLst/>
          </a:prstGeom>
        </p:spPr>
        <p:txBody>
          <a:bodyPr wrap="square">
            <a:spAutoFit/>
          </a:bodyPr>
          <a:lstStyle/>
          <a:p>
            <a:r>
              <a:rPr lang="en-US" sz="1100" dirty="0" smtClean="0">
                <a:latin typeface="Century Gothic"/>
                <a:cs typeface="Century Gothic"/>
              </a:rPr>
              <a:t>Weekly and daily work will be updated regularly. Please check grades regularly and feel free to ask me any questions that you might have about a particular grade. </a:t>
            </a:r>
          </a:p>
          <a:p>
            <a:endParaRPr lang="en-US" sz="1100" dirty="0" smtClean="0">
              <a:latin typeface="Century Gothic"/>
              <a:cs typeface="Century Gothic"/>
            </a:endParaRPr>
          </a:p>
          <a:p>
            <a:r>
              <a:rPr lang="en-US" sz="1100" dirty="0" smtClean="0">
                <a:latin typeface="Century Gothic"/>
                <a:cs typeface="Century Gothic"/>
              </a:rPr>
              <a:t>If you are absent, you are responsible for completing your make-up work (one day for make-up for each day absent). Check the rainbow folders for any handouts</a:t>
            </a:r>
          </a:p>
          <a:p>
            <a:r>
              <a:rPr lang="en-US" sz="1100" dirty="0" smtClean="0">
                <a:latin typeface="Century Gothic"/>
                <a:cs typeface="Century Gothic"/>
              </a:rPr>
              <a:t> </a:t>
            </a:r>
          </a:p>
        </p:txBody>
      </p:sp>
      <p:sp>
        <p:nvSpPr>
          <p:cNvPr id="45" name="Pentagon 44"/>
          <p:cNvSpPr/>
          <p:nvPr/>
        </p:nvSpPr>
        <p:spPr>
          <a:xfrm>
            <a:off x="3256619" y="5808997"/>
            <a:ext cx="731181" cy="322827"/>
          </a:xfrm>
          <a:prstGeom prst="homePlate">
            <a:avLst/>
          </a:prstGeom>
          <a:solidFill>
            <a:schemeClr val="tx1">
              <a:lumMod val="50000"/>
              <a:lumOff val="50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3581385" y="5638886"/>
            <a:ext cx="3528205" cy="615553"/>
          </a:xfrm>
          <a:prstGeom prst="rect">
            <a:avLst/>
          </a:prstGeom>
        </p:spPr>
        <p:txBody>
          <a:bodyPr wrap="square">
            <a:spAutoFit/>
          </a:bodyPr>
          <a:lstStyle/>
          <a:p>
            <a:pPr algn="ctr"/>
            <a:r>
              <a:rPr lang="en-US" sz="3400" dirty="0" smtClean="0">
                <a:latin typeface="bromello"/>
                <a:cs typeface="bromello"/>
              </a:rPr>
              <a:t>responsibility</a:t>
            </a:r>
            <a:endParaRPr lang="en-US" sz="3400" dirty="0">
              <a:latin typeface="bromello"/>
              <a:cs typeface="bromello"/>
            </a:endParaRPr>
          </a:p>
        </p:txBody>
      </p:sp>
      <p:sp>
        <p:nvSpPr>
          <p:cNvPr id="47" name="Rectangle 46"/>
          <p:cNvSpPr/>
          <p:nvPr/>
        </p:nvSpPr>
        <p:spPr>
          <a:xfrm>
            <a:off x="-16740" y="8054664"/>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48" name="Rectangle 47"/>
          <p:cNvSpPr/>
          <p:nvPr/>
        </p:nvSpPr>
        <p:spPr>
          <a:xfrm>
            <a:off x="3466666" y="8054664"/>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49" name="Rectangle 48"/>
          <p:cNvSpPr/>
          <p:nvPr/>
        </p:nvSpPr>
        <p:spPr>
          <a:xfrm>
            <a:off x="56436" y="8352879"/>
            <a:ext cx="6683589" cy="830997"/>
          </a:xfrm>
          <a:prstGeom prst="rect">
            <a:avLst/>
          </a:prstGeom>
        </p:spPr>
        <p:txBody>
          <a:bodyPr wrap="square">
            <a:spAutoFit/>
          </a:bodyPr>
          <a:lstStyle/>
          <a:p>
            <a:r>
              <a:rPr lang="en-US" sz="4000" dirty="0" smtClean="0">
                <a:latin typeface="bromello"/>
                <a:cs typeface="bromello"/>
              </a:rPr>
              <a:t>  </a:t>
            </a:r>
            <a:r>
              <a:rPr lang="en-US" sz="4800" dirty="0" smtClean="0">
                <a:latin typeface="bromello"/>
                <a:cs typeface="bromello"/>
              </a:rPr>
              <a:t> </a:t>
            </a:r>
            <a:r>
              <a:rPr lang="en-US" sz="4800" b="1" dirty="0" smtClean="0">
                <a:latin typeface="Freestyle Script" panose="030804020302050B0404" pitchFamily="66" charset="0"/>
                <a:cs typeface="bromello"/>
              </a:rPr>
              <a:t>Try</a:t>
            </a:r>
            <a:r>
              <a:rPr lang="en-US" sz="4800" dirty="0" smtClean="0">
                <a:latin typeface="bromello"/>
                <a:cs typeface="bromello"/>
              </a:rPr>
              <a:t> </a:t>
            </a:r>
            <a:r>
              <a:rPr lang="en-US" sz="4000" dirty="0" smtClean="0">
                <a:latin typeface="Bodoni MT Condensed" panose="02070606080606020203" pitchFamily="18" charset="0"/>
                <a:cs typeface="bromello"/>
              </a:rPr>
              <a:t>a little </a:t>
            </a:r>
            <a:r>
              <a:rPr lang="en-US" sz="4800" b="1" dirty="0" smtClean="0">
                <a:latin typeface="Freestyle Script" panose="030804020302050B0404" pitchFamily="66" charset="0"/>
                <a:cs typeface="bromello"/>
              </a:rPr>
              <a:t>harder</a:t>
            </a:r>
            <a:r>
              <a:rPr lang="en-US" sz="4000" dirty="0" smtClean="0">
                <a:latin typeface="bromello"/>
                <a:cs typeface="bromello"/>
              </a:rPr>
              <a:t> </a:t>
            </a:r>
            <a:r>
              <a:rPr lang="en-US" sz="4000" dirty="0" smtClean="0">
                <a:latin typeface="Bodoni MT Condensed" panose="02070606080606020203" pitchFamily="18" charset="0"/>
                <a:cs typeface="bromello"/>
              </a:rPr>
              <a:t>to be a little </a:t>
            </a:r>
            <a:r>
              <a:rPr lang="en-US" sz="4800" b="1" dirty="0" smtClean="0">
                <a:latin typeface="Freestyle Script" panose="030804020302050B0404" pitchFamily="66" charset="0"/>
                <a:cs typeface="bromello"/>
              </a:rPr>
              <a:t>better</a:t>
            </a:r>
            <a:r>
              <a:rPr lang="en-US" sz="4000" dirty="0">
                <a:latin typeface="bromello"/>
                <a:cs typeface="bromello"/>
              </a:rPr>
              <a:t>!</a:t>
            </a:r>
            <a:r>
              <a:rPr lang="en-US" sz="4000" dirty="0" smtClean="0">
                <a:latin typeface="bromello"/>
                <a:cs typeface="bromello"/>
              </a:rPr>
              <a:t>!</a:t>
            </a:r>
            <a:endParaRPr lang="en-US" sz="4000" dirty="0">
              <a:latin typeface="bromello"/>
              <a:cs typeface="bromello"/>
            </a:endParaRPr>
          </a:p>
        </p:txBody>
      </p:sp>
      <p:sp>
        <p:nvSpPr>
          <p:cNvPr id="52" name="TextBox 51"/>
          <p:cNvSpPr txBox="1"/>
          <p:nvPr/>
        </p:nvSpPr>
        <p:spPr>
          <a:xfrm>
            <a:off x="2667115" y="8255483"/>
            <a:ext cx="1987717" cy="369332"/>
          </a:xfrm>
          <a:prstGeom prst="rect">
            <a:avLst/>
          </a:prstGeom>
          <a:noFill/>
        </p:spPr>
        <p:txBody>
          <a:bodyPr wrap="square" rtlCol="0">
            <a:spAutoFit/>
          </a:bodyPr>
          <a:lstStyle/>
          <a:p>
            <a:pPr algn="ctr"/>
            <a:endParaRPr lang="en-US" b="1" dirty="0">
              <a:solidFill>
                <a:srgbClr val="000000"/>
              </a:solidFill>
              <a:latin typeface="KG Call Me Maybe"/>
              <a:cs typeface="KG Call Me Maybe"/>
            </a:endParaRPr>
          </a:p>
        </p:txBody>
      </p:sp>
      <p:sp>
        <p:nvSpPr>
          <p:cNvPr id="54" name="TextBox 53"/>
          <p:cNvSpPr txBox="1"/>
          <p:nvPr/>
        </p:nvSpPr>
        <p:spPr>
          <a:xfrm rot="16200000">
            <a:off x="2867722" y="1838676"/>
            <a:ext cx="1986762" cy="461665"/>
          </a:xfrm>
          <a:prstGeom prst="rect">
            <a:avLst/>
          </a:prstGeom>
          <a:noFill/>
        </p:spPr>
        <p:txBody>
          <a:bodyPr wrap="square" rtlCol="0">
            <a:spAutoFit/>
          </a:bodyPr>
          <a:lstStyle/>
          <a:p>
            <a:pPr algn="r"/>
            <a:r>
              <a:rPr lang="en-US" sz="2400" dirty="0" smtClean="0">
                <a:latin typeface="bromello"/>
                <a:cs typeface="bromello"/>
              </a:rPr>
              <a:t>Lesson  Plan Page </a:t>
            </a:r>
          </a:p>
        </p:txBody>
      </p:sp>
      <p:sp>
        <p:nvSpPr>
          <p:cNvPr id="55" name="TextBox 54"/>
          <p:cNvSpPr txBox="1"/>
          <p:nvPr/>
        </p:nvSpPr>
        <p:spPr>
          <a:xfrm>
            <a:off x="-57972" y="3932990"/>
            <a:ext cx="1484940" cy="292388"/>
          </a:xfrm>
          <a:prstGeom prst="rect">
            <a:avLst/>
          </a:prstGeom>
          <a:noFill/>
        </p:spPr>
        <p:txBody>
          <a:bodyPr wrap="square" rtlCol="0">
            <a:spAutoFit/>
          </a:bodyPr>
          <a:lstStyle/>
          <a:p>
            <a:pPr algn="ctr"/>
            <a:r>
              <a:rPr lang="en-US" sz="1300" b="1" dirty="0" smtClean="0">
                <a:latin typeface="KG Call Me Maybe"/>
                <a:cs typeface="KG Call Me Maybe"/>
              </a:rPr>
              <a:t>notebooks</a:t>
            </a:r>
            <a:endParaRPr lang="en-US" sz="1300" b="1" dirty="0">
              <a:latin typeface="KG Call Me Maybe"/>
              <a:cs typeface="KG Call Me Maybe"/>
            </a:endParaRPr>
          </a:p>
        </p:txBody>
      </p:sp>
      <p:sp>
        <p:nvSpPr>
          <p:cNvPr id="56" name="TextBox 55"/>
          <p:cNvSpPr txBox="1"/>
          <p:nvPr/>
        </p:nvSpPr>
        <p:spPr>
          <a:xfrm>
            <a:off x="-150078" y="4334472"/>
            <a:ext cx="1247874" cy="292388"/>
          </a:xfrm>
          <a:prstGeom prst="rect">
            <a:avLst/>
          </a:prstGeom>
          <a:noFill/>
        </p:spPr>
        <p:txBody>
          <a:bodyPr wrap="square" rtlCol="0">
            <a:spAutoFit/>
          </a:bodyPr>
          <a:lstStyle/>
          <a:p>
            <a:pPr algn="ctr"/>
            <a:r>
              <a:rPr lang="en-US" sz="1300" b="1" dirty="0">
                <a:latin typeface="KG Call Me Maybe"/>
                <a:cs typeface="KG Call Me Maybe"/>
              </a:rPr>
              <a:t>p</a:t>
            </a:r>
            <a:r>
              <a:rPr lang="en-US" sz="1300" b="1" dirty="0" smtClean="0">
                <a:latin typeface="KG Call Me Maybe"/>
                <a:cs typeface="KG Call Me Maybe"/>
              </a:rPr>
              <a:t>encils </a:t>
            </a:r>
            <a:r>
              <a:rPr lang="en-US" sz="1300" b="1" dirty="0" smtClean="0">
                <a:latin typeface="KG Call Me Maybe"/>
                <a:cs typeface="KG Call Me Maybe"/>
              </a:rPr>
              <a:t>&amp; pens</a:t>
            </a:r>
            <a:endParaRPr lang="en-US" sz="1300" b="1" dirty="0">
              <a:latin typeface="KG Call Me Maybe"/>
              <a:cs typeface="KG Call Me Maybe"/>
            </a:endParaRPr>
          </a:p>
        </p:txBody>
      </p:sp>
      <p:sp>
        <p:nvSpPr>
          <p:cNvPr id="57" name="TextBox 56"/>
          <p:cNvSpPr txBox="1"/>
          <p:nvPr/>
        </p:nvSpPr>
        <p:spPr>
          <a:xfrm>
            <a:off x="38860" y="4729157"/>
            <a:ext cx="1097270" cy="292388"/>
          </a:xfrm>
          <a:prstGeom prst="rect">
            <a:avLst/>
          </a:prstGeom>
          <a:noFill/>
        </p:spPr>
        <p:txBody>
          <a:bodyPr wrap="square" rtlCol="0">
            <a:spAutoFit/>
          </a:bodyPr>
          <a:lstStyle/>
          <a:p>
            <a:pPr algn="ctr"/>
            <a:r>
              <a:rPr lang="en-US" sz="1300" b="1" dirty="0" smtClean="0">
                <a:latin typeface="KG Call Me Maybe"/>
                <a:cs typeface="KG Call Me Maybe"/>
              </a:rPr>
              <a:t>IDR book</a:t>
            </a:r>
          </a:p>
        </p:txBody>
      </p:sp>
      <p:sp>
        <p:nvSpPr>
          <p:cNvPr id="58" name="TextBox 57"/>
          <p:cNvSpPr txBox="1"/>
          <p:nvPr/>
        </p:nvSpPr>
        <p:spPr>
          <a:xfrm>
            <a:off x="105733" y="5192298"/>
            <a:ext cx="1729754" cy="292388"/>
          </a:xfrm>
          <a:prstGeom prst="rect">
            <a:avLst/>
          </a:prstGeom>
          <a:noFill/>
        </p:spPr>
        <p:txBody>
          <a:bodyPr wrap="square" rtlCol="0">
            <a:spAutoFit/>
          </a:bodyPr>
          <a:lstStyle/>
          <a:p>
            <a:r>
              <a:rPr lang="en-US" sz="1300" b="1" dirty="0">
                <a:latin typeface="KG Call Me Maybe"/>
                <a:cs typeface="KG Call Me Maybe"/>
              </a:rPr>
              <a:t>s</a:t>
            </a:r>
            <a:r>
              <a:rPr lang="en-US" sz="1300" b="1" dirty="0" smtClean="0">
                <a:latin typeface="KG Call Me Maybe"/>
                <a:cs typeface="KG Call Me Maybe"/>
              </a:rPr>
              <a:t>ticky notes, highlighters</a:t>
            </a:r>
            <a:endParaRPr lang="en-US" sz="1300" b="1" dirty="0">
              <a:latin typeface="KG Call Me Maybe"/>
              <a:cs typeface="KG Call Me Maybe"/>
            </a:endParaRPr>
          </a:p>
        </p:txBody>
      </p:sp>
      <p:sp>
        <p:nvSpPr>
          <p:cNvPr id="59" name="TextBox 58"/>
          <p:cNvSpPr txBox="1"/>
          <p:nvPr/>
        </p:nvSpPr>
        <p:spPr>
          <a:xfrm>
            <a:off x="3781568" y="577857"/>
            <a:ext cx="2592833" cy="461665"/>
          </a:xfrm>
          <a:prstGeom prst="rect">
            <a:avLst/>
          </a:prstGeom>
          <a:noFill/>
        </p:spPr>
        <p:txBody>
          <a:bodyPr wrap="square" rtlCol="0">
            <a:spAutoFit/>
          </a:bodyPr>
          <a:lstStyle/>
          <a:p>
            <a:pPr algn="ctr"/>
            <a:r>
              <a:rPr lang="en-US" sz="2400" b="1" dirty="0" smtClean="0">
                <a:latin typeface="KG Call Me Maybe" charset="0"/>
                <a:ea typeface="KG Call Me Maybe" charset="0"/>
                <a:cs typeface="KG Call Me Maybe" charset="0"/>
              </a:rPr>
              <a:t>  2018/19</a:t>
            </a:r>
            <a:endParaRPr lang="en-US" sz="2400" b="1" dirty="0">
              <a:latin typeface="KG Call Me Maybe" charset="0"/>
              <a:ea typeface="KG Call Me Maybe" charset="0"/>
              <a:cs typeface="KG Call Me Maybe" charset="0"/>
            </a:endParaRPr>
          </a:p>
        </p:txBody>
      </p:sp>
      <p:sp>
        <p:nvSpPr>
          <p:cNvPr id="61" name="TextBox 60"/>
          <p:cNvSpPr txBox="1"/>
          <p:nvPr/>
        </p:nvSpPr>
        <p:spPr>
          <a:xfrm>
            <a:off x="4027469" y="1930670"/>
            <a:ext cx="2884123" cy="369332"/>
          </a:xfrm>
          <a:prstGeom prst="rect">
            <a:avLst/>
          </a:prstGeom>
          <a:noFill/>
        </p:spPr>
        <p:txBody>
          <a:bodyPr wrap="none" rtlCol="0">
            <a:spAutoFit/>
          </a:bodyPr>
          <a:lstStyle/>
          <a:p>
            <a:r>
              <a:rPr lang="en-US" dirty="0" smtClean="0">
                <a:latin typeface="Book Antiqua" panose="02040602050305030304" pitchFamily="18" charset="0"/>
              </a:rPr>
              <a:t>juliestanaway.weebly.com</a:t>
            </a:r>
            <a:endParaRPr lang="en-US" dirty="0">
              <a:latin typeface="Book Antiqua" panose="02040602050305030304" pitchFamily="18" charset="0"/>
            </a:endParaRPr>
          </a:p>
        </p:txBody>
      </p:sp>
    </p:spTree>
    <p:extLst>
      <p:ext uri="{BB962C8B-B14F-4D97-AF65-F5344CB8AC3E}">
        <p14:creationId xmlns:p14="http://schemas.microsoft.com/office/powerpoint/2010/main" val="1863219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2645"/>
          </a:xfrm>
          <a:prstGeom prst="rect">
            <a:avLst/>
          </a:prstGeom>
        </p:spPr>
      </p:pic>
      <p:sp>
        <p:nvSpPr>
          <p:cNvPr id="61" name="TextBox 60"/>
          <p:cNvSpPr txBox="1"/>
          <p:nvPr/>
        </p:nvSpPr>
        <p:spPr>
          <a:xfrm>
            <a:off x="1450105" y="433948"/>
            <a:ext cx="3889420" cy="584776"/>
          </a:xfrm>
          <a:prstGeom prst="rect">
            <a:avLst/>
          </a:prstGeom>
          <a:noFill/>
        </p:spPr>
        <p:txBody>
          <a:bodyPr wrap="square" rtlCol="0">
            <a:spAutoFit/>
          </a:bodyPr>
          <a:lstStyle/>
          <a:p>
            <a:pPr algn="ctr"/>
            <a:r>
              <a:rPr lang="en-US" sz="3200" b="1" dirty="0" smtClean="0">
                <a:solidFill>
                  <a:schemeClr val="bg1"/>
                </a:solidFill>
                <a:latin typeface="bromello"/>
                <a:cs typeface="bromello"/>
              </a:rPr>
              <a:t>Mrs. Cahill</a:t>
            </a:r>
            <a:endParaRPr lang="en-US" sz="3200" b="1" dirty="0">
              <a:solidFill>
                <a:schemeClr val="bg1"/>
              </a:solidFill>
              <a:latin typeface="bromello"/>
              <a:cs typeface="bromello"/>
            </a:endParaRPr>
          </a:p>
        </p:txBody>
      </p:sp>
      <p:sp>
        <p:nvSpPr>
          <p:cNvPr id="62" name="TextBox 61"/>
          <p:cNvSpPr txBox="1"/>
          <p:nvPr/>
        </p:nvSpPr>
        <p:spPr>
          <a:xfrm>
            <a:off x="0" y="0"/>
            <a:ext cx="6858000" cy="553998"/>
          </a:xfrm>
          <a:prstGeom prst="rect">
            <a:avLst/>
          </a:prstGeom>
          <a:noFill/>
        </p:spPr>
        <p:txBody>
          <a:bodyPr wrap="square" rtlCol="0">
            <a:spAutoFit/>
          </a:bodyPr>
          <a:lstStyle/>
          <a:p>
            <a:pPr algn="ctr"/>
            <a:r>
              <a:rPr lang="en-US" sz="3000" dirty="0" smtClean="0">
                <a:solidFill>
                  <a:schemeClr val="bg1"/>
                </a:solidFill>
                <a:latin typeface="Stylish Calligraphy Demo"/>
                <a:cs typeface="Stylish Calligraphy Demo"/>
              </a:rPr>
              <a:t>Middle School English </a:t>
            </a:r>
            <a:endParaRPr lang="en-US" sz="3000" b="1" dirty="0">
              <a:solidFill>
                <a:schemeClr val="bg1"/>
              </a:solidFill>
              <a:latin typeface="Stylish Calligraphy Demo"/>
              <a:cs typeface="Stylish Calligraphy Demo"/>
            </a:endParaRPr>
          </a:p>
        </p:txBody>
      </p:sp>
      <p:sp>
        <p:nvSpPr>
          <p:cNvPr id="63" name="Rectangle 62"/>
          <p:cNvSpPr/>
          <p:nvPr/>
        </p:nvSpPr>
        <p:spPr>
          <a:xfrm>
            <a:off x="8672" y="847758"/>
            <a:ext cx="6849328" cy="400110"/>
          </a:xfrm>
          <a:prstGeom prst="rect">
            <a:avLst/>
          </a:prstGeom>
        </p:spPr>
        <p:txBody>
          <a:bodyPr wrap="square">
            <a:spAutoFit/>
          </a:bodyPr>
          <a:lstStyle/>
          <a:p>
            <a:r>
              <a:rPr lang="en-US" sz="2000" dirty="0" smtClean="0">
                <a:solidFill>
                  <a:schemeClr val="bg1"/>
                </a:solidFill>
                <a:latin typeface="PBCoffeeBeforeTalkie"/>
                <a:cs typeface="PBCoffeeBeforeTalkie"/>
              </a:rPr>
              <a:t>-----------------------------------------------------------------------</a:t>
            </a:r>
            <a:endParaRPr lang="en-US" sz="2000" dirty="0">
              <a:solidFill>
                <a:schemeClr val="bg1"/>
              </a:solidFill>
            </a:endParaRPr>
          </a:p>
        </p:txBody>
      </p:sp>
      <p:sp>
        <p:nvSpPr>
          <p:cNvPr id="64" name="Pentagon 63"/>
          <p:cNvSpPr/>
          <p:nvPr/>
        </p:nvSpPr>
        <p:spPr>
          <a:xfrm rot="10800000">
            <a:off x="2744902" y="1600200"/>
            <a:ext cx="706901" cy="304800"/>
          </a:xfrm>
          <a:prstGeom prst="homePlate">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TextBox 64"/>
          <p:cNvSpPr txBox="1"/>
          <p:nvPr/>
        </p:nvSpPr>
        <p:spPr>
          <a:xfrm>
            <a:off x="-4" y="973204"/>
            <a:ext cx="3282035" cy="1985159"/>
          </a:xfrm>
          <a:prstGeom prst="rect">
            <a:avLst/>
          </a:prstGeom>
          <a:noFill/>
        </p:spPr>
        <p:txBody>
          <a:bodyPr wrap="square" rtlCol="0">
            <a:spAutoFit/>
          </a:bodyPr>
          <a:lstStyle/>
          <a:p>
            <a:r>
              <a:rPr lang="en-US" sz="3400" dirty="0">
                <a:latin typeface="bromello"/>
                <a:cs typeface="bromello"/>
              </a:rPr>
              <a:t>c</a:t>
            </a:r>
            <a:r>
              <a:rPr lang="en-US" sz="3400" dirty="0" smtClean="0">
                <a:latin typeface="bromello"/>
                <a:cs typeface="bromello"/>
              </a:rPr>
              <a:t>ommunication</a:t>
            </a:r>
            <a:r>
              <a:rPr lang="en-US" sz="3000" b="1" dirty="0" smtClean="0">
                <a:latin typeface="PBCoffeeBeforeTalkie"/>
                <a:cs typeface="PBCoffeeBeforeTalkie"/>
              </a:rPr>
              <a:t> </a:t>
            </a:r>
          </a:p>
          <a:p>
            <a:r>
              <a:rPr lang="en-US" sz="2500" dirty="0" smtClean="0">
                <a:latin typeface="KG Somebody That I Used to Know"/>
                <a:cs typeface="KG Somebody That I Used to Know"/>
              </a:rPr>
              <a:t>with the teacher</a:t>
            </a:r>
          </a:p>
          <a:p>
            <a:endParaRPr lang="en-US" sz="1600" dirty="0" smtClean="0">
              <a:latin typeface="KG Wake Me Up"/>
              <a:cs typeface="KG Wake Me Up"/>
            </a:endParaRPr>
          </a:p>
          <a:p>
            <a:r>
              <a:rPr lang="en-US" sz="1600" dirty="0">
                <a:latin typeface="KG Wake Me Up"/>
                <a:cs typeface="KG Wake Me Up"/>
              </a:rPr>
              <a:t>1  </a:t>
            </a:r>
            <a:r>
              <a:rPr lang="en-US" sz="1600" dirty="0" err="1">
                <a:latin typeface="KG Call Me Maybe"/>
                <a:cs typeface="KG Call Me Maybe"/>
              </a:rPr>
              <a:t>mcahill@school.org</a:t>
            </a:r>
            <a:endParaRPr lang="en-US" sz="1600" dirty="0">
              <a:latin typeface="KG Call Me Maybe"/>
              <a:cs typeface="KG Call Me Maybe"/>
            </a:endParaRPr>
          </a:p>
          <a:p>
            <a:r>
              <a:rPr lang="en-US" sz="1600" dirty="0">
                <a:latin typeface="KG Wake Me Up"/>
                <a:cs typeface="KG Wake Me Up"/>
              </a:rPr>
              <a:t>2</a:t>
            </a:r>
            <a:r>
              <a:rPr lang="en-US" sz="1600" dirty="0">
                <a:latin typeface="Century Gothic"/>
                <a:cs typeface="Century Gothic"/>
              </a:rPr>
              <a:t>  </a:t>
            </a:r>
            <a:r>
              <a:rPr lang="en-US" sz="1600" dirty="0">
                <a:latin typeface="KG Call Me Maybe"/>
                <a:cs typeface="KG Call Me Maybe"/>
              </a:rPr>
              <a:t>Remind101 app chat</a:t>
            </a:r>
          </a:p>
          <a:p>
            <a:r>
              <a:rPr lang="en-US" sz="1600" dirty="0">
                <a:latin typeface="KG Wake Me Up"/>
                <a:cs typeface="KG Wake Me Up"/>
              </a:rPr>
              <a:t>3</a:t>
            </a:r>
            <a:r>
              <a:rPr lang="en-US" sz="1600" dirty="0">
                <a:latin typeface="Century Gothic"/>
                <a:cs typeface="Century Gothic"/>
              </a:rPr>
              <a:t>  </a:t>
            </a:r>
            <a:r>
              <a:rPr lang="en-US" sz="1600" dirty="0">
                <a:latin typeface="KG Call Me Maybe"/>
                <a:cs typeface="KG Call Me Maybe"/>
              </a:rPr>
              <a:t>(719) 555-5555</a:t>
            </a:r>
          </a:p>
        </p:txBody>
      </p:sp>
      <p:sp>
        <p:nvSpPr>
          <p:cNvPr id="66" name="Rectangle 65"/>
          <p:cNvSpPr/>
          <p:nvPr/>
        </p:nvSpPr>
        <p:spPr>
          <a:xfrm>
            <a:off x="56436" y="2789085"/>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67" name="Rectangle 66"/>
          <p:cNvSpPr/>
          <p:nvPr/>
        </p:nvSpPr>
        <p:spPr>
          <a:xfrm>
            <a:off x="3451806" y="2789085"/>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68" name="Rectangle 67"/>
          <p:cNvSpPr/>
          <p:nvPr/>
        </p:nvSpPr>
        <p:spPr>
          <a:xfrm>
            <a:off x="4493962" y="1483025"/>
            <a:ext cx="1005139" cy="830997"/>
          </a:xfrm>
          <a:prstGeom prst="rect">
            <a:avLst/>
          </a:prstGeom>
        </p:spPr>
        <p:txBody>
          <a:bodyPr wrap="square">
            <a:spAutoFit/>
          </a:bodyPr>
          <a:lstStyle/>
          <a:p>
            <a:pPr algn="ctr"/>
            <a:r>
              <a:rPr lang="en-US" sz="1900" dirty="0">
                <a:latin typeface="bromello"/>
                <a:cs typeface="bromello"/>
              </a:rPr>
              <a:t>e</a:t>
            </a:r>
            <a:r>
              <a:rPr lang="en-US" sz="1900" dirty="0" smtClean="0">
                <a:latin typeface="bromello"/>
                <a:cs typeface="bromello"/>
              </a:rPr>
              <a:t>ighth </a:t>
            </a:r>
          </a:p>
          <a:p>
            <a:pPr algn="ctr"/>
            <a:r>
              <a:rPr lang="en-US" sz="1900" dirty="0" smtClean="0">
                <a:latin typeface="bromello"/>
                <a:cs typeface="bromello"/>
              </a:rPr>
              <a:t>grade </a:t>
            </a:r>
          </a:p>
          <a:p>
            <a:pPr algn="ctr"/>
            <a:endParaRPr lang="en-US" sz="1000" dirty="0" smtClean="0">
              <a:latin typeface="Century Gothic"/>
              <a:cs typeface="Century Gothic"/>
            </a:endParaRPr>
          </a:p>
        </p:txBody>
      </p:sp>
      <p:sp>
        <p:nvSpPr>
          <p:cNvPr id="69" name="Rectangle 68"/>
          <p:cNvSpPr/>
          <p:nvPr/>
        </p:nvSpPr>
        <p:spPr>
          <a:xfrm>
            <a:off x="4493964" y="2185795"/>
            <a:ext cx="1005137" cy="400110"/>
          </a:xfrm>
          <a:prstGeom prst="rect">
            <a:avLst/>
          </a:prstGeom>
        </p:spPr>
        <p:txBody>
          <a:bodyPr wrap="square">
            <a:spAutoFit/>
          </a:bodyPr>
          <a:lstStyle/>
          <a:p>
            <a:pPr algn="ctr"/>
            <a:r>
              <a:rPr lang="en-US" sz="1000" dirty="0">
                <a:latin typeface="KG Call Me Maybe"/>
                <a:cs typeface="KG Call Me Maybe"/>
              </a:rPr>
              <a:t>Text @teacher</a:t>
            </a:r>
          </a:p>
          <a:p>
            <a:pPr algn="ctr"/>
            <a:r>
              <a:rPr lang="en-US" sz="1000" dirty="0">
                <a:latin typeface="KG Call Me Maybe"/>
                <a:cs typeface="KG Call Me Maybe"/>
              </a:rPr>
              <a:t> to 5555</a:t>
            </a:r>
          </a:p>
        </p:txBody>
      </p:sp>
      <p:sp>
        <p:nvSpPr>
          <p:cNvPr id="70" name="Rectangle 69"/>
          <p:cNvSpPr/>
          <p:nvPr/>
        </p:nvSpPr>
        <p:spPr>
          <a:xfrm>
            <a:off x="5680399" y="1473164"/>
            <a:ext cx="1005139" cy="830997"/>
          </a:xfrm>
          <a:prstGeom prst="rect">
            <a:avLst/>
          </a:prstGeom>
        </p:spPr>
        <p:txBody>
          <a:bodyPr wrap="square">
            <a:spAutoFit/>
          </a:bodyPr>
          <a:lstStyle/>
          <a:p>
            <a:pPr algn="ctr"/>
            <a:r>
              <a:rPr lang="en-US" sz="1900" dirty="0" smtClean="0">
                <a:latin typeface="bromello"/>
                <a:cs typeface="bromello"/>
              </a:rPr>
              <a:t>seventh </a:t>
            </a:r>
          </a:p>
          <a:p>
            <a:pPr algn="ctr"/>
            <a:r>
              <a:rPr lang="en-US" sz="1900" dirty="0" smtClean="0">
                <a:latin typeface="bromello"/>
                <a:cs typeface="bromello"/>
              </a:rPr>
              <a:t>grade </a:t>
            </a:r>
          </a:p>
          <a:p>
            <a:pPr algn="ctr"/>
            <a:endParaRPr lang="en-US" sz="1000" dirty="0" smtClean="0">
              <a:latin typeface="Century Gothic"/>
              <a:cs typeface="Century Gothic"/>
            </a:endParaRPr>
          </a:p>
        </p:txBody>
      </p:sp>
      <p:sp>
        <p:nvSpPr>
          <p:cNvPr id="71" name="Rectangle 70"/>
          <p:cNvSpPr/>
          <p:nvPr/>
        </p:nvSpPr>
        <p:spPr>
          <a:xfrm>
            <a:off x="5680401" y="2185795"/>
            <a:ext cx="1005137" cy="400110"/>
          </a:xfrm>
          <a:prstGeom prst="rect">
            <a:avLst/>
          </a:prstGeom>
        </p:spPr>
        <p:txBody>
          <a:bodyPr wrap="square">
            <a:spAutoFit/>
          </a:bodyPr>
          <a:lstStyle/>
          <a:p>
            <a:pPr algn="ctr"/>
            <a:r>
              <a:rPr lang="en-US" sz="1000" dirty="0">
                <a:latin typeface="KG Call Me Maybe"/>
                <a:cs typeface="KG Call Me Maybe"/>
              </a:rPr>
              <a:t>Text @teacher</a:t>
            </a:r>
          </a:p>
          <a:p>
            <a:pPr algn="ctr"/>
            <a:r>
              <a:rPr lang="en-US" sz="1000" dirty="0">
                <a:latin typeface="KG Call Me Maybe"/>
                <a:cs typeface="KG Call Me Maybe"/>
              </a:rPr>
              <a:t> to 5555</a:t>
            </a:r>
          </a:p>
        </p:txBody>
      </p:sp>
      <p:sp>
        <p:nvSpPr>
          <p:cNvPr id="72" name="Rectangle 71"/>
          <p:cNvSpPr/>
          <p:nvPr/>
        </p:nvSpPr>
        <p:spPr>
          <a:xfrm>
            <a:off x="8672" y="847758"/>
            <a:ext cx="6849328" cy="400110"/>
          </a:xfrm>
          <a:prstGeom prst="rect">
            <a:avLst/>
          </a:prstGeom>
        </p:spPr>
        <p:txBody>
          <a:bodyPr wrap="square">
            <a:spAutoFit/>
          </a:bodyPr>
          <a:lstStyle/>
          <a:p>
            <a:r>
              <a:rPr lang="en-US" sz="2000" dirty="0" smtClean="0">
                <a:solidFill>
                  <a:schemeClr val="bg1"/>
                </a:solidFill>
                <a:latin typeface="PBCoffeeBeforeTalkie"/>
                <a:cs typeface="PBCoffeeBeforeTalkie"/>
              </a:rPr>
              <a:t>-----------------------------------------------------------------------</a:t>
            </a:r>
            <a:endParaRPr lang="en-US" sz="2000" dirty="0">
              <a:solidFill>
                <a:schemeClr val="bg1"/>
              </a:solidFill>
            </a:endParaRPr>
          </a:p>
        </p:txBody>
      </p:sp>
      <p:sp>
        <p:nvSpPr>
          <p:cNvPr id="73" name="Pentagon 72"/>
          <p:cNvSpPr/>
          <p:nvPr/>
        </p:nvSpPr>
        <p:spPr>
          <a:xfrm>
            <a:off x="2965283" y="2450532"/>
            <a:ext cx="705018" cy="304800"/>
          </a:xfrm>
          <a:prstGeom prst="homePlate">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Rectangle 73"/>
          <p:cNvSpPr/>
          <p:nvPr/>
        </p:nvSpPr>
        <p:spPr>
          <a:xfrm>
            <a:off x="56436" y="2789085"/>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75" name="Rectangle 74"/>
          <p:cNvSpPr/>
          <p:nvPr/>
        </p:nvSpPr>
        <p:spPr>
          <a:xfrm>
            <a:off x="3451806" y="2789085"/>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76" name="Pentagon 75"/>
          <p:cNvSpPr/>
          <p:nvPr/>
        </p:nvSpPr>
        <p:spPr>
          <a:xfrm rot="10800000">
            <a:off x="2744904" y="3485283"/>
            <a:ext cx="700472" cy="351567"/>
          </a:xfrm>
          <a:prstGeom prst="homePlate">
            <a:avLst/>
          </a:prstGeom>
          <a:solidFill>
            <a:schemeClr val="bg1">
              <a:lumMod val="6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TextBox 76"/>
          <p:cNvSpPr txBox="1"/>
          <p:nvPr/>
        </p:nvSpPr>
        <p:spPr>
          <a:xfrm>
            <a:off x="8672" y="3007325"/>
            <a:ext cx="3106992" cy="615553"/>
          </a:xfrm>
          <a:prstGeom prst="rect">
            <a:avLst/>
          </a:prstGeom>
          <a:noFill/>
        </p:spPr>
        <p:txBody>
          <a:bodyPr wrap="square" rtlCol="0">
            <a:spAutoFit/>
          </a:bodyPr>
          <a:lstStyle/>
          <a:p>
            <a:r>
              <a:rPr lang="en-US" sz="3400" dirty="0">
                <a:latin typeface="bromello"/>
                <a:cs typeface="bromello"/>
              </a:rPr>
              <a:t>c</a:t>
            </a:r>
            <a:r>
              <a:rPr lang="en-US" sz="3400" dirty="0" smtClean="0">
                <a:latin typeface="bromello"/>
                <a:cs typeface="bromello"/>
              </a:rPr>
              <a:t>lass </a:t>
            </a:r>
            <a:r>
              <a:rPr lang="en-US" sz="3400" dirty="0">
                <a:latin typeface="bromello"/>
                <a:cs typeface="bromello"/>
              </a:rPr>
              <a:t>m</a:t>
            </a:r>
            <a:r>
              <a:rPr lang="en-US" sz="3400" dirty="0" smtClean="0">
                <a:latin typeface="bromello"/>
                <a:cs typeface="bromello"/>
              </a:rPr>
              <a:t>aterials</a:t>
            </a:r>
          </a:p>
        </p:txBody>
      </p:sp>
      <p:sp>
        <p:nvSpPr>
          <p:cNvPr id="78" name="TextBox 77"/>
          <p:cNvSpPr txBox="1"/>
          <p:nvPr/>
        </p:nvSpPr>
        <p:spPr>
          <a:xfrm rot="20872677">
            <a:off x="1462853" y="4957637"/>
            <a:ext cx="1483376" cy="278914"/>
          </a:xfrm>
          <a:prstGeom prst="rect">
            <a:avLst/>
          </a:prstGeom>
          <a:noFill/>
        </p:spPr>
        <p:txBody>
          <a:bodyPr wrap="square" rtlCol="0">
            <a:spAutoFit/>
          </a:bodyPr>
          <a:lstStyle/>
          <a:p>
            <a:r>
              <a:rPr lang="en-US" sz="1200" dirty="0" smtClean="0">
                <a:latin typeface="APBCaramelCappuccino"/>
                <a:cs typeface="APBCaramelCappuccino"/>
              </a:rPr>
              <a:t>__</a:t>
            </a:r>
            <a:endParaRPr lang="en-US" sz="1200" dirty="0">
              <a:latin typeface="APBCaramelCappuccino"/>
              <a:cs typeface="APBCaramelCappuccino"/>
            </a:endParaRPr>
          </a:p>
        </p:txBody>
      </p:sp>
      <p:sp>
        <p:nvSpPr>
          <p:cNvPr id="79" name="Rectangle 78"/>
          <p:cNvSpPr/>
          <p:nvPr/>
        </p:nvSpPr>
        <p:spPr>
          <a:xfrm>
            <a:off x="3329796" y="2931598"/>
            <a:ext cx="3528205" cy="615553"/>
          </a:xfrm>
          <a:prstGeom prst="rect">
            <a:avLst/>
          </a:prstGeom>
        </p:spPr>
        <p:txBody>
          <a:bodyPr wrap="square">
            <a:spAutoFit/>
          </a:bodyPr>
          <a:lstStyle/>
          <a:p>
            <a:pPr algn="ctr"/>
            <a:r>
              <a:rPr lang="en-US" sz="3400" dirty="0" smtClean="0">
                <a:latin typeface="bromello"/>
                <a:cs typeface="bromello"/>
              </a:rPr>
              <a:t>preparation</a:t>
            </a:r>
            <a:endParaRPr lang="en-US" sz="3400" dirty="0">
              <a:latin typeface="bromello"/>
              <a:cs typeface="bromello"/>
            </a:endParaRPr>
          </a:p>
        </p:txBody>
      </p:sp>
      <p:sp>
        <p:nvSpPr>
          <p:cNvPr id="80" name="Rectangle 79"/>
          <p:cNvSpPr/>
          <p:nvPr/>
        </p:nvSpPr>
        <p:spPr>
          <a:xfrm>
            <a:off x="3445378" y="3485285"/>
            <a:ext cx="442549" cy="2092881"/>
          </a:xfrm>
          <a:prstGeom prst="rect">
            <a:avLst/>
          </a:prstGeom>
        </p:spPr>
        <p:txBody>
          <a:bodyPr wrap="none">
            <a:spAutoFit/>
          </a:bodyPr>
          <a:lstStyle/>
          <a:p>
            <a:r>
              <a:rPr lang="en-US" sz="2600" dirty="0" smtClean="0">
                <a:latin typeface="KG Wake Me Up"/>
                <a:cs typeface="KG Wake Me Up"/>
              </a:rPr>
              <a:t>1</a:t>
            </a:r>
          </a:p>
          <a:p>
            <a:endParaRPr lang="en-US" sz="2600" dirty="0">
              <a:latin typeface="KG Wake Me Up"/>
              <a:cs typeface="KG Wake Me Up"/>
            </a:endParaRPr>
          </a:p>
          <a:p>
            <a:r>
              <a:rPr lang="en-US" sz="2600" dirty="0" smtClean="0">
                <a:latin typeface="KG Wake Me Up"/>
                <a:cs typeface="KG Wake Me Up"/>
              </a:rPr>
              <a:t>2</a:t>
            </a:r>
          </a:p>
          <a:p>
            <a:endParaRPr lang="en-US" sz="2600" dirty="0" smtClean="0">
              <a:latin typeface="KG Wake Me Up"/>
              <a:cs typeface="KG Wake Me Up"/>
            </a:endParaRPr>
          </a:p>
          <a:p>
            <a:r>
              <a:rPr lang="en-US" sz="2600" dirty="0">
                <a:latin typeface="KG Wake Me Up"/>
                <a:cs typeface="KG Wake Me Up"/>
              </a:rPr>
              <a:t>3</a:t>
            </a:r>
            <a:endParaRPr lang="en-US" sz="2600" dirty="0"/>
          </a:p>
        </p:txBody>
      </p:sp>
      <p:sp>
        <p:nvSpPr>
          <p:cNvPr id="81" name="Rectangle 80"/>
          <p:cNvSpPr/>
          <p:nvPr/>
        </p:nvSpPr>
        <p:spPr>
          <a:xfrm>
            <a:off x="3887927" y="3485285"/>
            <a:ext cx="2970074" cy="2123658"/>
          </a:xfrm>
          <a:prstGeom prst="rect">
            <a:avLst/>
          </a:prstGeom>
        </p:spPr>
        <p:txBody>
          <a:bodyPr wrap="square">
            <a:spAutoFit/>
          </a:bodyPr>
          <a:lstStyle/>
          <a:p>
            <a:r>
              <a:rPr lang="en-US" sz="1100" dirty="0" smtClean="0">
                <a:latin typeface="Century Gothic"/>
                <a:cs typeface="Century Gothic"/>
              </a:rPr>
              <a:t>Come prepared to class with your binder, planner, notebooks, writing utensils, &amp; interactive notebook supplies. </a:t>
            </a:r>
          </a:p>
          <a:p>
            <a:endParaRPr lang="en-US" sz="1100" dirty="0" smtClean="0">
              <a:latin typeface="Century Gothic"/>
              <a:cs typeface="Century Gothic"/>
            </a:endParaRPr>
          </a:p>
          <a:p>
            <a:r>
              <a:rPr lang="en-US" sz="1100" dirty="0" smtClean="0">
                <a:latin typeface="Century Gothic"/>
                <a:cs typeface="Century Gothic"/>
              </a:rPr>
              <a:t>Start working on bell ringers immediately so class can start within five minutes of the bell. This is when I will grade your bell ringers. </a:t>
            </a:r>
          </a:p>
          <a:p>
            <a:endParaRPr lang="en-US" sz="1100" dirty="0" smtClean="0">
              <a:latin typeface="Century Gothic"/>
              <a:cs typeface="Century Gothic"/>
            </a:endParaRPr>
          </a:p>
          <a:p>
            <a:r>
              <a:rPr lang="en-US" sz="1100" dirty="0" smtClean="0">
                <a:latin typeface="Century Gothic"/>
                <a:cs typeface="Century Gothic"/>
              </a:rPr>
              <a:t>Work should be turned in on its due date. Late work</a:t>
            </a:r>
          </a:p>
          <a:p>
            <a:r>
              <a:rPr lang="en-US" sz="1100" dirty="0" smtClean="0">
                <a:latin typeface="Century Gothic"/>
                <a:cs typeface="Century Gothic"/>
              </a:rPr>
              <a:t>will lose points on a per-day-late basis.</a:t>
            </a:r>
          </a:p>
        </p:txBody>
      </p:sp>
      <p:sp>
        <p:nvSpPr>
          <p:cNvPr id="82" name="Rectangle 81"/>
          <p:cNvSpPr/>
          <p:nvPr/>
        </p:nvSpPr>
        <p:spPr>
          <a:xfrm>
            <a:off x="28304" y="6558867"/>
            <a:ext cx="707965" cy="1219744"/>
          </a:xfrm>
          <a:prstGeom prst="rect">
            <a:avLst/>
          </a:prstGeom>
          <a:solidFill>
            <a:schemeClr val="bg1">
              <a:lumMod val="50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83" name="Rectangle 82"/>
          <p:cNvSpPr/>
          <p:nvPr/>
        </p:nvSpPr>
        <p:spPr>
          <a:xfrm>
            <a:off x="93141" y="5608943"/>
            <a:ext cx="2462323" cy="630942"/>
          </a:xfrm>
          <a:prstGeom prst="rect">
            <a:avLst/>
          </a:prstGeom>
        </p:spPr>
        <p:txBody>
          <a:bodyPr wrap="square">
            <a:spAutoFit/>
          </a:bodyPr>
          <a:lstStyle/>
          <a:p>
            <a:r>
              <a:rPr lang="en-US" sz="3500" dirty="0">
                <a:latin typeface="bromello"/>
                <a:cs typeface="bromello"/>
              </a:rPr>
              <a:t>g</a:t>
            </a:r>
            <a:r>
              <a:rPr lang="en-US" sz="3500" dirty="0" smtClean="0">
                <a:latin typeface="bromello"/>
                <a:cs typeface="bromello"/>
              </a:rPr>
              <a:t>rades</a:t>
            </a:r>
            <a:endParaRPr lang="en-US" sz="3500" dirty="0">
              <a:latin typeface="bromello"/>
              <a:cs typeface="bromello"/>
            </a:endParaRPr>
          </a:p>
        </p:txBody>
      </p:sp>
      <p:sp>
        <p:nvSpPr>
          <p:cNvPr id="84" name="Rectangle 83"/>
          <p:cNvSpPr/>
          <p:nvPr/>
        </p:nvSpPr>
        <p:spPr>
          <a:xfrm>
            <a:off x="722638" y="6558867"/>
            <a:ext cx="495945" cy="1223201"/>
          </a:xfrm>
          <a:prstGeom prst="rect">
            <a:avLst/>
          </a:prstGeom>
          <a:solidFill>
            <a:schemeClr val="bg1">
              <a:lumMod val="6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85" name="Rectangle 84"/>
          <p:cNvSpPr/>
          <p:nvPr/>
        </p:nvSpPr>
        <p:spPr>
          <a:xfrm>
            <a:off x="1234645" y="6558867"/>
            <a:ext cx="580325" cy="1219744"/>
          </a:xfrm>
          <a:prstGeom prst="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86" name="Rectangle 85"/>
          <p:cNvSpPr/>
          <p:nvPr/>
        </p:nvSpPr>
        <p:spPr>
          <a:xfrm>
            <a:off x="1823508" y="6558867"/>
            <a:ext cx="548869" cy="1219744"/>
          </a:xfrm>
          <a:prstGeom prst="rect">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87" name="Rectangle 86"/>
          <p:cNvSpPr/>
          <p:nvPr/>
        </p:nvSpPr>
        <p:spPr>
          <a:xfrm>
            <a:off x="2372378" y="6558867"/>
            <a:ext cx="404198" cy="1223202"/>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88" name="TextBox 87"/>
          <p:cNvSpPr txBox="1"/>
          <p:nvPr/>
        </p:nvSpPr>
        <p:spPr>
          <a:xfrm>
            <a:off x="-145962" y="6254439"/>
            <a:ext cx="1048522" cy="830997"/>
          </a:xfrm>
          <a:prstGeom prst="rect">
            <a:avLst/>
          </a:prstGeom>
          <a:noFill/>
        </p:spPr>
        <p:txBody>
          <a:bodyPr wrap="square" rtlCol="0">
            <a:spAutoFit/>
          </a:bodyPr>
          <a:lstStyle/>
          <a:p>
            <a:pPr algn="ctr"/>
            <a:r>
              <a:rPr lang="en-US" sz="1600" dirty="0" smtClean="0">
                <a:latin typeface="KG Somebody That I Used to Know"/>
                <a:cs typeface="KG Somebody That I Used to Know"/>
              </a:rPr>
              <a:t>30%</a:t>
            </a:r>
          </a:p>
          <a:p>
            <a:endParaRPr lang="en-US" sz="1600" dirty="0" smtClean="0">
              <a:latin typeface="KG Somebody That I Used to Know"/>
              <a:cs typeface="KG Somebody That I Used to Know"/>
            </a:endParaRPr>
          </a:p>
          <a:p>
            <a:endParaRPr lang="en-US" sz="1600" dirty="0">
              <a:latin typeface="KG Somebody That I Used to Know"/>
              <a:cs typeface="KG Somebody That I Used to Know"/>
            </a:endParaRPr>
          </a:p>
        </p:txBody>
      </p:sp>
      <p:sp>
        <p:nvSpPr>
          <p:cNvPr id="89" name="Rectangle 88"/>
          <p:cNvSpPr/>
          <p:nvPr/>
        </p:nvSpPr>
        <p:spPr>
          <a:xfrm rot="16200000">
            <a:off x="-404677" y="6903643"/>
            <a:ext cx="1635561" cy="646331"/>
          </a:xfrm>
          <a:prstGeom prst="rect">
            <a:avLst/>
          </a:prstGeom>
        </p:spPr>
        <p:txBody>
          <a:bodyPr wrap="square">
            <a:spAutoFit/>
          </a:bodyPr>
          <a:lstStyle/>
          <a:p>
            <a:pPr algn="ctr"/>
            <a:r>
              <a:rPr lang="en-US" dirty="0">
                <a:solidFill>
                  <a:schemeClr val="bg1"/>
                </a:solidFill>
                <a:latin typeface="KG Somebody That I Used to Know"/>
                <a:cs typeface="KG Somebody That I Used to Know"/>
              </a:rPr>
              <a:t>Papers </a:t>
            </a:r>
            <a:endParaRPr lang="en-US" dirty="0" smtClean="0">
              <a:solidFill>
                <a:schemeClr val="bg1"/>
              </a:solidFill>
              <a:latin typeface="KG Somebody That I Used to Know"/>
              <a:cs typeface="KG Somebody That I Used to Know"/>
            </a:endParaRPr>
          </a:p>
          <a:p>
            <a:pPr algn="ctr"/>
            <a:r>
              <a:rPr lang="en-US" dirty="0" smtClean="0">
                <a:solidFill>
                  <a:schemeClr val="bg1"/>
                </a:solidFill>
                <a:latin typeface="KG Somebody That I Used to Know"/>
                <a:cs typeface="KG Somebody That I Used to Know"/>
              </a:rPr>
              <a:t> </a:t>
            </a:r>
            <a:r>
              <a:rPr lang="en-US" dirty="0">
                <a:solidFill>
                  <a:schemeClr val="bg1"/>
                </a:solidFill>
                <a:latin typeface="KG Somebody That I Used to Know"/>
                <a:cs typeface="KG Somebody That I Used to Know"/>
              </a:rPr>
              <a:t>Projects</a:t>
            </a:r>
          </a:p>
        </p:txBody>
      </p:sp>
      <p:sp>
        <p:nvSpPr>
          <p:cNvPr id="90" name="TextBox 89"/>
          <p:cNvSpPr txBox="1"/>
          <p:nvPr/>
        </p:nvSpPr>
        <p:spPr>
          <a:xfrm>
            <a:off x="518017" y="6254861"/>
            <a:ext cx="806286" cy="830997"/>
          </a:xfrm>
          <a:prstGeom prst="rect">
            <a:avLst/>
          </a:prstGeom>
          <a:noFill/>
        </p:spPr>
        <p:txBody>
          <a:bodyPr wrap="square" rtlCol="0">
            <a:spAutoFit/>
          </a:bodyPr>
          <a:lstStyle/>
          <a:p>
            <a:pPr algn="ctr"/>
            <a:r>
              <a:rPr lang="en-US" sz="1600" dirty="0">
                <a:latin typeface="KG Somebody That I Used to Know"/>
                <a:cs typeface="KG Somebody That I Used to Know"/>
              </a:rPr>
              <a:t>2</a:t>
            </a:r>
            <a:r>
              <a:rPr lang="en-US" sz="1600" dirty="0" smtClean="0">
                <a:latin typeface="KG Somebody That I Used to Know"/>
                <a:cs typeface="KG Somebody That I Used to Know"/>
              </a:rPr>
              <a:t>0%</a:t>
            </a:r>
          </a:p>
          <a:p>
            <a:endParaRPr lang="en-US" sz="1600" dirty="0" smtClean="0">
              <a:latin typeface="KG Somebody That I Used to Know"/>
              <a:cs typeface="KG Somebody That I Used to Know"/>
            </a:endParaRPr>
          </a:p>
          <a:p>
            <a:endParaRPr lang="en-US" sz="1600" dirty="0">
              <a:latin typeface="KG Somebody That I Used to Know"/>
              <a:cs typeface="KG Somebody That I Used to Know"/>
            </a:endParaRPr>
          </a:p>
        </p:txBody>
      </p:sp>
      <p:sp>
        <p:nvSpPr>
          <p:cNvPr id="91" name="TextBox 90"/>
          <p:cNvSpPr txBox="1"/>
          <p:nvPr/>
        </p:nvSpPr>
        <p:spPr>
          <a:xfrm>
            <a:off x="991700" y="6254439"/>
            <a:ext cx="1009297" cy="830997"/>
          </a:xfrm>
          <a:prstGeom prst="rect">
            <a:avLst/>
          </a:prstGeom>
          <a:noFill/>
        </p:spPr>
        <p:txBody>
          <a:bodyPr wrap="square" rtlCol="0">
            <a:spAutoFit/>
          </a:bodyPr>
          <a:lstStyle/>
          <a:p>
            <a:pPr algn="ctr"/>
            <a:r>
              <a:rPr lang="en-US" sz="1600" dirty="0">
                <a:latin typeface="KG Somebody That I Used to Know"/>
                <a:cs typeface="KG Somebody That I Used to Know"/>
              </a:rPr>
              <a:t>2</a:t>
            </a:r>
            <a:r>
              <a:rPr lang="en-US" sz="1600" dirty="0" smtClean="0">
                <a:latin typeface="KG Somebody That I Used to Know"/>
                <a:cs typeface="KG Somebody That I Used to Know"/>
              </a:rPr>
              <a:t>0%</a:t>
            </a:r>
          </a:p>
          <a:p>
            <a:endParaRPr lang="en-US" sz="1600" dirty="0" smtClean="0">
              <a:latin typeface="KG Somebody That I Used to Know"/>
              <a:cs typeface="KG Somebody That I Used to Know"/>
            </a:endParaRPr>
          </a:p>
          <a:p>
            <a:endParaRPr lang="en-US" sz="1600" dirty="0">
              <a:latin typeface="KG Somebody That I Used to Know"/>
              <a:cs typeface="KG Somebody That I Used to Know"/>
            </a:endParaRPr>
          </a:p>
        </p:txBody>
      </p:sp>
      <p:sp>
        <p:nvSpPr>
          <p:cNvPr id="92" name="TextBox 91"/>
          <p:cNvSpPr txBox="1"/>
          <p:nvPr/>
        </p:nvSpPr>
        <p:spPr>
          <a:xfrm>
            <a:off x="1716252" y="6280683"/>
            <a:ext cx="730805" cy="830997"/>
          </a:xfrm>
          <a:prstGeom prst="rect">
            <a:avLst/>
          </a:prstGeom>
          <a:noFill/>
        </p:spPr>
        <p:txBody>
          <a:bodyPr wrap="square" rtlCol="0">
            <a:spAutoFit/>
          </a:bodyPr>
          <a:lstStyle/>
          <a:p>
            <a:pPr algn="ctr"/>
            <a:r>
              <a:rPr lang="en-US" sz="1600" dirty="0">
                <a:latin typeface="KG Somebody That I Used to Know"/>
                <a:cs typeface="KG Somebody That I Used to Know"/>
              </a:rPr>
              <a:t>2</a:t>
            </a:r>
            <a:r>
              <a:rPr lang="en-US" sz="1600" dirty="0" smtClean="0">
                <a:latin typeface="KG Somebody That I Used to Know"/>
                <a:cs typeface="KG Somebody That I Used to Know"/>
              </a:rPr>
              <a:t>0%</a:t>
            </a:r>
          </a:p>
          <a:p>
            <a:endParaRPr lang="en-US" sz="1600" dirty="0" smtClean="0">
              <a:latin typeface="KG Somebody That I Used to Know"/>
              <a:cs typeface="KG Somebody That I Used to Know"/>
            </a:endParaRPr>
          </a:p>
          <a:p>
            <a:endParaRPr lang="en-US" sz="1600" dirty="0">
              <a:latin typeface="KG Somebody That I Used to Know"/>
              <a:cs typeface="KG Somebody That I Used to Know"/>
            </a:endParaRPr>
          </a:p>
        </p:txBody>
      </p:sp>
      <p:sp>
        <p:nvSpPr>
          <p:cNvPr id="93" name="TextBox 92"/>
          <p:cNvSpPr txBox="1"/>
          <p:nvPr/>
        </p:nvSpPr>
        <p:spPr>
          <a:xfrm>
            <a:off x="2102464" y="6280683"/>
            <a:ext cx="856513" cy="830997"/>
          </a:xfrm>
          <a:prstGeom prst="rect">
            <a:avLst/>
          </a:prstGeom>
          <a:noFill/>
        </p:spPr>
        <p:txBody>
          <a:bodyPr wrap="square" rtlCol="0">
            <a:spAutoFit/>
          </a:bodyPr>
          <a:lstStyle/>
          <a:p>
            <a:pPr algn="ctr"/>
            <a:r>
              <a:rPr lang="en-US" sz="1600" dirty="0" smtClean="0">
                <a:latin typeface="KG Somebody That I Used to Know"/>
                <a:cs typeface="KG Somebody That I Used to Know"/>
              </a:rPr>
              <a:t>10%</a:t>
            </a:r>
          </a:p>
          <a:p>
            <a:endParaRPr lang="en-US" sz="1600" dirty="0" smtClean="0">
              <a:latin typeface="KG Somebody That I Used to Know"/>
              <a:cs typeface="KG Somebody That I Used to Know"/>
            </a:endParaRPr>
          </a:p>
          <a:p>
            <a:endParaRPr lang="en-US" sz="1600" dirty="0">
              <a:latin typeface="KG Somebody That I Used to Know"/>
              <a:cs typeface="KG Somebody That I Used to Know"/>
            </a:endParaRPr>
          </a:p>
        </p:txBody>
      </p:sp>
      <p:sp>
        <p:nvSpPr>
          <p:cNvPr id="94" name="Rectangle 93"/>
          <p:cNvSpPr/>
          <p:nvPr/>
        </p:nvSpPr>
        <p:spPr>
          <a:xfrm rot="16200000">
            <a:off x="938651" y="6839743"/>
            <a:ext cx="1238320" cy="646331"/>
          </a:xfrm>
          <a:prstGeom prst="rect">
            <a:avLst/>
          </a:prstGeom>
        </p:spPr>
        <p:txBody>
          <a:bodyPr wrap="square">
            <a:spAutoFit/>
          </a:bodyPr>
          <a:lstStyle/>
          <a:p>
            <a:pPr algn="ctr"/>
            <a:r>
              <a:rPr lang="en-US" dirty="0" smtClean="0">
                <a:solidFill>
                  <a:schemeClr val="bg1"/>
                </a:solidFill>
                <a:latin typeface="KG Somebody That I Used to Know"/>
                <a:cs typeface="KG Somebody That I Used to Know"/>
              </a:rPr>
              <a:t>Reading Response</a:t>
            </a:r>
            <a:endParaRPr lang="en-US" dirty="0">
              <a:solidFill>
                <a:schemeClr val="bg1"/>
              </a:solidFill>
              <a:latin typeface="KG Somebody That I Used to Know"/>
              <a:cs typeface="KG Somebody That I Used to Know"/>
            </a:endParaRPr>
          </a:p>
        </p:txBody>
      </p:sp>
      <p:sp>
        <p:nvSpPr>
          <p:cNvPr id="95" name="Rectangle 94"/>
          <p:cNvSpPr/>
          <p:nvPr/>
        </p:nvSpPr>
        <p:spPr>
          <a:xfrm rot="16200000">
            <a:off x="1458265" y="6916416"/>
            <a:ext cx="1238320" cy="523220"/>
          </a:xfrm>
          <a:prstGeom prst="rect">
            <a:avLst/>
          </a:prstGeom>
        </p:spPr>
        <p:txBody>
          <a:bodyPr wrap="square">
            <a:spAutoFit/>
          </a:bodyPr>
          <a:lstStyle/>
          <a:p>
            <a:pPr algn="ctr"/>
            <a:r>
              <a:rPr lang="en-US" sz="1300" dirty="0" smtClean="0">
                <a:solidFill>
                  <a:schemeClr val="bg1">
                    <a:lumMod val="50000"/>
                  </a:schemeClr>
                </a:solidFill>
                <a:latin typeface="KG Somebody That I Used to Know"/>
                <a:cs typeface="KG Somebody That I Used to Know"/>
              </a:rPr>
              <a:t>Bell ringers/</a:t>
            </a:r>
            <a:r>
              <a:rPr lang="en-US" sz="1400" dirty="0" smtClean="0">
                <a:solidFill>
                  <a:schemeClr val="bg1">
                    <a:lumMod val="50000"/>
                  </a:schemeClr>
                </a:solidFill>
                <a:latin typeface="KG Somebody That I Used to Know"/>
                <a:cs typeface="KG Somebody That I Used to Know"/>
              </a:rPr>
              <a:t>daily Work</a:t>
            </a:r>
            <a:endParaRPr lang="en-US" sz="1400" dirty="0">
              <a:solidFill>
                <a:schemeClr val="bg1">
                  <a:lumMod val="50000"/>
                </a:schemeClr>
              </a:solidFill>
              <a:latin typeface="KG Somebody That I Used to Know"/>
              <a:cs typeface="KG Somebody That I Used to Know"/>
            </a:endParaRPr>
          </a:p>
        </p:txBody>
      </p:sp>
      <p:sp>
        <p:nvSpPr>
          <p:cNvPr id="96" name="Rectangle 95"/>
          <p:cNvSpPr/>
          <p:nvPr/>
        </p:nvSpPr>
        <p:spPr>
          <a:xfrm rot="16200000">
            <a:off x="1970262" y="7007427"/>
            <a:ext cx="1256896" cy="292388"/>
          </a:xfrm>
          <a:prstGeom prst="rect">
            <a:avLst/>
          </a:prstGeom>
        </p:spPr>
        <p:txBody>
          <a:bodyPr wrap="square">
            <a:spAutoFit/>
          </a:bodyPr>
          <a:lstStyle/>
          <a:p>
            <a:pPr algn="ctr"/>
            <a:r>
              <a:rPr lang="en-US" sz="1300" dirty="0" smtClean="0">
                <a:solidFill>
                  <a:schemeClr val="bg1">
                    <a:lumMod val="50000"/>
                  </a:schemeClr>
                </a:solidFill>
                <a:latin typeface="KG Somebody That I Used to Know"/>
                <a:cs typeface="KG Somebody That I Used to Know"/>
              </a:rPr>
              <a:t>Participation</a:t>
            </a:r>
            <a:endParaRPr lang="en-US" sz="1400" dirty="0">
              <a:solidFill>
                <a:schemeClr val="bg1">
                  <a:lumMod val="50000"/>
                </a:schemeClr>
              </a:solidFill>
              <a:latin typeface="KG Somebody That I Used to Know"/>
              <a:cs typeface="KG Somebody That I Used to Know"/>
            </a:endParaRPr>
          </a:p>
        </p:txBody>
      </p:sp>
      <p:sp>
        <p:nvSpPr>
          <p:cNvPr id="97" name="Pentagon 96"/>
          <p:cNvSpPr/>
          <p:nvPr/>
        </p:nvSpPr>
        <p:spPr>
          <a:xfrm rot="10800000">
            <a:off x="2805306" y="7303168"/>
            <a:ext cx="763744" cy="342232"/>
          </a:xfrm>
          <a:prstGeom prst="homePlate">
            <a:avLst/>
          </a:prstGeom>
          <a:solidFill>
            <a:schemeClr val="tx1">
              <a:lumMod val="65000"/>
              <a:lumOff val="3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p:cNvSpPr/>
          <p:nvPr/>
        </p:nvSpPr>
        <p:spPr>
          <a:xfrm rot="16200000">
            <a:off x="309359" y="7020234"/>
            <a:ext cx="1238320" cy="338554"/>
          </a:xfrm>
          <a:prstGeom prst="rect">
            <a:avLst/>
          </a:prstGeom>
        </p:spPr>
        <p:txBody>
          <a:bodyPr wrap="square">
            <a:spAutoFit/>
          </a:bodyPr>
          <a:lstStyle/>
          <a:p>
            <a:pPr algn="ctr"/>
            <a:r>
              <a:rPr lang="en-US" sz="1600" dirty="0" smtClean="0">
                <a:solidFill>
                  <a:schemeClr val="bg1"/>
                </a:solidFill>
                <a:latin typeface="KG Somebody That I Used to Know"/>
                <a:cs typeface="KG Somebody That I Used to Know"/>
              </a:rPr>
              <a:t>Tests &amp; Quizzes</a:t>
            </a:r>
            <a:endParaRPr lang="en-US" sz="1600" dirty="0">
              <a:solidFill>
                <a:schemeClr val="bg1"/>
              </a:solidFill>
              <a:latin typeface="KG Somebody That I Used to Know"/>
              <a:cs typeface="KG Somebody That I Used to Know"/>
            </a:endParaRPr>
          </a:p>
        </p:txBody>
      </p:sp>
      <p:sp>
        <p:nvSpPr>
          <p:cNvPr id="99" name="Rectangle 98"/>
          <p:cNvSpPr/>
          <p:nvPr/>
        </p:nvSpPr>
        <p:spPr>
          <a:xfrm>
            <a:off x="3532003" y="6131825"/>
            <a:ext cx="3325997" cy="2123658"/>
          </a:xfrm>
          <a:prstGeom prst="rect">
            <a:avLst/>
          </a:prstGeom>
        </p:spPr>
        <p:txBody>
          <a:bodyPr wrap="square">
            <a:spAutoFit/>
          </a:bodyPr>
          <a:lstStyle/>
          <a:p>
            <a:r>
              <a:rPr lang="en-US" sz="1100" dirty="0" smtClean="0">
                <a:latin typeface="Century Gothic"/>
                <a:cs typeface="Century Gothic"/>
              </a:rPr>
              <a:t>Weekly and daily work will be updated weekly (bell ringers, participation, and quizzes). Please check grades regularly and feel free to ask me any questions that you might have about a particular grade. </a:t>
            </a:r>
          </a:p>
          <a:p>
            <a:endParaRPr lang="en-US" sz="1100" dirty="0" smtClean="0">
              <a:latin typeface="Century Gothic"/>
              <a:cs typeface="Century Gothic"/>
            </a:endParaRPr>
          </a:p>
          <a:p>
            <a:r>
              <a:rPr lang="en-US" sz="1100" dirty="0" smtClean="0">
                <a:latin typeface="Century Gothic"/>
                <a:cs typeface="Century Gothic"/>
              </a:rPr>
              <a:t>If you are absent, you are responsible for completing your make-up work (one day for make-up for each day absent).</a:t>
            </a:r>
          </a:p>
          <a:p>
            <a:r>
              <a:rPr lang="en-US" sz="1100" dirty="0" smtClean="0">
                <a:latin typeface="Century Gothic"/>
                <a:cs typeface="Century Gothic"/>
              </a:rPr>
              <a:t> </a:t>
            </a:r>
          </a:p>
          <a:p>
            <a:r>
              <a:rPr lang="en-US" sz="1100" dirty="0" smtClean="0">
                <a:latin typeface="Century Gothic"/>
                <a:cs typeface="Century Gothic"/>
              </a:rPr>
              <a:t>This can be done before or after school or via e-mail. </a:t>
            </a:r>
          </a:p>
        </p:txBody>
      </p:sp>
      <p:sp>
        <p:nvSpPr>
          <p:cNvPr id="100" name="Pentagon 99"/>
          <p:cNvSpPr/>
          <p:nvPr/>
        </p:nvSpPr>
        <p:spPr>
          <a:xfrm>
            <a:off x="3256619" y="5808997"/>
            <a:ext cx="731181" cy="322827"/>
          </a:xfrm>
          <a:prstGeom prst="homePlate">
            <a:avLst/>
          </a:prstGeom>
          <a:solidFill>
            <a:schemeClr val="tx1">
              <a:lumMod val="50000"/>
              <a:lumOff val="50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p:cNvSpPr/>
          <p:nvPr/>
        </p:nvSpPr>
        <p:spPr>
          <a:xfrm>
            <a:off x="3581385" y="5638886"/>
            <a:ext cx="3528205" cy="615553"/>
          </a:xfrm>
          <a:prstGeom prst="rect">
            <a:avLst/>
          </a:prstGeom>
        </p:spPr>
        <p:txBody>
          <a:bodyPr wrap="square">
            <a:spAutoFit/>
          </a:bodyPr>
          <a:lstStyle/>
          <a:p>
            <a:pPr algn="ctr"/>
            <a:r>
              <a:rPr lang="en-US" sz="3400" dirty="0" smtClean="0">
                <a:latin typeface="bromello"/>
                <a:cs typeface="bromello"/>
              </a:rPr>
              <a:t>responsibility</a:t>
            </a:r>
            <a:endParaRPr lang="en-US" sz="3400" dirty="0">
              <a:latin typeface="bromello"/>
              <a:cs typeface="bromello"/>
            </a:endParaRPr>
          </a:p>
        </p:txBody>
      </p:sp>
      <p:sp>
        <p:nvSpPr>
          <p:cNvPr id="102" name="Rectangle 101"/>
          <p:cNvSpPr/>
          <p:nvPr/>
        </p:nvSpPr>
        <p:spPr>
          <a:xfrm>
            <a:off x="-16740" y="8054664"/>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103" name="Rectangle 102"/>
          <p:cNvSpPr/>
          <p:nvPr/>
        </p:nvSpPr>
        <p:spPr>
          <a:xfrm>
            <a:off x="3466666" y="8054664"/>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104" name="Rectangle 103"/>
          <p:cNvSpPr/>
          <p:nvPr/>
        </p:nvSpPr>
        <p:spPr>
          <a:xfrm>
            <a:off x="-16740" y="8054664"/>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105" name="Rectangle 104"/>
          <p:cNvSpPr/>
          <p:nvPr/>
        </p:nvSpPr>
        <p:spPr>
          <a:xfrm>
            <a:off x="3466666" y="8054664"/>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106" name="Rectangle 105"/>
          <p:cNvSpPr/>
          <p:nvPr/>
        </p:nvSpPr>
        <p:spPr>
          <a:xfrm>
            <a:off x="56436" y="8352879"/>
            <a:ext cx="2782867" cy="707886"/>
          </a:xfrm>
          <a:prstGeom prst="rect">
            <a:avLst/>
          </a:prstGeom>
        </p:spPr>
        <p:txBody>
          <a:bodyPr wrap="square">
            <a:spAutoFit/>
          </a:bodyPr>
          <a:lstStyle/>
          <a:p>
            <a:r>
              <a:rPr lang="en-US" sz="4000" dirty="0" smtClean="0">
                <a:latin typeface="bromello"/>
                <a:cs typeface="bromello"/>
              </a:rPr>
              <a:t>instagram</a:t>
            </a:r>
            <a:endParaRPr lang="en-US" sz="4000" dirty="0">
              <a:latin typeface="bromello"/>
              <a:cs typeface="bromello"/>
            </a:endParaRPr>
          </a:p>
        </p:txBody>
      </p:sp>
      <p:sp>
        <p:nvSpPr>
          <p:cNvPr id="107" name="Rectangle 106"/>
          <p:cNvSpPr/>
          <p:nvPr/>
        </p:nvSpPr>
        <p:spPr>
          <a:xfrm>
            <a:off x="2670136" y="8534484"/>
            <a:ext cx="1994023" cy="577081"/>
          </a:xfrm>
          <a:prstGeom prst="rect">
            <a:avLst/>
          </a:prstGeom>
        </p:spPr>
        <p:txBody>
          <a:bodyPr wrap="square">
            <a:spAutoFit/>
          </a:bodyPr>
          <a:lstStyle/>
          <a:p>
            <a:pPr algn="ctr"/>
            <a:r>
              <a:rPr lang="en-US" sz="1050" dirty="0" smtClean="0">
                <a:latin typeface="Century Gothic"/>
                <a:cs typeface="Century Gothic"/>
              </a:rPr>
              <a:t>Follow our class account </a:t>
            </a:r>
          </a:p>
          <a:p>
            <a:pPr algn="ctr"/>
            <a:r>
              <a:rPr lang="en-US" sz="1050" dirty="0" smtClean="0">
                <a:latin typeface="Century Gothic"/>
                <a:cs typeface="Century Gothic"/>
              </a:rPr>
              <a:t>to see yourself and classmates in action. </a:t>
            </a:r>
            <a:endParaRPr lang="en-US" sz="1050" dirty="0">
              <a:latin typeface="Century Gothic"/>
              <a:cs typeface="Century Gothic"/>
            </a:endParaRPr>
          </a:p>
        </p:txBody>
      </p:sp>
      <p:sp>
        <p:nvSpPr>
          <p:cNvPr id="108" name="Rectangle 107"/>
          <p:cNvSpPr/>
          <p:nvPr/>
        </p:nvSpPr>
        <p:spPr>
          <a:xfrm>
            <a:off x="5168900" y="8534484"/>
            <a:ext cx="1843476" cy="577081"/>
          </a:xfrm>
          <a:prstGeom prst="rect">
            <a:avLst/>
          </a:prstGeom>
        </p:spPr>
        <p:txBody>
          <a:bodyPr wrap="square">
            <a:spAutoFit/>
          </a:bodyPr>
          <a:lstStyle/>
          <a:p>
            <a:pPr algn="ctr"/>
            <a:r>
              <a:rPr lang="en-US" sz="1050" dirty="0" smtClean="0">
                <a:latin typeface="Century Gothic"/>
                <a:cs typeface="Century Gothic"/>
              </a:rPr>
              <a:t>Follow my book instagram for book recommendations.</a:t>
            </a:r>
            <a:endParaRPr lang="en-US" sz="1050" dirty="0">
              <a:latin typeface="Century Gothic"/>
              <a:cs typeface="Century Gothic"/>
            </a:endParaRPr>
          </a:p>
        </p:txBody>
      </p:sp>
      <p:sp>
        <p:nvSpPr>
          <p:cNvPr id="109" name="TextBox 108"/>
          <p:cNvSpPr txBox="1"/>
          <p:nvPr/>
        </p:nvSpPr>
        <p:spPr>
          <a:xfrm>
            <a:off x="2667115" y="8255483"/>
            <a:ext cx="1987717" cy="369332"/>
          </a:xfrm>
          <a:prstGeom prst="rect">
            <a:avLst/>
          </a:prstGeom>
          <a:noFill/>
        </p:spPr>
        <p:txBody>
          <a:bodyPr wrap="square" rtlCol="0">
            <a:spAutoFit/>
          </a:bodyPr>
          <a:lstStyle/>
          <a:p>
            <a:pPr algn="ctr"/>
            <a:r>
              <a:rPr lang="en-US" b="1" dirty="0" smtClean="0">
                <a:solidFill>
                  <a:schemeClr val="bg1"/>
                </a:solidFill>
                <a:latin typeface="KG Call Me Maybe"/>
                <a:cs typeface="KG Call Me Maybe"/>
              </a:rPr>
              <a:t> </a:t>
            </a:r>
            <a:r>
              <a:rPr lang="en-US" b="1" dirty="0" smtClean="0">
                <a:solidFill>
                  <a:srgbClr val="000000"/>
                </a:solidFill>
                <a:latin typeface="KG Call Me Maybe"/>
                <a:cs typeface="KG Call Me Maybe"/>
              </a:rPr>
              <a:t>@mrscahillsclass</a:t>
            </a:r>
            <a:endParaRPr lang="en-US" b="1" dirty="0">
              <a:solidFill>
                <a:srgbClr val="000000"/>
              </a:solidFill>
              <a:latin typeface="KG Call Me Maybe"/>
              <a:cs typeface="KG Call Me Maybe"/>
            </a:endParaRPr>
          </a:p>
        </p:txBody>
      </p:sp>
      <p:sp>
        <p:nvSpPr>
          <p:cNvPr id="110" name="TextBox 109"/>
          <p:cNvSpPr txBox="1"/>
          <p:nvPr/>
        </p:nvSpPr>
        <p:spPr>
          <a:xfrm>
            <a:off x="5339525" y="8246815"/>
            <a:ext cx="1671733" cy="369332"/>
          </a:xfrm>
          <a:prstGeom prst="rect">
            <a:avLst/>
          </a:prstGeom>
          <a:noFill/>
        </p:spPr>
        <p:txBody>
          <a:bodyPr wrap="square" rtlCol="0">
            <a:spAutoFit/>
          </a:bodyPr>
          <a:lstStyle/>
          <a:p>
            <a:r>
              <a:rPr lang="en-US" sz="1200" b="1" dirty="0" smtClean="0">
                <a:solidFill>
                  <a:srgbClr val="000000"/>
                </a:solidFill>
                <a:latin typeface="PBCoffeeBeforeTalkie"/>
                <a:cs typeface="PBCoffeeBeforeTalkie"/>
              </a:rPr>
              <a:t>  </a:t>
            </a:r>
            <a:r>
              <a:rPr lang="en-US" b="1" dirty="0" smtClean="0">
                <a:solidFill>
                  <a:srgbClr val="000000"/>
                </a:solidFill>
                <a:latin typeface="KG Call Me Maybe"/>
                <a:cs typeface="KG Call Me Maybe"/>
              </a:rPr>
              <a:t>@mrscahillsbooks</a:t>
            </a:r>
            <a:endParaRPr lang="en-US" b="1" dirty="0">
              <a:solidFill>
                <a:srgbClr val="000000"/>
              </a:solidFill>
              <a:latin typeface="KG Call Me Maybe"/>
              <a:cs typeface="KG Call Me Maybe"/>
            </a:endParaRPr>
          </a:p>
        </p:txBody>
      </p:sp>
      <p:sp>
        <p:nvSpPr>
          <p:cNvPr id="111" name="TextBox 110"/>
          <p:cNvSpPr txBox="1"/>
          <p:nvPr/>
        </p:nvSpPr>
        <p:spPr>
          <a:xfrm rot="16200000">
            <a:off x="3003504" y="1612469"/>
            <a:ext cx="1986762" cy="830997"/>
          </a:xfrm>
          <a:prstGeom prst="rect">
            <a:avLst/>
          </a:prstGeom>
          <a:noFill/>
        </p:spPr>
        <p:txBody>
          <a:bodyPr wrap="square" rtlCol="0">
            <a:spAutoFit/>
          </a:bodyPr>
          <a:lstStyle/>
          <a:p>
            <a:pPr algn="r"/>
            <a:r>
              <a:rPr lang="en-US" sz="2400" dirty="0" smtClean="0">
                <a:latin typeface="bromello"/>
                <a:cs typeface="bromello"/>
              </a:rPr>
              <a:t>Text Message Alerts </a:t>
            </a:r>
          </a:p>
        </p:txBody>
      </p:sp>
      <p:sp>
        <p:nvSpPr>
          <p:cNvPr id="112" name="TextBox 111"/>
          <p:cNvSpPr txBox="1"/>
          <p:nvPr/>
        </p:nvSpPr>
        <p:spPr>
          <a:xfrm rot="413096">
            <a:off x="1003698" y="4086878"/>
            <a:ext cx="1277283" cy="276999"/>
          </a:xfrm>
          <a:prstGeom prst="rect">
            <a:avLst/>
          </a:prstGeom>
          <a:noFill/>
        </p:spPr>
        <p:txBody>
          <a:bodyPr wrap="square" rtlCol="0">
            <a:spAutoFit/>
          </a:bodyPr>
          <a:lstStyle/>
          <a:p>
            <a:r>
              <a:rPr lang="en-US" sz="1200" dirty="0" smtClean="0">
                <a:latin typeface="APBCaramelCappuccino"/>
                <a:cs typeface="APBCaramelCappuccino"/>
              </a:rPr>
              <a:t>______</a:t>
            </a:r>
            <a:endParaRPr lang="en-US" sz="1200" dirty="0">
              <a:latin typeface="APBCaramelCappuccino"/>
              <a:cs typeface="APBCaramelCappuccino"/>
            </a:endParaRPr>
          </a:p>
        </p:txBody>
      </p:sp>
      <p:sp>
        <p:nvSpPr>
          <p:cNvPr id="113" name="TextBox 112"/>
          <p:cNvSpPr txBox="1"/>
          <p:nvPr/>
        </p:nvSpPr>
        <p:spPr>
          <a:xfrm>
            <a:off x="518017" y="4284557"/>
            <a:ext cx="1274669" cy="276999"/>
          </a:xfrm>
          <a:prstGeom prst="rect">
            <a:avLst/>
          </a:prstGeom>
          <a:noFill/>
        </p:spPr>
        <p:txBody>
          <a:bodyPr wrap="square" rtlCol="0">
            <a:spAutoFit/>
          </a:bodyPr>
          <a:lstStyle/>
          <a:p>
            <a:r>
              <a:rPr lang="en-US" sz="1200" dirty="0" smtClean="0">
                <a:latin typeface="APBCaramelCappuccino"/>
                <a:cs typeface="APBCaramelCappuccino"/>
              </a:rPr>
              <a:t>___________</a:t>
            </a:r>
            <a:endParaRPr lang="en-US" sz="1200" dirty="0">
              <a:latin typeface="APBCaramelCappuccino"/>
              <a:cs typeface="APBCaramelCappuccino"/>
            </a:endParaRPr>
          </a:p>
        </p:txBody>
      </p:sp>
      <p:sp>
        <p:nvSpPr>
          <p:cNvPr id="114" name="TextBox 113"/>
          <p:cNvSpPr txBox="1"/>
          <p:nvPr/>
        </p:nvSpPr>
        <p:spPr>
          <a:xfrm rot="21232400">
            <a:off x="789633" y="4610943"/>
            <a:ext cx="1274669" cy="276999"/>
          </a:xfrm>
          <a:prstGeom prst="rect">
            <a:avLst/>
          </a:prstGeom>
          <a:noFill/>
        </p:spPr>
        <p:txBody>
          <a:bodyPr wrap="square" rtlCol="0">
            <a:spAutoFit/>
          </a:bodyPr>
          <a:lstStyle/>
          <a:p>
            <a:r>
              <a:rPr lang="en-US" sz="1200" dirty="0" smtClean="0">
                <a:latin typeface="APBCaramelCappuccino"/>
                <a:cs typeface="APBCaramelCappuccino"/>
              </a:rPr>
              <a:t>________</a:t>
            </a:r>
            <a:endParaRPr lang="en-US" sz="1200" dirty="0">
              <a:latin typeface="APBCaramelCappuccino"/>
              <a:cs typeface="APBCaramelCappuccino"/>
            </a:endParaRPr>
          </a:p>
        </p:txBody>
      </p:sp>
      <p:sp>
        <p:nvSpPr>
          <p:cNvPr id="115" name="TextBox 114"/>
          <p:cNvSpPr txBox="1"/>
          <p:nvPr/>
        </p:nvSpPr>
        <p:spPr>
          <a:xfrm>
            <a:off x="-57972" y="3932990"/>
            <a:ext cx="1484940" cy="292388"/>
          </a:xfrm>
          <a:prstGeom prst="rect">
            <a:avLst/>
          </a:prstGeom>
          <a:noFill/>
        </p:spPr>
        <p:txBody>
          <a:bodyPr wrap="square" rtlCol="0">
            <a:spAutoFit/>
          </a:bodyPr>
          <a:lstStyle/>
          <a:p>
            <a:pPr algn="ctr"/>
            <a:r>
              <a:rPr lang="en-US" sz="1300" b="1" dirty="0" smtClean="0">
                <a:latin typeface="KG Call Me Maybe"/>
                <a:cs typeface="KG Call Me Maybe"/>
              </a:rPr>
              <a:t>2 composition  notebooks</a:t>
            </a:r>
            <a:endParaRPr lang="en-US" sz="1300" b="1" dirty="0">
              <a:latin typeface="KG Call Me Maybe"/>
              <a:cs typeface="KG Call Me Maybe"/>
            </a:endParaRPr>
          </a:p>
        </p:txBody>
      </p:sp>
      <p:sp>
        <p:nvSpPr>
          <p:cNvPr id="116" name="TextBox 115"/>
          <p:cNvSpPr txBox="1"/>
          <p:nvPr/>
        </p:nvSpPr>
        <p:spPr>
          <a:xfrm>
            <a:off x="-150078" y="4251325"/>
            <a:ext cx="1247874" cy="292388"/>
          </a:xfrm>
          <a:prstGeom prst="rect">
            <a:avLst/>
          </a:prstGeom>
          <a:noFill/>
        </p:spPr>
        <p:txBody>
          <a:bodyPr wrap="square" rtlCol="0">
            <a:spAutoFit/>
          </a:bodyPr>
          <a:lstStyle/>
          <a:p>
            <a:pPr algn="ctr"/>
            <a:r>
              <a:rPr lang="en-US" sz="1300" b="1" dirty="0" smtClean="0">
                <a:latin typeface="KG Call Me Maybe"/>
                <a:cs typeface="KG Call Me Maybe"/>
              </a:rPr>
              <a:t>Pencils &amp; pens</a:t>
            </a:r>
            <a:endParaRPr lang="en-US" sz="1300" b="1" dirty="0">
              <a:latin typeface="KG Call Me Maybe"/>
              <a:cs typeface="KG Call Me Maybe"/>
            </a:endParaRPr>
          </a:p>
        </p:txBody>
      </p:sp>
      <p:sp>
        <p:nvSpPr>
          <p:cNvPr id="117" name="TextBox 116"/>
          <p:cNvSpPr txBox="1"/>
          <p:nvPr/>
        </p:nvSpPr>
        <p:spPr>
          <a:xfrm>
            <a:off x="38860" y="4604575"/>
            <a:ext cx="1097270" cy="492443"/>
          </a:xfrm>
          <a:prstGeom prst="rect">
            <a:avLst/>
          </a:prstGeom>
          <a:noFill/>
        </p:spPr>
        <p:txBody>
          <a:bodyPr wrap="square" rtlCol="0">
            <a:spAutoFit/>
          </a:bodyPr>
          <a:lstStyle/>
          <a:p>
            <a:pPr algn="ctr"/>
            <a:r>
              <a:rPr lang="en-US" sz="1300" b="1" dirty="0" smtClean="0">
                <a:latin typeface="KG Call Me Maybe"/>
                <a:cs typeface="KG Call Me Maybe"/>
              </a:rPr>
              <a:t>colored pencils, </a:t>
            </a:r>
          </a:p>
          <a:p>
            <a:pPr algn="ctr"/>
            <a:r>
              <a:rPr lang="en-US" sz="1300" b="1" dirty="0" smtClean="0">
                <a:latin typeface="KG Call Me Maybe"/>
                <a:cs typeface="KG Call Me Maybe"/>
              </a:rPr>
              <a:t>scissors, glue</a:t>
            </a:r>
            <a:endParaRPr lang="en-US" sz="1300" b="1" dirty="0">
              <a:latin typeface="KG Call Me Maybe"/>
              <a:cs typeface="KG Call Me Maybe"/>
            </a:endParaRPr>
          </a:p>
        </p:txBody>
      </p:sp>
      <p:sp>
        <p:nvSpPr>
          <p:cNvPr id="118" name="TextBox 117"/>
          <p:cNvSpPr txBox="1"/>
          <p:nvPr/>
        </p:nvSpPr>
        <p:spPr>
          <a:xfrm>
            <a:off x="169741" y="5131111"/>
            <a:ext cx="1729754" cy="292388"/>
          </a:xfrm>
          <a:prstGeom prst="rect">
            <a:avLst/>
          </a:prstGeom>
          <a:noFill/>
        </p:spPr>
        <p:txBody>
          <a:bodyPr wrap="square" rtlCol="0">
            <a:spAutoFit/>
          </a:bodyPr>
          <a:lstStyle/>
          <a:p>
            <a:r>
              <a:rPr lang="en-US" sz="1300" b="1" dirty="0">
                <a:latin typeface="KG Call Me Maybe"/>
                <a:cs typeface="KG Call Me Maybe"/>
              </a:rPr>
              <a:t>s</a:t>
            </a:r>
            <a:r>
              <a:rPr lang="en-US" sz="1300" b="1" dirty="0" smtClean="0">
                <a:latin typeface="KG Call Me Maybe"/>
                <a:cs typeface="KG Call Me Maybe"/>
              </a:rPr>
              <a:t>ticky notes, highlighters</a:t>
            </a:r>
            <a:endParaRPr lang="en-US" sz="1300" b="1" dirty="0">
              <a:latin typeface="KG Call Me Maybe"/>
              <a:cs typeface="KG Call Me Maybe"/>
            </a:endParaRPr>
          </a:p>
        </p:txBody>
      </p:sp>
      <p:sp>
        <p:nvSpPr>
          <p:cNvPr id="119" name="TextBox 118"/>
          <p:cNvSpPr txBox="1"/>
          <p:nvPr/>
        </p:nvSpPr>
        <p:spPr>
          <a:xfrm>
            <a:off x="4103286" y="577857"/>
            <a:ext cx="2056214" cy="400110"/>
          </a:xfrm>
          <a:prstGeom prst="rect">
            <a:avLst/>
          </a:prstGeom>
          <a:noFill/>
        </p:spPr>
        <p:txBody>
          <a:bodyPr wrap="square" rtlCol="0">
            <a:spAutoFit/>
          </a:bodyPr>
          <a:lstStyle/>
          <a:p>
            <a:pPr algn="ctr"/>
            <a:r>
              <a:rPr lang="en-US" sz="2000" dirty="0" smtClean="0">
                <a:solidFill>
                  <a:srgbClr val="FFFFFF"/>
                </a:solidFill>
                <a:latin typeface="PBCoffeeBeforeTalkie"/>
                <a:cs typeface="PBCoffeeBeforeTalkie"/>
              </a:rPr>
              <a:t>-------  </a:t>
            </a:r>
            <a:r>
              <a:rPr lang="en-US" sz="2000" dirty="0" smtClean="0">
                <a:solidFill>
                  <a:srgbClr val="FFFFFF"/>
                </a:solidFill>
                <a:latin typeface="KG Somebody That I Used to Know"/>
                <a:cs typeface="KG Somebody That I Used to Know"/>
              </a:rPr>
              <a:t>2017</a:t>
            </a:r>
            <a:endParaRPr lang="en-US" sz="2000" dirty="0">
              <a:solidFill>
                <a:srgbClr val="FFFFFF"/>
              </a:solidFill>
              <a:latin typeface="KG Somebody That I Used to Know"/>
              <a:cs typeface="KG Somebody That I Used to Know"/>
            </a:endParaRPr>
          </a:p>
        </p:txBody>
      </p:sp>
      <p:sp>
        <p:nvSpPr>
          <p:cNvPr id="120" name="Rectangle 119"/>
          <p:cNvSpPr/>
          <p:nvPr/>
        </p:nvSpPr>
        <p:spPr>
          <a:xfrm>
            <a:off x="1097796" y="577857"/>
            <a:ext cx="2130885" cy="400110"/>
          </a:xfrm>
          <a:prstGeom prst="rect">
            <a:avLst/>
          </a:prstGeom>
        </p:spPr>
        <p:txBody>
          <a:bodyPr wrap="square">
            <a:spAutoFit/>
          </a:bodyPr>
          <a:lstStyle/>
          <a:p>
            <a:r>
              <a:rPr lang="en-US" sz="2000" dirty="0" smtClean="0">
                <a:solidFill>
                  <a:srgbClr val="FFFFFF"/>
                </a:solidFill>
                <a:latin typeface="KG Somebody That I Used to Know"/>
                <a:cs typeface="KG Somebody That I Used to Know"/>
              </a:rPr>
              <a:t>2016</a:t>
            </a:r>
            <a:r>
              <a:rPr lang="en-US" sz="2000" dirty="0" smtClean="0">
                <a:solidFill>
                  <a:srgbClr val="FFFFFF"/>
                </a:solidFill>
                <a:latin typeface="PBCoffeeBeforeTalkie"/>
                <a:cs typeface="PBCoffeeBeforeTalkie"/>
              </a:rPr>
              <a:t>  -------</a:t>
            </a:r>
            <a:endParaRPr lang="en-US" sz="2000" dirty="0">
              <a:solidFill>
                <a:srgbClr val="FFFFFF"/>
              </a:solidFill>
            </a:endParaRPr>
          </a:p>
        </p:txBody>
      </p:sp>
    </p:spTree>
    <p:extLst>
      <p:ext uri="{BB962C8B-B14F-4D97-AF65-F5344CB8AC3E}">
        <p14:creationId xmlns:p14="http://schemas.microsoft.com/office/powerpoint/2010/main" val="527377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2645"/>
          </a:xfrm>
          <a:prstGeom prst="rect">
            <a:avLst/>
          </a:prstGeom>
        </p:spPr>
      </p:pic>
      <p:sp>
        <p:nvSpPr>
          <p:cNvPr id="3" name="TextBox 2"/>
          <p:cNvSpPr txBox="1"/>
          <p:nvPr/>
        </p:nvSpPr>
        <p:spPr>
          <a:xfrm>
            <a:off x="1450105" y="433948"/>
            <a:ext cx="3889420" cy="584776"/>
          </a:xfrm>
          <a:prstGeom prst="rect">
            <a:avLst/>
          </a:prstGeom>
          <a:noFill/>
        </p:spPr>
        <p:txBody>
          <a:bodyPr wrap="square" rtlCol="0">
            <a:spAutoFit/>
          </a:bodyPr>
          <a:lstStyle/>
          <a:p>
            <a:pPr algn="ctr"/>
            <a:r>
              <a:rPr lang="en-US" sz="3200" b="1" dirty="0" smtClean="0">
                <a:solidFill>
                  <a:schemeClr val="bg1"/>
                </a:solidFill>
                <a:latin typeface="bromello"/>
                <a:cs typeface="bromello"/>
              </a:rPr>
              <a:t>Mrs. Cahill</a:t>
            </a:r>
            <a:endParaRPr lang="en-US" sz="3200" b="1" dirty="0">
              <a:solidFill>
                <a:schemeClr val="bg1"/>
              </a:solidFill>
              <a:latin typeface="bromello"/>
              <a:cs typeface="bromello"/>
            </a:endParaRPr>
          </a:p>
        </p:txBody>
      </p:sp>
      <p:sp>
        <p:nvSpPr>
          <p:cNvPr id="4" name="TextBox 3"/>
          <p:cNvSpPr txBox="1"/>
          <p:nvPr/>
        </p:nvSpPr>
        <p:spPr>
          <a:xfrm>
            <a:off x="0" y="0"/>
            <a:ext cx="6858000" cy="553998"/>
          </a:xfrm>
          <a:prstGeom prst="rect">
            <a:avLst/>
          </a:prstGeom>
          <a:noFill/>
        </p:spPr>
        <p:txBody>
          <a:bodyPr wrap="square" rtlCol="0">
            <a:spAutoFit/>
          </a:bodyPr>
          <a:lstStyle/>
          <a:p>
            <a:pPr algn="ctr"/>
            <a:r>
              <a:rPr lang="en-US" sz="3000" dirty="0" smtClean="0">
                <a:solidFill>
                  <a:schemeClr val="bg1"/>
                </a:solidFill>
                <a:latin typeface="Stylish Calligraphy Demo"/>
                <a:cs typeface="Stylish Calligraphy Demo"/>
              </a:rPr>
              <a:t>Middle School English </a:t>
            </a:r>
            <a:endParaRPr lang="en-US" sz="3000" b="1" dirty="0">
              <a:solidFill>
                <a:schemeClr val="bg1"/>
              </a:solidFill>
              <a:latin typeface="Stylish Calligraphy Demo"/>
              <a:cs typeface="Stylish Calligraphy Demo"/>
            </a:endParaRPr>
          </a:p>
        </p:txBody>
      </p:sp>
      <p:sp>
        <p:nvSpPr>
          <p:cNvPr id="5" name="Rectangle 4"/>
          <p:cNvSpPr/>
          <p:nvPr/>
        </p:nvSpPr>
        <p:spPr>
          <a:xfrm>
            <a:off x="8672" y="847758"/>
            <a:ext cx="6849328" cy="400110"/>
          </a:xfrm>
          <a:prstGeom prst="rect">
            <a:avLst/>
          </a:prstGeom>
        </p:spPr>
        <p:txBody>
          <a:bodyPr wrap="square">
            <a:spAutoFit/>
          </a:bodyPr>
          <a:lstStyle/>
          <a:p>
            <a:r>
              <a:rPr lang="en-US" sz="2000" dirty="0" smtClean="0">
                <a:solidFill>
                  <a:schemeClr val="bg1"/>
                </a:solidFill>
                <a:latin typeface="PBCoffeeBeforeTalkie"/>
                <a:cs typeface="PBCoffeeBeforeTalkie"/>
              </a:rPr>
              <a:t>-----------------------------------------------------------------------</a:t>
            </a:r>
            <a:endParaRPr lang="en-US" sz="2000" dirty="0">
              <a:solidFill>
                <a:schemeClr val="bg1"/>
              </a:solidFill>
            </a:endParaRPr>
          </a:p>
        </p:txBody>
      </p:sp>
      <p:sp>
        <p:nvSpPr>
          <p:cNvPr id="6" name="Pentagon 5"/>
          <p:cNvSpPr/>
          <p:nvPr/>
        </p:nvSpPr>
        <p:spPr>
          <a:xfrm rot="10800000">
            <a:off x="2744902" y="1600200"/>
            <a:ext cx="706901" cy="304800"/>
          </a:xfrm>
          <a:prstGeom prst="homePlate">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4" y="973204"/>
            <a:ext cx="3282035" cy="1985159"/>
          </a:xfrm>
          <a:prstGeom prst="rect">
            <a:avLst/>
          </a:prstGeom>
          <a:noFill/>
        </p:spPr>
        <p:txBody>
          <a:bodyPr wrap="square" rtlCol="0">
            <a:spAutoFit/>
          </a:bodyPr>
          <a:lstStyle/>
          <a:p>
            <a:r>
              <a:rPr lang="en-US" sz="3400" dirty="0">
                <a:latin typeface="bromello"/>
                <a:cs typeface="bromello"/>
              </a:rPr>
              <a:t>c</a:t>
            </a:r>
            <a:r>
              <a:rPr lang="en-US" sz="3400" dirty="0" smtClean="0">
                <a:latin typeface="bromello"/>
                <a:cs typeface="bromello"/>
              </a:rPr>
              <a:t>ommunication</a:t>
            </a:r>
            <a:r>
              <a:rPr lang="en-US" sz="3000" b="1" dirty="0" smtClean="0">
                <a:latin typeface="PBCoffeeBeforeTalkie"/>
                <a:cs typeface="PBCoffeeBeforeTalkie"/>
              </a:rPr>
              <a:t> </a:t>
            </a:r>
          </a:p>
          <a:p>
            <a:r>
              <a:rPr lang="en-US" sz="2500" dirty="0" smtClean="0">
                <a:latin typeface="KG Somebody That I Used to Know"/>
                <a:cs typeface="KG Somebody That I Used to Know"/>
              </a:rPr>
              <a:t>with the teacher</a:t>
            </a:r>
          </a:p>
          <a:p>
            <a:endParaRPr lang="en-US" sz="1600" dirty="0" smtClean="0">
              <a:latin typeface="KG Wake Me Up"/>
              <a:cs typeface="KG Wake Me Up"/>
            </a:endParaRPr>
          </a:p>
          <a:p>
            <a:r>
              <a:rPr lang="en-US" sz="1600" dirty="0">
                <a:latin typeface="KG Wake Me Up"/>
                <a:cs typeface="KG Wake Me Up"/>
              </a:rPr>
              <a:t>1  </a:t>
            </a:r>
            <a:r>
              <a:rPr lang="en-US" sz="1600" dirty="0" err="1">
                <a:latin typeface="KG Call Me Maybe"/>
                <a:cs typeface="KG Call Me Maybe"/>
              </a:rPr>
              <a:t>mcahill@school.org</a:t>
            </a:r>
            <a:endParaRPr lang="en-US" sz="1600" dirty="0">
              <a:latin typeface="KG Call Me Maybe"/>
              <a:cs typeface="KG Call Me Maybe"/>
            </a:endParaRPr>
          </a:p>
          <a:p>
            <a:r>
              <a:rPr lang="en-US" sz="1600" dirty="0">
                <a:latin typeface="KG Wake Me Up"/>
                <a:cs typeface="KG Wake Me Up"/>
              </a:rPr>
              <a:t>2</a:t>
            </a:r>
            <a:r>
              <a:rPr lang="en-US" sz="1600" dirty="0">
                <a:latin typeface="Century Gothic"/>
                <a:cs typeface="Century Gothic"/>
              </a:rPr>
              <a:t>  </a:t>
            </a:r>
            <a:r>
              <a:rPr lang="en-US" sz="1600" dirty="0">
                <a:latin typeface="KG Call Me Maybe"/>
                <a:cs typeface="KG Call Me Maybe"/>
              </a:rPr>
              <a:t>Remind101 app chat</a:t>
            </a:r>
          </a:p>
          <a:p>
            <a:r>
              <a:rPr lang="en-US" sz="1600" dirty="0">
                <a:latin typeface="KG Wake Me Up"/>
                <a:cs typeface="KG Wake Me Up"/>
              </a:rPr>
              <a:t>3</a:t>
            </a:r>
            <a:r>
              <a:rPr lang="en-US" sz="1600" dirty="0">
                <a:latin typeface="Century Gothic"/>
                <a:cs typeface="Century Gothic"/>
              </a:rPr>
              <a:t>  </a:t>
            </a:r>
            <a:r>
              <a:rPr lang="en-US" sz="1600" dirty="0">
                <a:latin typeface="KG Call Me Maybe"/>
                <a:cs typeface="KG Call Me Maybe"/>
              </a:rPr>
              <a:t>(719) 555-5555</a:t>
            </a:r>
          </a:p>
        </p:txBody>
      </p:sp>
      <p:sp>
        <p:nvSpPr>
          <p:cNvPr id="8" name="Rectangle 7"/>
          <p:cNvSpPr/>
          <p:nvPr/>
        </p:nvSpPr>
        <p:spPr>
          <a:xfrm>
            <a:off x="56436" y="2789085"/>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9" name="Rectangle 8"/>
          <p:cNvSpPr/>
          <p:nvPr/>
        </p:nvSpPr>
        <p:spPr>
          <a:xfrm>
            <a:off x="3451806" y="2789085"/>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10" name="Rectangle 9"/>
          <p:cNvSpPr/>
          <p:nvPr/>
        </p:nvSpPr>
        <p:spPr>
          <a:xfrm>
            <a:off x="4493962" y="1483025"/>
            <a:ext cx="1005139" cy="830997"/>
          </a:xfrm>
          <a:prstGeom prst="rect">
            <a:avLst/>
          </a:prstGeom>
        </p:spPr>
        <p:txBody>
          <a:bodyPr wrap="square">
            <a:spAutoFit/>
          </a:bodyPr>
          <a:lstStyle/>
          <a:p>
            <a:pPr algn="ctr"/>
            <a:r>
              <a:rPr lang="en-US" sz="1900" dirty="0">
                <a:latin typeface="bromello"/>
                <a:cs typeface="bromello"/>
              </a:rPr>
              <a:t>e</a:t>
            </a:r>
            <a:r>
              <a:rPr lang="en-US" sz="1900" dirty="0" smtClean="0">
                <a:latin typeface="bromello"/>
                <a:cs typeface="bromello"/>
              </a:rPr>
              <a:t>ighth </a:t>
            </a:r>
          </a:p>
          <a:p>
            <a:pPr algn="ctr"/>
            <a:r>
              <a:rPr lang="en-US" sz="1900" dirty="0" smtClean="0">
                <a:latin typeface="bromello"/>
                <a:cs typeface="bromello"/>
              </a:rPr>
              <a:t>grade </a:t>
            </a:r>
          </a:p>
          <a:p>
            <a:pPr algn="ctr"/>
            <a:endParaRPr lang="en-US" sz="1000" dirty="0" smtClean="0">
              <a:latin typeface="Century Gothic"/>
              <a:cs typeface="Century Gothic"/>
            </a:endParaRPr>
          </a:p>
        </p:txBody>
      </p:sp>
      <p:sp>
        <p:nvSpPr>
          <p:cNvPr id="11" name="Rectangle 10"/>
          <p:cNvSpPr/>
          <p:nvPr/>
        </p:nvSpPr>
        <p:spPr>
          <a:xfrm>
            <a:off x="4493964" y="2185795"/>
            <a:ext cx="1005137" cy="400110"/>
          </a:xfrm>
          <a:prstGeom prst="rect">
            <a:avLst/>
          </a:prstGeom>
        </p:spPr>
        <p:txBody>
          <a:bodyPr wrap="square">
            <a:spAutoFit/>
          </a:bodyPr>
          <a:lstStyle/>
          <a:p>
            <a:pPr algn="ctr"/>
            <a:r>
              <a:rPr lang="en-US" sz="1000" dirty="0">
                <a:latin typeface="KG Call Me Maybe"/>
                <a:cs typeface="KG Call Me Maybe"/>
              </a:rPr>
              <a:t>Text @teacher</a:t>
            </a:r>
          </a:p>
          <a:p>
            <a:pPr algn="ctr"/>
            <a:r>
              <a:rPr lang="en-US" sz="1000" dirty="0">
                <a:latin typeface="KG Call Me Maybe"/>
                <a:cs typeface="KG Call Me Maybe"/>
              </a:rPr>
              <a:t> to 5555</a:t>
            </a:r>
          </a:p>
        </p:txBody>
      </p:sp>
      <p:sp>
        <p:nvSpPr>
          <p:cNvPr id="12" name="Rectangle 11"/>
          <p:cNvSpPr/>
          <p:nvPr/>
        </p:nvSpPr>
        <p:spPr>
          <a:xfrm>
            <a:off x="5680399" y="1473164"/>
            <a:ext cx="1005139" cy="830997"/>
          </a:xfrm>
          <a:prstGeom prst="rect">
            <a:avLst/>
          </a:prstGeom>
        </p:spPr>
        <p:txBody>
          <a:bodyPr wrap="square">
            <a:spAutoFit/>
          </a:bodyPr>
          <a:lstStyle/>
          <a:p>
            <a:pPr algn="ctr"/>
            <a:r>
              <a:rPr lang="en-US" sz="1900" dirty="0" smtClean="0">
                <a:latin typeface="bromello"/>
                <a:cs typeface="bromello"/>
              </a:rPr>
              <a:t>seventh </a:t>
            </a:r>
          </a:p>
          <a:p>
            <a:pPr algn="ctr"/>
            <a:r>
              <a:rPr lang="en-US" sz="1900" dirty="0" smtClean="0">
                <a:latin typeface="bromello"/>
                <a:cs typeface="bromello"/>
              </a:rPr>
              <a:t>grade </a:t>
            </a:r>
          </a:p>
          <a:p>
            <a:pPr algn="ctr"/>
            <a:endParaRPr lang="en-US" sz="1000" dirty="0" smtClean="0">
              <a:latin typeface="Century Gothic"/>
              <a:cs typeface="Century Gothic"/>
            </a:endParaRPr>
          </a:p>
        </p:txBody>
      </p:sp>
      <p:sp>
        <p:nvSpPr>
          <p:cNvPr id="13" name="Rectangle 12"/>
          <p:cNvSpPr/>
          <p:nvPr/>
        </p:nvSpPr>
        <p:spPr>
          <a:xfrm>
            <a:off x="5680401" y="2185795"/>
            <a:ext cx="1005137" cy="400110"/>
          </a:xfrm>
          <a:prstGeom prst="rect">
            <a:avLst/>
          </a:prstGeom>
        </p:spPr>
        <p:txBody>
          <a:bodyPr wrap="square">
            <a:spAutoFit/>
          </a:bodyPr>
          <a:lstStyle/>
          <a:p>
            <a:pPr algn="ctr"/>
            <a:r>
              <a:rPr lang="en-US" sz="1000" dirty="0">
                <a:latin typeface="KG Call Me Maybe"/>
                <a:cs typeface="KG Call Me Maybe"/>
              </a:rPr>
              <a:t>Text @teacher</a:t>
            </a:r>
          </a:p>
          <a:p>
            <a:pPr algn="ctr"/>
            <a:r>
              <a:rPr lang="en-US" sz="1000" dirty="0">
                <a:latin typeface="KG Call Me Maybe"/>
                <a:cs typeface="KG Call Me Maybe"/>
              </a:rPr>
              <a:t> to 5555</a:t>
            </a:r>
          </a:p>
        </p:txBody>
      </p:sp>
      <p:sp>
        <p:nvSpPr>
          <p:cNvPr id="14" name="Rectangle 13"/>
          <p:cNvSpPr/>
          <p:nvPr/>
        </p:nvSpPr>
        <p:spPr>
          <a:xfrm>
            <a:off x="8672" y="847758"/>
            <a:ext cx="6849328" cy="400110"/>
          </a:xfrm>
          <a:prstGeom prst="rect">
            <a:avLst/>
          </a:prstGeom>
        </p:spPr>
        <p:txBody>
          <a:bodyPr wrap="square">
            <a:spAutoFit/>
          </a:bodyPr>
          <a:lstStyle/>
          <a:p>
            <a:r>
              <a:rPr lang="en-US" sz="2000" dirty="0" smtClean="0">
                <a:solidFill>
                  <a:schemeClr val="bg1"/>
                </a:solidFill>
                <a:latin typeface="PBCoffeeBeforeTalkie"/>
                <a:cs typeface="PBCoffeeBeforeTalkie"/>
              </a:rPr>
              <a:t>-----------------------------------------------------------------------</a:t>
            </a:r>
            <a:endParaRPr lang="en-US" sz="2000" dirty="0">
              <a:solidFill>
                <a:schemeClr val="bg1"/>
              </a:solidFill>
            </a:endParaRPr>
          </a:p>
        </p:txBody>
      </p:sp>
      <p:sp>
        <p:nvSpPr>
          <p:cNvPr id="15" name="Pentagon 14"/>
          <p:cNvSpPr/>
          <p:nvPr/>
        </p:nvSpPr>
        <p:spPr>
          <a:xfrm>
            <a:off x="2965283" y="2450532"/>
            <a:ext cx="705018" cy="304800"/>
          </a:xfrm>
          <a:prstGeom prst="homePlate">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56436" y="2789085"/>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17" name="Rectangle 16"/>
          <p:cNvSpPr/>
          <p:nvPr/>
        </p:nvSpPr>
        <p:spPr>
          <a:xfrm>
            <a:off x="3451806" y="2789085"/>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18" name="Pentagon 17"/>
          <p:cNvSpPr/>
          <p:nvPr/>
        </p:nvSpPr>
        <p:spPr>
          <a:xfrm rot="10800000">
            <a:off x="2744904" y="3485283"/>
            <a:ext cx="700472" cy="351567"/>
          </a:xfrm>
          <a:prstGeom prst="homePlate">
            <a:avLst/>
          </a:prstGeom>
          <a:solidFill>
            <a:schemeClr val="bg1">
              <a:lumMod val="6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8672" y="3007325"/>
            <a:ext cx="3106992" cy="615553"/>
          </a:xfrm>
          <a:prstGeom prst="rect">
            <a:avLst/>
          </a:prstGeom>
          <a:noFill/>
        </p:spPr>
        <p:txBody>
          <a:bodyPr wrap="square" rtlCol="0">
            <a:spAutoFit/>
          </a:bodyPr>
          <a:lstStyle/>
          <a:p>
            <a:r>
              <a:rPr lang="en-US" sz="3400" dirty="0">
                <a:latin typeface="bromello"/>
                <a:cs typeface="bromello"/>
              </a:rPr>
              <a:t>c</a:t>
            </a:r>
            <a:r>
              <a:rPr lang="en-US" sz="3400" dirty="0" smtClean="0">
                <a:latin typeface="bromello"/>
                <a:cs typeface="bromello"/>
              </a:rPr>
              <a:t>lass </a:t>
            </a:r>
            <a:r>
              <a:rPr lang="en-US" sz="3400" dirty="0">
                <a:latin typeface="bromello"/>
                <a:cs typeface="bromello"/>
              </a:rPr>
              <a:t>m</a:t>
            </a:r>
            <a:r>
              <a:rPr lang="en-US" sz="3400" dirty="0" smtClean="0">
                <a:latin typeface="bromello"/>
                <a:cs typeface="bromello"/>
              </a:rPr>
              <a:t>aterials</a:t>
            </a:r>
          </a:p>
        </p:txBody>
      </p:sp>
      <p:sp>
        <p:nvSpPr>
          <p:cNvPr id="20" name="TextBox 19"/>
          <p:cNvSpPr txBox="1"/>
          <p:nvPr/>
        </p:nvSpPr>
        <p:spPr>
          <a:xfrm rot="20872677">
            <a:off x="1462853" y="4957637"/>
            <a:ext cx="1483376" cy="278914"/>
          </a:xfrm>
          <a:prstGeom prst="rect">
            <a:avLst/>
          </a:prstGeom>
          <a:noFill/>
        </p:spPr>
        <p:txBody>
          <a:bodyPr wrap="square" rtlCol="0">
            <a:spAutoFit/>
          </a:bodyPr>
          <a:lstStyle/>
          <a:p>
            <a:r>
              <a:rPr lang="en-US" sz="1200" dirty="0" smtClean="0">
                <a:latin typeface="APBCaramelCappuccino"/>
                <a:cs typeface="APBCaramelCappuccino"/>
              </a:rPr>
              <a:t>__</a:t>
            </a:r>
            <a:endParaRPr lang="en-US" sz="1200" dirty="0">
              <a:latin typeface="APBCaramelCappuccino"/>
              <a:cs typeface="APBCaramelCappuccino"/>
            </a:endParaRPr>
          </a:p>
        </p:txBody>
      </p:sp>
      <p:sp>
        <p:nvSpPr>
          <p:cNvPr id="21" name="Rectangle 20"/>
          <p:cNvSpPr/>
          <p:nvPr/>
        </p:nvSpPr>
        <p:spPr>
          <a:xfrm>
            <a:off x="3329796" y="2931598"/>
            <a:ext cx="3528205" cy="615553"/>
          </a:xfrm>
          <a:prstGeom prst="rect">
            <a:avLst/>
          </a:prstGeom>
        </p:spPr>
        <p:txBody>
          <a:bodyPr wrap="square">
            <a:spAutoFit/>
          </a:bodyPr>
          <a:lstStyle/>
          <a:p>
            <a:pPr algn="ctr"/>
            <a:r>
              <a:rPr lang="en-US" sz="3400" dirty="0" smtClean="0">
                <a:latin typeface="bromello"/>
                <a:cs typeface="bromello"/>
              </a:rPr>
              <a:t>preparation</a:t>
            </a:r>
            <a:endParaRPr lang="en-US" sz="3400" dirty="0">
              <a:latin typeface="bromello"/>
              <a:cs typeface="bromello"/>
            </a:endParaRPr>
          </a:p>
        </p:txBody>
      </p:sp>
      <p:sp>
        <p:nvSpPr>
          <p:cNvPr id="22" name="Rectangle 21"/>
          <p:cNvSpPr/>
          <p:nvPr/>
        </p:nvSpPr>
        <p:spPr>
          <a:xfrm>
            <a:off x="3445378" y="3485285"/>
            <a:ext cx="442549" cy="2092881"/>
          </a:xfrm>
          <a:prstGeom prst="rect">
            <a:avLst/>
          </a:prstGeom>
        </p:spPr>
        <p:txBody>
          <a:bodyPr wrap="none">
            <a:spAutoFit/>
          </a:bodyPr>
          <a:lstStyle/>
          <a:p>
            <a:r>
              <a:rPr lang="en-US" sz="2600" dirty="0" smtClean="0">
                <a:latin typeface="KG Wake Me Up"/>
                <a:cs typeface="KG Wake Me Up"/>
              </a:rPr>
              <a:t>1</a:t>
            </a:r>
          </a:p>
          <a:p>
            <a:endParaRPr lang="en-US" sz="2600" dirty="0">
              <a:latin typeface="KG Wake Me Up"/>
              <a:cs typeface="KG Wake Me Up"/>
            </a:endParaRPr>
          </a:p>
          <a:p>
            <a:r>
              <a:rPr lang="en-US" sz="2600" dirty="0" smtClean="0">
                <a:latin typeface="KG Wake Me Up"/>
                <a:cs typeface="KG Wake Me Up"/>
              </a:rPr>
              <a:t>2</a:t>
            </a:r>
          </a:p>
          <a:p>
            <a:endParaRPr lang="en-US" sz="2600" dirty="0" smtClean="0">
              <a:latin typeface="KG Wake Me Up"/>
              <a:cs typeface="KG Wake Me Up"/>
            </a:endParaRPr>
          </a:p>
          <a:p>
            <a:r>
              <a:rPr lang="en-US" sz="2600" dirty="0">
                <a:latin typeface="KG Wake Me Up"/>
                <a:cs typeface="KG Wake Me Up"/>
              </a:rPr>
              <a:t>3</a:t>
            </a:r>
            <a:endParaRPr lang="en-US" sz="2600" dirty="0"/>
          </a:p>
        </p:txBody>
      </p:sp>
      <p:sp>
        <p:nvSpPr>
          <p:cNvPr id="23" name="Rectangle 22"/>
          <p:cNvSpPr/>
          <p:nvPr/>
        </p:nvSpPr>
        <p:spPr>
          <a:xfrm>
            <a:off x="3887927" y="3485285"/>
            <a:ext cx="2970074" cy="2123658"/>
          </a:xfrm>
          <a:prstGeom prst="rect">
            <a:avLst/>
          </a:prstGeom>
        </p:spPr>
        <p:txBody>
          <a:bodyPr wrap="square">
            <a:spAutoFit/>
          </a:bodyPr>
          <a:lstStyle/>
          <a:p>
            <a:r>
              <a:rPr lang="en-US" sz="1100" dirty="0" smtClean="0">
                <a:latin typeface="Century Gothic"/>
                <a:cs typeface="Century Gothic"/>
              </a:rPr>
              <a:t>Come prepared to class with your binder, planner, notebooks, writing utensils, &amp; interactive notebook supplies. </a:t>
            </a:r>
          </a:p>
          <a:p>
            <a:endParaRPr lang="en-US" sz="1100" dirty="0" smtClean="0">
              <a:latin typeface="Century Gothic"/>
              <a:cs typeface="Century Gothic"/>
            </a:endParaRPr>
          </a:p>
          <a:p>
            <a:r>
              <a:rPr lang="en-US" sz="1100" dirty="0" smtClean="0">
                <a:latin typeface="Century Gothic"/>
                <a:cs typeface="Century Gothic"/>
              </a:rPr>
              <a:t>Start working on bell ringers immediately so class can start within five minutes of the bell. This is when I will grade your bell ringers. </a:t>
            </a:r>
          </a:p>
          <a:p>
            <a:endParaRPr lang="en-US" sz="1100" dirty="0" smtClean="0">
              <a:latin typeface="Century Gothic"/>
              <a:cs typeface="Century Gothic"/>
            </a:endParaRPr>
          </a:p>
          <a:p>
            <a:r>
              <a:rPr lang="en-US" sz="1100" dirty="0" smtClean="0">
                <a:latin typeface="Century Gothic"/>
                <a:cs typeface="Century Gothic"/>
              </a:rPr>
              <a:t>Work should be turned in on its due date. Late work</a:t>
            </a:r>
          </a:p>
          <a:p>
            <a:r>
              <a:rPr lang="en-US" sz="1100" dirty="0" smtClean="0">
                <a:latin typeface="Century Gothic"/>
                <a:cs typeface="Century Gothic"/>
              </a:rPr>
              <a:t>will lose points on a per-day-late basis.</a:t>
            </a:r>
          </a:p>
        </p:txBody>
      </p:sp>
      <p:sp>
        <p:nvSpPr>
          <p:cNvPr id="24" name="Rectangle 23"/>
          <p:cNvSpPr/>
          <p:nvPr/>
        </p:nvSpPr>
        <p:spPr>
          <a:xfrm>
            <a:off x="28304" y="6558867"/>
            <a:ext cx="707965" cy="1219744"/>
          </a:xfrm>
          <a:prstGeom prst="rect">
            <a:avLst/>
          </a:prstGeom>
          <a:solidFill>
            <a:schemeClr val="bg1">
              <a:lumMod val="50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25" name="Rectangle 24"/>
          <p:cNvSpPr/>
          <p:nvPr/>
        </p:nvSpPr>
        <p:spPr>
          <a:xfrm>
            <a:off x="93141" y="5608943"/>
            <a:ext cx="2462323" cy="630942"/>
          </a:xfrm>
          <a:prstGeom prst="rect">
            <a:avLst/>
          </a:prstGeom>
        </p:spPr>
        <p:txBody>
          <a:bodyPr wrap="square">
            <a:spAutoFit/>
          </a:bodyPr>
          <a:lstStyle/>
          <a:p>
            <a:r>
              <a:rPr lang="en-US" sz="3500" dirty="0">
                <a:latin typeface="bromello"/>
                <a:cs typeface="bromello"/>
              </a:rPr>
              <a:t>g</a:t>
            </a:r>
            <a:r>
              <a:rPr lang="en-US" sz="3500" dirty="0" smtClean="0">
                <a:latin typeface="bromello"/>
                <a:cs typeface="bromello"/>
              </a:rPr>
              <a:t>rades</a:t>
            </a:r>
            <a:endParaRPr lang="en-US" sz="3500" dirty="0">
              <a:latin typeface="bromello"/>
              <a:cs typeface="bromello"/>
            </a:endParaRPr>
          </a:p>
        </p:txBody>
      </p:sp>
      <p:sp>
        <p:nvSpPr>
          <p:cNvPr id="26" name="Rectangle 25"/>
          <p:cNvSpPr/>
          <p:nvPr/>
        </p:nvSpPr>
        <p:spPr>
          <a:xfrm>
            <a:off x="722638" y="6558867"/>
            <a:ext cx="495945" cy="1223201"/>
          </a:xfrm>
          <a:prstGeom prst="rect">
            <a:avLst/>
          </a:prstGeom>
          <a:solidFill>
            <a:schemeClr val="bg1">
              <a:lumMod val="6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27" name="Rectangle 26"/>
          <p:cNvSpPr/>
          <p:nvPr/>
        </p:nvSpPr>
        <p:spPr>
          <a:xfrm>
            <a:off x="1234645" y="6558867"/>
            <a:ext cx="580325" cy="1219744"/>
          </a:xfrm>
          <a:prstGeom prst="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28" name="Rectangle 27"/>
          <p:cNvSpPr/>
          <p:nvPr/>
        </p:nvSpPr>
        <p:spPr>
          <a:xfrm>
            <a:off x="1823508" y="6558867"/>
            <a:ext cx="548869" cy="1219744"/>
          </a:xfrm>
          <a:prstGeom prst="rect">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29" name="Rectangle 28"/>
          <p:cNvSpPr/>
          <p:nvPr/>
        </p:nvSpPr>
        <p:spPr>
          <a:xfrm>
            <a:off x="2372378" y="6558867"/>
            <a:ext cx="404198" cy="1223202"/>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30" name="TextBox 29"/>
          <p:cNvSpPr txBox="1"/>
          <p:nvPr/>
        </p:nvSpPr>
        <p:spPr>
          <a:xfrm>
            <a:off x="-145962" y="6254439"/>
            <a:ext cx="1048522" cy="830997"/>
          </a:xfrm>
          <a:prstGeom prst="rect">
            <a:avLst/>
          </a:prstGeom>
          <a:noFill/>
        </p:spPr>
        <p:txBody>
          <a:bodyPr wrap="square" rtlCol="0">
            <a:spAutoFit/>
          </a:bodyPr>
          <a:lstStyle/>
          <a:p>
            <a:pPr algn="ctr"/>
            <a:r>
              <a:rPr lang="en-US" sz="1600" dirty="0" smtClean="0">
                <a:latin typeface="KG Somebody That I Used to Know"/>
                <a:cs typeface="KG Somebody That I Used to Know"/>
              </a:rPr>
              <a:t>30%</a:t>
            </a:r>
          </a:p>
          <a:p>
            <a:endParaRPr lang="en-US" sz="1600" dirty="0" smtClean="0">
              <a:latin typeface="KG Somebody That I Used to Know"/>
              <a:cs typeface="KG Somebody That I Used to Know"/>
            </a:endParaRPr>
          </a:p>
          <a:p>
            <a:endParaRPr lang="en-US" sz="1600" dirty="0">
              <a:latin typeface="KG Somebody That I Used to Know"/>
              <a:cs typeface="KG Somebody That I Used to Know"/>
            </a:endParaRPr>
          </a:p>
        </p:txBody>
      </p:sp>
      <p:sp>
        <p:nvSpPr>
          <p:cNvPr id="31" name="Rectangle 30"/>
          <p:cNvSpPr/>
          <p:nvPr/>
        </p:nvSpPr>
        <p:spPr>
          <a:xfrm rot="16200000">
            <a:off x="-404677" y="6903643"/>
            <a:ext cx="1635561" cy="646331"/>
          </a:xfrm>
          <a:prstGeom prst="rect">
            <a:avLst/>
          </a:prstGeom>
        </p:spPr>
        <p:txBody>
          <a:bodyPr wrap="square">
            <a:spAutoFit/>
          </a:bodyPr>
          <a:lstStyle/>
          <a:p>
            <a:pPr algn="ctr"/>
            <a:r>
              <a:rPr lang="en-US" dirty="0">
                <a:solidFill>
                  <a:schemeClr val="bg1"/>
                </a:solidFill>
                <a:latin typeface="KG Somebody That I Used to Know"/>
                <a:cs typeface="KG Somebody That I Used to Know"/>
              </a:rPr>
              <a:t>Papers </a:t>
            </a:r>
            <a:endParaRPr lang="en-US" dirty="0" smtClean="0">
              <a:solidFill>
                <a:schemeClr val="bg1"/>
              </a:solidFill>
              <a:latin typeface="KG Somebody That I Used to Know"/>
              <a:cs typeface="KG Somebody That I Used to Know"/>
            </a:endParaRPr>
          </a:p>
          <a:p>
            <a:pPr algn="ctr"/>
            <a:r>
              <a:rPr lang="en-US" dirty="0" smtClean="0">
                <a:solidFill>
                  <a:schemeClr val="bg1"/>
                </a:solidFill>
                <a:latin typeface="KG Somebody That I Used to Know"/>
                <a:cs typeface="KG Somebody That I Used to Know"/>
              </a:rPr>
              <a:t> </a:t>
            </a:r>
            <a:r>
              <a:rPr lang="en-US" dirty="0">
                <a:solidFill>
                  <a:schemeClr val="bg1"/>
                </a:solidFill>
                <a:latin typeface="KG Somebody That I Used to Know"/>
                <a:cs typeface="KG Somebody That I Used to Know"/>
              </a:rPr>
              <a:t>Projects</a:t>
            </a:r>
          </a:p>
        </p:txBody>
      </p:sp>
      <p:sp>
        <p:nvSpPr>
          <p:cNvPr id="32" name="TextBox 31"/>
          <p:cNvSpPr txBox="1"/>
          <p:nvPr/>
        </p:nvSpPr>
        <p:spPr>
          <a:xfrm>
            <a:off x="518017" y="6254861"/>
            <a:ext cx="806286" cy="830997"/>
          </a:xfrm>
          <a:prstGeom prst="rect">
            <a:avLst/>
          </a:prstGeom>
          <a:noFill/>
        </p:spPr>
        <p:txBody>
          <a:bodyPr wrap="square" rtlCol="0">
            <a:spAutoFit/>
          </a:bodyPr>
          <a:lstStyle/>
          <a:p>
            <a:pPr algn="ctr"/>
            <a:r>
              <a:rPr lang="en-US" sz="1600" dirty="0">
                <a:latin typeface="KG Somebody That I Used to Know"/>
                <a:cs typeface="KG Somebody That I Used to Know"/>
              </a:rPr>
              <a:t>2</a:t>
            </a:r>
            <a:r>
              <a:rPr lang="en-US" sz="1600" dirty="0" smtClean="0">
                <a:latin typeface="KG Somebody That I Used to Know"/>
                <a:cs typeface="KG Somebody That I Used to Know"/>
              </a:rPr>
              <a:t>0%</a:t>
            </a:r>
          </a:p>
          <a:p>
            <a:endParaRPr lang="en-US" sz="1600" dirty="0" smtClean="0">
              <a:latin typeface="KG Somebody That I Used to Know"/>
              <a:cs typeface="KG Somebody That I Used to Know"/>
            </a:endParaRPr>
          </a:p>
          <a:p>
            <a:endParaRPr lang="en-US" sz="1600" dirty="0">
              <a:latin typeface="KG Somebody That I Used to Know"/>
              <a:cs typeface="KG Somebody That I Used to Know"/>
            </a:endParaRPr>
          </a:p>
        </p:txBody>
      </p:sp>
      <p:sp>
        <p:nvSpPr>
          <p:cNvPr id="33" name="TextBox 32"/>
          <p:cNvSpPr txBox="1"/>
          <p:nvPr/>
        </p:nvSpPr>
        <p:spPr>
          <a:xfrm>
            <a:off x="991700" y="6254439"/>
            <a:ext cx="1009297" cy="830997"/>
          </a:xfrm>
          <a:prstGeom prst="rect">
            <a:avLst/>
          </a:prstGeom>
          <a:noFill/>
        </p:spPr>
        <p:txBody>
          <a:bodyPr wrap="square" rtlCol="0">
            <a:spAutoFit/>
          </a:bodyPr>
          <a:lstStyle/>
          <a:p>
            <a:pPr algn="ctr"/>
            <a:r>
              <a:rPr lang="en-US" sz="1600" dirty="0">
                <a:latin typeface="KG Somebody That I Used to Know"/>
                <a:cs typeface="KG Somebody That I Used to Know"/>
              </a:rPr>
              <a:t>2</a:t>
            </a:r>
            <a:r>
              <a:rPr lang="en-US" sz="1600" dirty="0" smtClean="0">
                <a:latin typeface="KG Somebody That I Used to Know"/>
                <a:cs typeface="KG Somebody That I Used to Know"/>
              </a:rPr>
              <a:t>0%</a:t>
            </a:r>
          </a:p>
          <a:p>
            <a:endParaRPr lang="en-US" sz="1600" dirty="0" smtClean="0">
              <a:latin typeface="KG Somebody That I Used to Know"/>
              <a:cs typeface="KG Somebody That I Used to Know"/>
            </a:endParaRPr>
          </a:p>
          <a:p>
            <a:endParaRPr lang="en-US" sz="1600" dirty="0">
              <a:latin typeface="KG Somebody That I Used to Know"/>
              <a:cs typeface="KG Somebody That I Used to Know"/>
            </a:endParaRPr>
          </a:p>
        </p:txBody>
      </p:sp>
      <p:sp>
        <p:nvSpPr>
          <p:cNvPr id="34" name="TextBox 33"/>
          <p:cNvSpPr txBox="1"/>
          <p:nvPr/>
        </p:nvSpPr>
        <p:spPr>
          <a:xfrm>
            <a:off x="1716252" y="6280683"/>
            <a:ext cx="730805" cy="830997"/>
          </a:xfrm>
          <a:prstGeom prst="rect">
            <a:avLst/>
          </a:prstGeom>
          <a:noFill/>
        </p:spPr>
        <p:txBody>
          <a:bodyPr wrap="square" rtlCol="0">
            <a:spAutoFit/>
          </a:bodyPr>
          <a:lstStyle/>
          <a:p>
            <a:pPr algn="ctr"/>
            <a:r>
              <a:rPr lang="en-US" sz="1600" dirty="0">
                <a:latin typeface="KG Somebody That I Used to Know"/>
                <a:cs typeface="KG Somebody That I Used to Know"/>
              </a:rPr>
              <a:t>2</a:t>
            </a:r>
            <a:r>
              <a:rPr lang="en-US" sz="1600" dirty="0" smtClean="0">
                <a:latin typeface="KG Somebody That I Used to Know"/>
                <a:cs typeface="KG Somebody That I Used to Know"/>
              </a:rPr>
              <a:t>0%</a:t>
            </a:r>
          </a:p>
          <a:p>
            <a:endParaRPr lang="en-US" sz="1600" dirty="0" smtClean="0">
              <a:latin typeface="KG Somebody That I Used to Know"/>
              <a:cs typeface="KG Somebody That I Used to Know"/>
            </a:endParaRPr>
          </a:p>
          <a:p>
            <a:endParaRPr lang="en-US" sz="1600" dirty="0">
              <a:latin typeface="KG Somebody That I Used to Know"/>
              <a:cs typeface="KG Somebody That I Used to Know"/>
            </a:endParaRPr>
          </a:p>
        </p:txBody>
      </p:sp>
      <p:sp>
        <p:nvSpPr>
          <p:cNvPr id="35" name="TextBox 34"/>
          <p:cNvSpPr txBox="1"/>
          <p:nvPr/>
        </p:nvSpPr>
        <p:spPr>
          <a:xfrm>
            <a:off x="2102464" y="6280683"/>
            <a:ext cx="856513" cy="830997"/>
          </a:xfrm>
          <a:prstGeom prst="rect">
            <a:avLst/>
          </a:prstGeom>
          <a:noFill/>
        </p:spPr>
        <p:txBody>
          <a:bodyPr wrap="square" rtlCol="0">
            <a:spAutoFit/>
          </a:bodyPr>
          <a:lstStyle/>
          <a:p>
            <a:pPr algn="ctr"/>
            <a:r>
              <a:rPr lang="en-US" sz="1600" dirty="0" smtClean="0">
                <a:latin typeface="KG Somebody That I Used to Know"/>
                <a:cs typeface="KG Somebody That I Used to Know"/>
              </a:rPr>
              <a:t>10%</a:t>
            </a:r>
          </a:p>
          <a:p>
            <a:endParaRPr lang="en-US" sz="1600" dirty="0" smtClean="0">
              <a:latin typeface="KG Somebody That I Used to Know"/>
              <a:cs typeface="KG Somebody That I Used to Know"/>
            </a:endParaRPr>
          </a:p>
          <a:p>
            <a:endParaRPr lang="en-US" sz="1600" dirty="0">
              <a:latin typeface="KG Somebody That I Used to Know"/>
              <a:cs typeface="KG Somebody That I Used to Know"/>
            </a:endParaRPr>
          </a:p>
        </p:txBody>
      </p:sp>
      <p:sp>
        <p:nvSpPr>
          <p:cNvPr id="36" name="Rectangle 35"/>
          <p:cNvSpPr/>
          <p:nvPr/>
        </p:nvSpPr>
        <p:spPr>
          <a:xfrm rot="16200000">
            <a:off x="938651" y="6839743"/>
            <a:ext cx="1238320" cy="646331"/>
          </a:xfrm>
          <a:prstGeom prst="rect">
            <a:avLst/>
          </a:prstGeom>
        </p:spPr>
        <p:txBody>
          <a:bodyPr wrap="square">
            <a:spAutoFit/>
          </a:bodyPr>
          <a:lstStyle/>
          <a:p>
            <a:pPr algn="ctr"/>
            <a:r>
              <a:rPr lang="en-US" dirty="0" smtClean="0">
                <a:solidFill>
                  <a:schemeClr val="bg1"/>
                </a:solidFill>
                <a:latin typeface="KG Somebody That I Used to Know"/>
                <a:cs typeface="KG Somebody That I Used to Know"/>
              </a:rPr>
              <a:t>Reading Response</a:t>
            </a:r>
            <a:endParaRPr lang="en-US" dirty="0">
              <a:solidFill>
                <a:schemeClr val="bg1"/>
              </a:solidFill>
              <a:latin typeface="KG Somebody That I Used to Know"/>
              <a:cs typeface="KG Somebody That I Used to Know"/>
            </a:endParaRPr>
          </a:p>
        </p:txBody>
      </p:sp>
      <p:sp>
        <p:nvSpPr>
          <p:cNvPr id="37" name="Rectangle 36"/>
          <p:cNvSpPr/>
          <p:nvPr/>
        </p:nvSpPr>
        <p:spPr>
          <a:xfrm rot="16200000">
            <a:off x="1458265" y="6916416"/>
            <a:ext cx="1238320" cy="523220"/>
          </a:xfrm>
          <a:prstGeom prst="rect">
            <a:avLst/>
          </a:prstGeom>
        </p:spPr>
        <p:txBody>
          <a:bodyPr wrap="square">
            <a:spAutoFit/>
          </a:bodyPr>
          <a:lstStyle/>
          <a:p>
            <a:pPr algn="ctr"/>
            <a:r>
              <a:rPr lang="en-US" sz="1300" dirty="0" smtClean="0">
                <a:solidFill>
                  <a:schemeClr val="bg1">
                    <a:lumMod val="50000"/>
                  </a:schemeClr>
                </a:solidFill>
                <a:latin typeface="KG Somebody That I Used to Know"/>
                <a:cs typeface="KG Somebody That I Used to Know"/>
              </a:rPr>
              <a:t>Bell ringers/</a:t>
            </a:r>
            <a:r>
              <a:rPr lang="en-US" sz="1400" dirty="0" smtClean="0">
                <a:solidFill>
                  <a:schemeClr val="bg1">
                    <a:lumMod val="50000"/>
                  </a:schemeClr>
                </a:solidFill>
                <a:latin typeface="KG Somebody That I Used to Know"/>
                <a:cs typeface="KG Somebody That I Used to Know"/>
              </a:rPr>
              <a:t>daily Work</a:t>
            </a:r>
            <a:endParaRPr lang="en-US" sz="1400" dirty="0">
              <a:solidFill>
                <a:schemeClr val="bg1">
                  <a:lumMod val="50000"/>
                </a:schemeClr>
              </a:solidFill>
              <a:latin typeface="KG Somebody That I Used to Know"/>
              <a:cs typeface="KG Somebody That I Used to Know"/>
            </a:endParaRPr>
          </a:p>
        </p:txBody>
      </p:sp>
      <p:sp>
        <p:nvSpPr>
          <p:cNvPr id="38" name="Rectangle 37"/>
          <p:cNvSpPr/>
          <p:nvPr/>
        </p:nvSpPr>
        <p:spPr>
          <a:xfrm rot="16200000">
            <a:off x="1970262" y="7007427"/>
            <a:ext cx="1256896" cy="292388"/>
          </a:xfrm>
          <a:prstGeom prst="rect">
            <a:avLst/>
          </a:prstGeom>
        </p:spPr>
        <p:txBody>
          <a:bodyPr wrap="square">
            <a:spAutoFit/>
          </a:bodyPr>
          <a:lstStyle/>
          <a:p>
            <a:pPr algn="ctr"/>
            <a:r>
              <a:rPr lang="en-US" sz="1300" dirty="0" smtClean="0">
                <a:solidFill>
                  <a:schemeClr val="bg1">
                    <a:lumMod val="50000"/>
                  </a:schemeClr>
                </a:solidFill>
                <a:latin typeface="KG Somebody That I Used to Know"/>
                <a:cs typeface="KG Somebody That I Used to Know"/>
              </a:rPr>
              <a:t>Participation</a:t>
            </a:r>
            <a:endParaRPr lang="en-US" sz="1400" dirty="0">
              <a:solidFill>
                <a:schemeClr val="bg1">
                  <a:lumMod val="50000"/>
                </a:schemeClr>
              </a:solidFill>
              <a:latin typeface="KG Somebody That I Used to Know"/>
              <a:cs typeface="KG Somebody That I Used to Know"/>
            </a:endParaRPr>
          </a:p>
        </p:txBody>
      </p:sp>
      <p:sp>
        <p:nvSpPr>
          <p:cNvPr id="39" name="Pentagon 38"/>
          <p:cNvSpPr/>
          <p:nvPr/>
        </p:nvSpPr>
        <p:spPr>
          <a:xfrm rot="10800000">
            <a:off x="2805306" y="7303168"/>
            <a:ext cx="763744" cy="342232"/>
          </a:xfrm>
          <a:prstGeom prst="homePlate">
            <a:avLst/>
          </a:prstGeom>
          <a:solidFill>
            <a:schemeClr val="tx1">
              <a:lumMod val="65000"/>
              <a:lumOff val="3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rot="16200000">
            <a:off x="309359" y="7020234"/>
            <a:ext cx="1238320" cy="338554"/>
          </a:xfrm>
          <a:prstGeom prst="rect">
            <a:avLst/>
          </a:prstGeom>
        </p:spPr>
        <p:txBody>
          <a:bodyPr wrap="square">
            <a:spAutoFit/>
          </a:bodyPr>
          <a:lstStyle/>
          <a:p>
            <a:pPr algn="ctr"/>
            <a:r>
              <a:rPr lang="en-US" sz="1600" dirty="0" smtClean="0">
                <a:solidFill>
                  <a:schemeClr val="bg1"/>
                </a:solidFill>
                <a:latin typeface="KG Somebody That I Used to Know"/>
                <a:cs typeface="KG Somebody That I Used to Know"/>
              </a:rPr>
              <a:t>Tests &amp; Quizzes</a:t>
            </a:r>
            <a:endParaRPr lang="en-US" sz="1600" dirty="0">
              <a:solidFill>
                <a:schemeClr val="bg1"/>
              </a:solidFill>
              <a:latin typeface="KG Somebody That I Used to Know"/>
              <a:cs typeface="KG Somebody That I Used to Know"/>
            </a:endParaRPr>
          </a:p>
        </p:txBody>
      </p:sp>
      <p:sp>
        <p:nvSpPr>
          <p:cNvPr id="41" name="Rectangle 40"/>
          <p:cNvSpPr/>
          <p:nvPr/>
        </p:nvSpPr>
        <p:spPr>
          <a:xfrm>
            <a:off x="3532003" y="6131825"/>
            <a:ext cx="3325997" cy="2123658"/>
          </a:xfrm>
          <a:prstGeom prst="rect">
            <a:avLst/>
          </a:prstGeom>
        </p:spPr>
        <p:txBody>
          <a:bodyPr wrap="square">
            <a:spAutoFit/>
          </a:bodyPr>
          <a:lstStyle/>
          <a:p>
            <a:r>
              <a:rPr lang="en-US" sz="1100" dirty="0" smtClean="0">
                <a:latin typeface="Century Gothic"/>
                <a:cs typeface="Century Gothic"/>
              </a:rPr>
              <a:t>Weekly and daily work will be updated weekly (bell ringers, participation, and quizzes). Please check grades regularly and feel free to ask me any questions that you might have about a particular grade. </a:t>
            </a:r>
          </a:p>
          <a:p>
            <a:endParaRPr lang="en-US" sz="1100" dirty="0" smtClean="0">
              <a:latin typeface="Century Gothic"/>
              <a:cs typeface="Century Gothic"/>
            </a:endParaRPr>
          </a:p>
          <a:p>
            <a:r>
              <a:rPr lang="en-US" sz="1100" dirty="0" smtClean="0">
                <a:latin typeface="Century Gothic"/>
                <a:cs typeface="Century Gothic"/>
              </a:rPr>
              <a:t>If you are absent, you are responsible for completing your make-up work (one day for make-up for each day absent).</a:t>
            </a:r>
          </a:p>
          <a:p>
            <a:r>
              <a:rPr lang="en-US" sz="1100" dirty="0" smtClean="0">
                <a:latin typeface="Century Gothic"/>
                <a:cs typeface="Century Gothic"/>
              </a:rPr>
              <a:t> </a:t>
            </a:r>
          </a:p>
          <a:p>
            <a:r>
              <a:rPr lang="en-US" sz="1100" dirty="0" smtClean="0">
                <a:latin typeface="Century Gothic"/>
                <a:cs typeface="Century Gothic"/>
              </a:rPr>
              <a:t>This can be done before or after school or via e-mail. </a:t>
            </a:r>
          </a:p>
        </p:txBody>
      </p:sp>
      <p:sp>
        <p:nvSpPr>
          <p:cNvPr id="42" name="Pentagon 41"/>
          <p:cNvSpPr/>
          <p:nvPr/>
        </p:nvSpPr>
        <p:spPr>
          <a:xfrm>
            <a:off x="3256619" y="5808997"/>
            <a:ext cx="731181" cy="322827"/>
          </a:xfrm>
          <a:prstGeom prst="homePlate">
            <a:avLst/>
          </a:prstGeom>
          <a:solidFill>
            <a:schemeClr val="tx1">
              <a:lumMod val="50000"/>
              <a:lumOff val="50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3581385" y="5638886"/>
            <a:ext cx="3528205" cy="615553"/>
          </a:xfrm>
          <a:prstGeom prst="rect">
            <a:avLst/>
          </a:prstGeom>
        </p:spPr>
        <p:txBody>
          <a:bodyPr wrap="square">
            <a:spAutoFit/>
          </a:bodyPr>
          <a:lstStyle/>
          <a:p>
            <a:pPr algn="ctr"/>
            <a:r>
              <a:rPr lang="en-US" sz="3400" dirty="0" smtClean="0">
                <a:latin typeface="bromello"/>
                <a:cs typeface="bromello"/>
              </a:rPr>
              <a:t>responsibility</a:t>
            </a:r>
            <a:endParaRPr lang="en-US" sz="3400" dirty="0">
              <a:latin typeface="bromello"/>
              <a:cs typeface="bromello"/>
            </a:endParaRPr>
          </a:p>
        </p:txBody>
      </p:sp>
      <p:sp>
        <p:nvSpPr>
          <p:cNvPr id="44" name="Rectangle 43"/>
          <p:cNvSpPr/>
          <p:nvPr/>
        </p:nvSpPr>
        <p:spPr>
          <a:xfrm>
            <a:off x="-16740" y="8054664"/>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45" name="Rectangle 44"/>
          <p:cNvSpPr/>
          <p:nvPr/>
        </p:nvSpPr>
        <p:spPr>
          <a:xfrm>
            <a:off x="3466666" y="8054664"/>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46" name="Rectangle 45"/>
          <p:cNvSpPr/>
          <p:nvPr/>
        </p:nvSpPr>
        <p:spPr>
          <a:xfrm>
            <a:off x="-16740" y="8054664"/>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47" name="Rectangle 46"/>
          <p:cNvSpPr/>
          <p:nvPr/>
        </p:nvSpPr>
        <p:spPr>
          <a:xfrm>
            <a:off x="3466666" y="8054664"/>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48" name="Rectangle 47"/>
          <p:cNvSpPr/>
          <p:nvPr/>
        </p:nvSpPr>
        <p:spPr>
          <a:xfrm>
            <a:off x="842704" y="8326363"/>
            <a:ext cx="2782867" cy="707886"/>
          </a:xfrm>
          <a:prstGeom prst="rect">
            <a:avLst/>
          </a:prstGeom>
        </p:spPr>
        <p:txBody>
          <a:bodyPr wrap="square">
            <a:spAutoFit/>
          </a:bodyPr>
          <a:lstStyle/>
          <a:p>
            <a:r>
              <a:rPr lang="en-US" sz="4000" dirty="0" smtClean="0">
                <a:latin typeface="bromello"/>
                <a:cs typeface="bromello"/>
              </a:rPr>
              <a:t>instagram</a:t>
            </a:r>
            <a:endParaRPr lang="en-US" sz="4000" dirty="0">
              <a:latin typeface="bromello"/>
              <a:cs typeface="bromello"/>
            </a:endParaRPr>
          </a:p>
        </p:txBody>
      </p:sp>
      <p:sp>
        <p:nvSpPr>
          <p:cNvPr id="49" name="Rectangle 48"/>
          <p:cNvSpPr/>
          <p:nvPr/>
        </p:nvSpPr>
        <p:spPr>
          <a:xfrm>
            <a:off x="2670136" y="8534484"/>
            <a:ext cx="1994023" cy="577081"/>
          </a:xfrm>
          <a:prstGeom prst="rect">
            <a:avLst/>
          </a:prstGeom>
        </p:spPr>
        <p:txBody>
          <a:bodyPr wrap="square">
            <a:spAutoFit/>
          </a:bodyPr>
          <a:lstStyle/>
          <a:p>
            <a:pPr algn="ctr"/>
            <a:r>
              <a:rPr lang="en-US" sz="1050" dirty="0" smtClean="0">
                <a:latin typeface="Century Gothic"/>
                <a:cs typeface="Century Gothic"/>
              </a:rPr>
              <a:t>Follow our class account </a:t>
            </a:r>
          </a:p>
          <a:p>
            <a:pPr algn="ctr"/>
            <a:r>
              <a:rPr lang="en-US" sz="1050" dirty="0" smtClean="0">
                <a:latin typeface="Century Gothic"/>
                <a:cs typeface="Century Gothic"/>
              </a:rPr>
              <a:t>to see yourself and classmates in action. </a:t>
            </a:r>
            <a:endParaRPr lang="en-US" sz="1050" dirty="0">
              <a:latin typeface="Century Gothic"/>
              <a:cs typeface="Century Gothic"/>
            </a:endParaRPr>
          </a:p>
        </p:txBody>
      </p:sp>
      <p:sp>
        <p:nvSpPr>
          <p:cNvPr id="50" name="Rectangle 49"/>
          <p:cNvSpPr/>
          <p:nvPr/>
        </p:nvSpPr>
        <p:spPr>
          <a:xfrm>
            <a:off x="5168900" y="8534484"/>
            <a:ext cx="1843476" cy="577081"/>
          </a:xfrm>
          <a:prstGeom prst="rect">
            <a:avLst/>
          </a:prstGeom>
        </p:spPr>
        <p:txBody>
          <a:bodyPr wrap="square">
            <a:spAutoFit/>
          </a:bodyPr>
          <a:lstStyle/>
          <a:p>
            <a:pPr algn="ctr"/>
            <a:r>
              <a:rPr lang="en-US" sz="1050" dirty="0" smtClean="0">
                <a:latin typeface="Century Gothic"/>
                <a:cs typeface="Century Gothic"/>
              </a:rPr>
              <a:t>Follow my book instagram for book recommendations.</a:t>
            </a:r>
            <a:endParaRPr lang="en-US" sz="1050" dirty="0">
              <a:latin typeface="Century Gothic"/>
              <a:cs typeface="Century Gothic"/>
            </a:endParaRPr>
          </a:p>
        </p:txBody>
      </p:sp>
      <p:sp>
        <p:nvSpPr>
          <p:cNvPr id="51" name="TextBox 50"/>
          <p:cNvSpPr txBox="1"/>
          <p:nvPr/>
        </p:nvSpPr>
        <p:spPr>
          <a:xfrm>
            <a:off x="2667115" y="8255483"/>
            <a:ext cx="1987717" cy="369332"/>
          </a:xfrm>
          <a:prstGeom prst="rect">
            <a:avLst/>
          </a:prstGeom>
          <a:noFill/>
        </p:spPr>
        <p:txBody>
          <a:bodyPr wrap="square" rtlCol="0">
            <a:spAutoFit/>
          </a:bodyPr>
          <a:lstStyle/>
          <a:p>
            <a:pPr algn="ctr"/>
            <a:r>
              <a:rPr lang="en-US" b="1" dirty="0" smtClean="0">
                <a:solidFill>
                  <a:schemeClr val="bg1"/>
                </a:solidFill>
                <a:latin typeface="KG Call Me Maybe"/>
                <a:cs typeface="KG Call Me Maybe"/>
              </a:rPr>
              <a:t> </a:t>
            </a:r>
            <a:r>
              <a:rPr lang="en-US" b="1" dirty="0" smtClean="0">
                <a:solidFill>
                  <a:srgbClr val="000000"/>
                </a:solidFill>
                <a:latin typeface="KG Call Me Maybe"/>
                <a:cs typeface="KG Call Me Maybe"/>
              </a:rPr>
              <a:t>@mrscahillsclass</a:t>
            </a:r>
            <a:endParaRPr lang="en-US" b="1" dirty="0">
              <a:solidFill>
                <a:srgbClr val="000000"/>
              </a:solidFill>
              <a:latin typeface="KG Call Me Maybe"/>
              <a:cs typeface="KG Call Me Maybe"/>
            </a:endParaRPr>
          </a:p>
        </p:txBody>
      </p:sp>
      <p:sp>
        <p:nvSpPr>
          <p:cNvPr id="52" name="TextBox 51"/>
          <p:cNvSpPr txBox="1"/>
          <p:nvPr/>
        </p:nvSpPr>
        <p:spPr>
          <a:xfrm>
            <a:off x="5339525" y="8246815"/>
            <a:ext cx="1671733" cy="369332"/>
          </a:xfrm>
          <a:prstGeom prst="rect">
            <a:avLst/>
          </a:prstGeom>
          <a:noFill/>
        </p:spPr>
        <p:txBody>
          <a:bodyPr wrap="square" rtlCol="0">
            <a:spAutoFit/>
          </a:bodyPr>
          <a:lstStyle/>
          <a:p>
            <a:r>
              <a:rPr lang="en-US" sz="1200" b="1" dirty="0" smtClean="0">
                <a:solidFill>
                  <a:srgbClr val="000000"/>
                </a:solidFill>
                <a:latin typeface="PBCoffeeBeforeTalkie"/>
                <a:cs typeface="PBCoffeeBeforeTalkie"/>
              </a:rPr>
              <a:t>  </a:t>
            </a:r>
            <a:r>
              <a:rPr lang="en-US" b="1" dirty="0" smtClean="0">
                <a:solidFill>
                  <a:srgbClr val="000000"/>
                </a:solidFill>
                <a:latin typeface="KG Call Me Maybe"/>
                <a:cs typeface="KG Call Me Maybe"/>
              </a:rPr>
              <a:t>@mrscahillsbooks</a:t>
            </a:r>
            <a:endParaRPr lang="en-US" b="1" dirty="0">
              <a:solidFill>
                <a:srgbClr val="000000"/>
              </a:solidFill>
              <a:latin typeface="KG Call Me Maybe"/>
              <a:cs typeface="KG Call Me Maybe"/>
            </a:endParaRPr>
          </a:p>
        </p:txBody>
      </p:sp>
      <p:sp>
        <p:nvSpPr>
          <p:cNvPr id="53" name="TextBox 52"/>
          <p:cNvSpPr txBox="1"/>
          <p:nvPr/>
        </p:nvSpPr>
        <p:spPr>
          <a:xfrm rot="16200000">
            <a:off x="3003504" y="1612469"/>
            <a:ext cx="1986762" cy="830997"/>
          </a:xfrm>
          <a:prstGeom prst="rect">
            <a:avLst/>
          </a:prstGeom>
          <a:noFill/>
        </p:spPr>
        <p:txBody>
          <a:bodyPr wrap="square" rtlCol="0">
            <a:spAutoFit/>
          </a:bodyPr>
          <a:lstStyle/>
          <a:p>
            <a:pPr algn="r"/>
            <a:r>
              <a:rPr lang="en-US" sz="2400" dirty="0" smtClean="0">
                <a:latin typeface="bromello"/>
                <a:cs typeface="bromello"/>
              </a:rPr>
              <a:t>Text Message Alerts </a:t>
            </a:r>
          </a:p>
        </p:txBody>
      </p:sp>
      <p:sp>
        <p:nvSpPr>
          <p:cNvPr id="54" name="TextBox 53"/>
          <p:cNvSpPr txBox="1"/>
          <p:nvPr/>
        </p:nvSpPr>
        <p:spPr>
          <a:xfrm rot="413096">
            <a:off x="1003698" y="4086878"/>
            <a:ext cx="1277283" cy="276999"/>
          </a:xfrm>
          <a:prstGeom prst="rect">
            <a:avLst/>
          </a:prstGeom>
          <a:noFill/>
        </p:spPr>
        <p:txBody>
          <a:bodyPr wrap="square" rtlCol="0">
            <a:spAutoFit/>
          </a:bodyPr>
          <a:lstStyle/>
          <a:p>
            <a:r>
              <a:rPr lang="en-US" sz="1200" dirty="0" smtClean="0">
                <a:latin typeface="APBCaramelCappuccino"/>
                <a:cs typeface="APBCaramelCappuccino"/>
              </a:rPr>
              <a:t>______</a:t>
            </a:r>
            <a:endParaRPr lang="en-US" sz="1200" dirty="0">
              <a:latin typeface="APBCaramelCappuccino"/>
              <a:cs typeface="APBCaramelCappuccino"/>
            </a:endParaRPr>
          </a:p>
        </p:txBody>
      </p:sp>
      <p:sp>
        <p:nvSpPr>
          <p:cNvPr id="55" name="TextBox 54"/>
          <p:cNvSpPr txBox="1"/>
          <p:nvPr/>
        </p:nvSpPr>
        <p:spPr>
          <a:xfrm>
            <a:off x="518017" y="4284557"/>
            <a:ext cx="1274669" cy="276999"/>
          </a:xfrm>
          <a:prstGeom prst="rect">
            <a:avLst/>
          </a:prstGeom>
          <a:noFill/>
        </p:spPr>
        <p:txBody>
          <a:bodyPr wrap="square" rtlCol="0">
            <a:spAutoFit/>
          </a:bodyPr>
          <a:lstStyle/>
          <a:p>
            <a:r>
              <a:rPr lang="en-US" sz="1200" dirty="0" smtClean="0">
                <a:latin typeface="APBCaramelCappuccino"/>
                <a:cs typeface="APBCaramelCappuccino"/>
              </a:rPr>
              <a:t>___________</a:t>
            </a:r>
            <a:endParaRPr lang="en-US" sz="1200" dirty="0">
              <a:latin typeface="APBCaramelCappuccino"/>
              <a:cs typeface="APBCaramelCappuccino"/>
            </a:endParaRPr>
          </a:p>
        </p:txBody>
      </p:sp>
      <p:sp>
        <p:nvSpPr>
          <p:cNvPr id="56" name="TextBox 55"/>
          <p:cNvSpPr txBox="1"/>
          <p:nvPr/>
        </p:nvSpPr>
        <p:spPr>
          <a:xfrm rot="21232400">
            <a:off x="789633" y="4610943"/>
            <a:ext cx="1274669" cy="276999"/>
          </a:xfrm>
          <a:prstGeom prst="rect">
            <a:avLst/>
          </a:prstGeom>
          <a:noFill/>
        </p:spPr>
        <p:txBody>
          <a:bodyPr wrap="square" rtlCol="0">
            <a:spAutoFit/>
          </a:bodyPr>
          <a:lstStyle/>
          <a:p>
            <a:r>
              <a:rPr lang="en-US" sz="1200" dirty="0" smtClean="0">
                <a:latin typeface="APBCaramelCappuccino"/>
                <a:cs typeface="APBCaramelCappuccino"/>
              </a:rPr>
              <a:t>________</a:t>
            </a:r>
            <a:endParaRPr lang="en-US" sz="1200" dirty="0">
              <a:latin typeface="APBCaramelCappuccino"/>
              <a:cs typeface="APBCaramelCappuccino"/>
            </a:endParaRPr>
          </a:p>
        </p:txBody>
      </p:sp>
      <p:sp>
        <p:nvSpPr>
          <p:cNvPr id="57" name="TextBox 56"/>
          <p:cNvSpPr txBox="1"/>
          <p:nvPr/>
        </p:nvSpPr>
        <p:spPr>
          <a:xfrm>
            <a:off x="-57972" y="3932990"/>
            <a:ext cx="1484940" cy="292388"/>
          </a:xfrm>
          <a:prstGeom prst="rect">
            <a:avLst/>
          </a:prstGeom>
          <a:noFill/>
        </p:spPr>
        <p:txBody>
          <a:bodyPr wrap="square" rtlCol="0">
            <a:spAutoFit/>
          </a:bodyPr>
          <a:lstStyle/>
          <a:p>
            <a:pPr algn="ctr"/>
            <a:r>
              <a:rPr lang="en-US" sz="1300" b="1" dirty="0" smtClean="0">
                <a:latin typeface="KG Call Me Maybe"/>
                <a:cs typeface="KG Call Me Maybe"/>
              </a:rPr>
              <a:t>2 composition  notebooks</a:t>
            </a:r>
            <a:endParaRPr lang="en-US" sz="1300" b="1" dirty="0">
              <a:latin typeface="KG Call Me Maybe"/>
              <a:cs typeface="KG Call Me Maybe"/>
            </a:endParaRPr>
          </a:p>
        </p:txBody>
      </p:sp>
      <p:sp>
        <p:nvSpPr>
          <p:cNvPr id="58" name="TextBox 57"/>
          <p:cNvSpPr txBox="1"/>
          <p:nvPr/>
        </p:nvSpPr>
        <p:spPr>
          <a:xfrm>
            <a:off x="-150078" y="4251325"/>
            <a:ext cx="1247874" cy="292388"/>
          </a:xfrm>
          <a:prstGeom prst="rect">
            <a:avLst/>
          </a:prstGeom>
          <a:noFill/>
        </p:spPr>
        <p:txBody>
          <a:bodyPr wrap="square" rtlCol="0">
            <a:spAutoFit/>
          </a:bodyPr>
          <a:lstStyle/>
          <a:p>
            <a:pPr algn="ctr"/>
            <a:r>
              <a:rPr lang="en-US" sz="1300" b="1" dirty="0" smtClean="0">
                <a:latin typeface="KG Call Me Maybe"/>
                <a:cs typeface="KG Call Me Maybe"/>
              </a:rPr>
              <a:t>Pencils &amp; pens</a:t>
            </a:r>
            <a:endParaRPr lang="en-US" sz="1300" b="1" dirty="0">
              <a:latin typeface="KG Call Me Maybe"/>
              <a:cs typeface="KG Call Me Maybe"/>
            </a:endParaRPr>
          </a:p>
        </p:txBody>
      </p:sp>
      <p:sp>
        <p:nvSpPr>
          <p:cNvPr id="59" name="TextBox 58"/>
          <p:cNvSpPr txBox="1"/>
          <p:nvPr/>
        </p:nvSpPr>
        <p:spPr>
          <a:xfrm>
            <a:off x="38860" y="4604575"/>
            <a:ext cx="1097270" cy="492443"/>
          </a:xfrm>
          <a:prstGeom prst="rect">
            <a:avLst/>
          </a:prstGeom>
          <a:noFill/>
        </p:spPr>
        <p:txBody>
          <a:bodyPr wrap="square" rtlCol="0">
            <a:spAutoFit/>
          </a:bodyPr>
          <a:lstStyle/>
          <a:p>
            <a:pPr algn="ctr"/>
            <a:r>
              <a:rPr lang="en-US" sz="1300" b="1" dirty="0" smtClean="0">
                <a:latin typeface="KG Call Me Maybe"/>
                <a:cs typeface="KG Call Me Maybe"/>
              </a:rPr>
              <a:t>colored pencils, </a:t>
            </a:r>
          </a:p>
          <a:p>
            <a:pPr algn="ctr"/>
            <a:r>
              <a:rPr lang="en-US" sz="1300" b="1" dirty="0" smtClean="0">
                <a:latin typeface="KG Call Me Maybe"/>
                <a:cs typeface="KG Call Me Maybe"/>
              </a:rPr>
              <a:t>scissors, glue</a:t>
            </a:r>
            <a:endParaRPr lang="en-US" sz="1300" b="1" dirty="0">
              <a:latin typeface="KG Call Me Maybe"/>
              <a:cs typeface="KG Call Me Maybe"/>
            </a:endParaRPr>
          </a:p>
        </p:txBody>
      </p:sp>
      <p:sp>
        <p:nvSpPr>
          <p:cNvPr id="60" name="TextBox 59"/>
          <p:cNvSpPr txBox="1"/>
          <p:nvPr/>
        </p:nvSpPr>
        <p:spPr>
          <a:xfrm>
            <a:off x="169741" y="5131111"/>
            <a:ext cx="1729754" cy="292388"/>
          </a:xfrm>
          <a:prstGeom prst="rect">
            <a:avLst/>
          </a:prstGeom>
          <a:noFill/>
        </p:spPr>
        <p:txBody>
          <a:bodyPr wrap="square" rtlCol="0">
            <a:spAutoFit/>
          </a:bodyPr>
          <a:lstStyle/>
          <a:p>
            <a:r>
              <a:rPr lang="en-US" sz="1300" b="1" dirty="0">
                <a:latin typeface="KG Call Me Maybe"/>
                <a:cs typeface="KG Call Me Maybe"/>
              </a:rPr>
              <a:t>s</a:t>
            </a:r>
            <a:r>
              <a:rPr lang="en-US" sz="1300" b="1" dirty="0" smtClean="0">
                <a:latin typeface="KG Call Me Maybe"/>
                <a:cs typeface="KG Call Me Maybe"/>
              </a:rPr>
              <a:t>ticky notes, highlighters</a:t>
            </a:r>
            <a:endParaRPr lang="en-US" sz="1300" b="1" dirty="0">
              <a:latin typeface="KG Call Me Maybe"/>
              <a:cs typeface="KG Call Me Maybe"/>
            </a:endParaRPr>
          </a:p>
        </p:txBody>
      </p:sp>
      <p:sp>
        <p:nvSpPr>
          <p:cNvPr id="61" name="TextBox 60"/>
          <p:cNvSpPr txBox="1"/>
          <p:nvPr/>
        </p:nvSpPr>
        <p:spPr>
          <a:xfrm>
            <a:off x="4103286" y="577857"/>
            <a:ext cx="2056214" cy="400110"/>
          </a:xfrm>
          <a:prstGeom prst="rect">
            <a:avLst/>
          </a:prstGeom>
          <a:noFill/>
        </p:spPr>
        <p:txBody>
          <a:bodyPr wrap="square" rtlCol="0">
            <a:spAutoFit/>
          </a:bodyPr>
          <a:lstStyle/>
          <a:p>
            <a:pPr algn="ctr"/>
            <a:r>
              <a:rPr lang="en-US" sz="2000" dirty="0" smtClean="0">
                <a:solidFill>
                  <a:srgbClr val="FFFFFF"/>
                </a:solidFill>
                <a:latin typeface="PBCoffeeBeforeTalkie"/>
                <a:cs typeface="PBCoffeeBeforeTalkie"/>
              </a:rPr>
              <a:t>-------  </a:t>
            </a:r>
            <a:r>
              <a:rPr lang="en-US" sz="2000" dirty="0" smtClean="0">
                <a:solidFill>
                  <a:srgbClr val="FFFFFF"/>
                </a:solidFill>
                <a:latin typeface="KG Somebody That I Used to Know"/>
                <a:cs typeface="KG Somebody That I Used to Know"/>
              </a:rPr>
              <a:t>2017</a:t>
            </a:r>
            <a:endParaRPr lang="en-US" sz="2000" dirty="0">
              <a:solidFill>
                <a:srgbClr val="FFFFFF"/>
              </a:solidFill>
              <a:latin typeface="KG Somebody That I Used to Know"/>
              <a:cs typeface="KG Somebody That I Used to Know"/>
            </a:endParaRPr>
          </a:p>
        </p:txBody>
      </p:sp>
      <p:sp>
        <p:nvSpPr>
          <p:cNvPr id="62" name="Rectangle 61"/>
          <p:cNvSpPr/>
          <p:nvPr/>
        </p:nvSpPr>
        <p:spPr>
          <a:xfrm>
            <a:off x="1097796" y="577857"/>
            <a:ext cx="2130885" cy="400110"/>
          </a:xfrm>
          <a:prstGeom prst="rect">
            <a:avLst/>
          </a:prstGeom>
        </p:spPr>
        <p:txBody>
          <a:bodyPr wrap="square">
            <a:spAutoFit/>
          </a:bodyPr>
          <a:lstStyle/>
          <a:p>
            <a:r>
              <a:rPr lang="en-US" sz="2000" dirty="0" smtClean="0">
                <a:solidFill>
                  <a:srgbClr val="FFFFFF"/>
                </a:solidFill>
                <a:latin typeface="KG Somebody That I Used to Know"/>
                <a:cs typeface="KG Somebody That I Used to Know"/>
              </a:rPr>
              <a:t>2016</a:t>
            </a:r>
            <a:r>
              <a:rPr lang="en-US" sz="2000" dirty="0" smtClean="0">
                <a:solidFill>
                  <a:srgbClr val="FFFFFF"/>
                </a:solidFill>
                <a:latin typeface="PBCoffeeBeforeTalkie"/>
                <a:cs typeface="PBCoffeeBeforeTalkie"/>
              </a:rPr>
              <a:t>  -------</a:t>
            </a:r>
            <a:endParaRPr lang="en-US" sz="2000" dirty="0">
              <a:solidFill>
                <a:srgbClr val="FFFFFF"/>
              </a:solidFill>
            </a:endParaRPr>
          </a:p>
        </p:txBody>
      </p:sp>
    </p:spTree>
    <p:extLst>
      <p:ext uri="{BB962C8B-B14F-4D97-AF65-F5344CB8AC3E}">
        <p14:creationId xmlns:p14="http://schemas.microsoft.com/office/powerpoint/2010/main" val="968984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2645"/>
          </a:xfrm>
          <a:prstGeom prst="rect">
            <a:avLst/>
          </a:prstGeom>
        </p:spPr>
      </p:pic>
      <p:sp>
        <p:nvSpPr>
          <p:cNvPr id="3" name="TextBox 2"/>
          <p:cNvSpPr txBox="1"/>
          <p:nvPr/>
        </p:nvSpPr>
        <p:spPr>
          <a:xfrm>
            <a:off x="1450105" y="433948"/>
            <a:ext cx="3889420" cy="584776"/>
          </a:xfrm>
          <a:prstGeom prst="rect">
            <a:avLst/>
          </a:prstGeom>
          <a:noFill/>
        </p:spPr>
        <p:txBody>
          <a:bodyPr wrap="square" rtlCol="0">
            <a:spAutoFit/>
          </a:bodyPr>
          <a:lstStyle/>
          <a:p>
            <a:pPr algn="ctr"/>
            <a:r>
              <a:rPr lang="en-US" sz="3200" b="1" dirty="0" smtClean="0">
                <a:solidFill>
                  <a:schemeClr val="bg1"/>
                </a:solidFill>
                <a:latin typeface="bromello"/>
                <a:cs typeface="bromello"/>
              </a:rPr>
              <a:t>Mrs. Cahill</a:t>
            </a:r>
            <a:endParaRPr lang="en-US" sz="3200" b="1" dirty="0">
              <a:solidFill>
                <a:schemeClr val="bg1"/>
              </a:solidFill>
              <a:latin typeface="bromello"/>
              <a:cs typeface="bromello"/>
            </a:endParaRPr>
          </a:p>
        </p:txBody>
      </p:sp>
      <p:sp>
        <p:nvSpPr>
          <p:cNvPr id="4" name="TextBox 3"/>
          <p:cNvSpPr txBox="1"/>
          <p:nvPr/>
        </p:nvSpPr>
        <p:spPr>
          <a:xfrm>
            <a:off x="0" y="0"/>
            <a:ext cx="6858000" cy="553998"/>
          </a:xfrm>
          <a:prstGeom prst="rect">
            <a:avLst/>
          </a:prstGeom>
          <a:noFill/>
        </p:spPr>
        <p:txBody>
          <a:bodyPr wrap="square" rtlCol="0">
            <a:spAutoFit/>
          </a:bodyPr>
          <a:lstStyle/>
          <a:p>
            <a:pPr algn="ctr"/>
            <a:r>
              <a:rPr lang="en-US" sz="3000" dirty="0" smtClean="0">
                <a:solidFill>
                  <a:schemeClr val="bg1"/>
                </a:solidFill>
                <a:latin typeface="Stylish Calligraphy Demo"/>
                <a:cs typeface="Stylish Calligraphy Demo"/>
              </a:rPr>
              <a:t>Middle School English </a:t>
            </a:r>
            <a:endParaRPr lang="en-US" sz="3000" b="1" dirty="0">
              <a:solidFill>
                <a:schemeClr val="bg1"/>
              </a:solidFill>
              <a:latin typeface="Stylish Calligraphy Demo"/>
              <a:cs typeface="Stylish Calligraphy Demo"/>
            </a:endParaRPr>
          </a:p>
        </p:txBody>
      </p:sp>
      <p:sp>
        <p:nvSpPr>
          <p:cNvPr id="5" name="Rectangle 4"/>
          <p:cNvSpPr/>
          <p:nvPr/>
        </p:nvSpPr>
        <p:spPr>
          <a:xfrm>
            <a:off x="8672" y="847758"/>
            <a:ext cx="6849328" cy="400110"/>
          </a:xfrm>
          <a:prstGeom prst="rect">
            <a:avLst/>
          </a:prstGeom>
        </p:spPr>
        <p:txBody>
          <a:bodyPr wrap="square">
            <a:spAutoFit/>
          </a:bodyPr>
          <a:lstStyle/>
          <a:p>
            <a:r>
              <a:rPr lang="en-US" sz="2000" dirty="0" smtClean="0">
                <a:solidFill>
                  <a:schemeClr val="bg1"/>
                </a:solidFill>
                <a:latin typeface="PBCoffeeBeforeTalkie"/>
                <a:cs typeface="PBCoffeeBeforeTalkie"/>
              </a:rPr>
              <a:t>-----------------------------------------------------------------------</a:t>
            </a:r>
            <a:endParaRPr lang="en-US" sz="2000" dirty="0">
              <a:solidFill>
                <a:schemeClr val="bg1"/>
              </a:solidFill>
            </a:endParaRPr>
          </a:p>
        </p:txBody>
      </p:sp>
      <p:sp>
        <p:nvSpPr>
          <p:cNvPr id="6" name="Pentagon 5"/>
          <p:cNvSpPr/>
          <p:nvPr/>
        </p:nvSpPr>
        <p:spPr>
          <a:xfrm rot="10800000">
            <a:off x="2744902" y="1600200"/>
            <a:ext cx="706901" cy="304800"/>
          </a:xfrm>
          <a:prstGeom prst="homePlate">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4" y="973204"/>
            <a:ext cx="3282035" cy="1985159"/>
          </a:xfrm>
          <a:prstGeom prst="rect">
            <a:avLst/>
          </a:prstGeom>
          <a:noFill/>
        </p:spPr>
        <p:txBody>
          <a:bodyPr wrap="square" rtlCol="0">
            <a:spAutoFit/>
          </a:bodyPr>
          <a:lstStyle/>
          <a:p>
            <a:r>
              <a:rPr lang="en-US" sz="3400" dirty="0">
                <a:latin typeface="bromello"/>
                <a:cs typeface="bromello"/>
              </a:rPr>
              <a:t>c</a:t>
            </a:r>
            <a:r>
              <a:rPr lang="en-US" sz="3400" dirty="0" smtClean="0">
                <a:latin typeface="bromello"/>
                <a:cs typeface="bromello"/>
              </a:rPr>
              <a:t>ommunication</a:t>
            </a:r>
            <a:r>
              <a:rPr lang="en-US" sz="3000" b="1" dirty="0" smtClean="0">
                <a:latin typeface="PBCoffeeBeforeTalkie"/>
                <a:cs typeface="PBCoffeeBeforeTalkie"/>
              </a:rPr>
              <a:t> </a:t>
            </a:r>
          </a:p>
          <a:p>
            <a:r>
              <a:rPr lang="en-US" sz="2500" dirty="0" smtClean="0">
                <a:latin typeface="KG Somebody That I Used to Know"/>
                <a:cs typeface="KG Somebody That I Used to Know"/>
              </a:rPr>
              <a:t>with the teacher</a:t>
            </a:r>
          </a:p>
          <a:p>
            <a:endParaRPr lang="en-US" sz="1600" dirty="0" smtClean="0">
              <a:latin typeface="KG Wake Me Up"/>
              <a:cs typeface="KG Wake Me Up"/>
            </a:endParaRPr>
          </a:p>
          <a:p>
            <a:r>
              <a:rPr lang="en-US" sz="1600" dirty="0">
                <a:latin typeface="KG Wake Me Up"/>
                <a:cs typeface="KG Wake Me Up"/>
              </a:rPr>
              <a:t>1  </a:t>
            </a:r>
            <a:r>
              <a:rPr lang="en-US" sz="1600" dirty="0" err="1">
                <a:latin typeface="KG Call Me Maybe"/>
                <a:cs typeface="KG Call Me Maybe"/>
              </a:rPr>
              <a:t>mcahill@school.org</a:t>
            </a:r>
            <a:endParaRPr lang="en-US" sz="1600" dirty="0">
              <a:latin typeface="KG Call Me Maybe"/>
              <a:cs typeface="KG Call Me Maybe"/>
            </a:endParaRPr>
          </a:p>
          <a:p>
            <a:r>
              <a:rPr lang="en-US" sz="1600" dirty="0">
                <a:latin typeface="KG Wake Me Up"/>
                <a:cs typeface="KG Wake Me Up"/>
              </a:rPr>
              <a:t>2</a:t>
            </a:r>
            <a:r>
              <a:rPr lang="en-US" sz="1600" dirty="0">
                <a:latin typeface="Century Gothic"/>
                <a:cs typeface="Century Gothic"/>
              </a:rPr>
              <a:t>  </a:t>
            </a:r>
            <a:r>
              <a:rPr lang="en-US" sz="1600" dirty="0">
                <a:latin typeface="KG Call Me Maybe"/>
                <a:cs typeface="KG Call Me Maybe"/>
              </a:rPr>
              <a:t>Remind101 app chat</a:t>
            </a:r>
          </a:p>
          <a:p>
            <a:r>
              <a:rPr lang="en-US" sz="1600" dirty="0">
                <a:latin typeface="KG Wake Me Up"/>
                <a:cs typeface="KG Wake Me Up"/>
              </a:rPr>
              <a:t>3</a:t>
            </a:r>
            <a:r>
              <a:rPr lang="en-US" sz="1600" dirty="0">
                <a:latin typeface="Century Gothic"/>
                <a:cs typeface="Century Gothic"/>
              </a:rPr>
              <a:t>  </a:t>
            </a:r>
            <a:r>
              <a:rPr lang="en-US" sz="1600" dirty="0">
                <a:latin typeface="KG Call Me Maybe"/>
                <a:cs typeface="KG Call Me Maybe"/>
              </a:rPr>
              <a:t>(719) 555-5555</a:t>
            </a:r>
          </a:p>
        </p:txBody>
      </p:sp>
      <p:sp>
        <p:nvSpPr>
          <p:cNvPr id="8" name="Rectangle 7"/>
          <p:cNvSpPr/>
          <p:nvPr/>
        </p:nvSpPr>
        <p:spPr>
          <a:xfrm>
            <a:off x="56436" y="2789085"/>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9" name="Rectangle 8"/>
          <p:cNvSpPr/>
          <p:nvPr/>
        </p:nvSpPr>
        <p:spPr>
          <a:xfrm>
            <a:off x="3451806" y="2789085"/>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10" name="Rectangle 9"/>
          <p:cNvSpPr/>
          <p:nvPr/>
        </p:nvSpPr>
        <p:spPr>
          <a:xfrm>
            <a:off x="4493962" y="1483025"/>
            <a:ext cx="1005139" cy="830997"/>
          </a:xfrm>
          <a:prstGeom prst="rect">
            <a:avLst/>
          </a:prstGeom>
        </p:spPr>
        <p:txBody>
          <a:bodyPr wrap="square">
            <a:spAutoFit/>
          </a:bodyPr>
          <a:lstStyle/>
          <a:p>
            <a:pPr algn="ctr"/>
            <a:r>
              <a:rPr lang="en-US" sz="1900" dirty="0">
                <a:latin typeface="bromello"/>
                <a:cs typeface="bromello"/>
              </a:rPr>
              <a:t>e</a:t>
            </a:r>
            <a:r>
              <a:rPr lang="en-US" sz="1900" dirty="0" smtClean="0">
                <a:latin typeface="bromello"/>
                <a:cs typeface="bromello"/>
              </a:rPr>
              <a:t>ighth </a:t>
            </a:r>
          </a:p>
          <a:p>
            <a:pPr algn="ctr"/>
            <a:r>
              <a:rPr lang="en-US" sz="1900" dirty="0" smtClean="0">
                <a:latin typeface="bromello"/>
                <a:cs typeface="bromello"/>
              </a:rPr>
              <a:t>grade </a:t>
            </a:r>
          </a:p>
          <a:p>
            <a:pPr algn="ctr"/>
            <a:endParaRPr lang="en-US" sz="1000" dirty="0" smtClean="0">
              <a:latin typeface="Century Gothic"/>
              <a:cs typeface="Century Gothic"/>
            </a:endParaRPr>
          </a:p>
        </p:txBody>
      </p:sp>
      <p:sp>
        <p:nvSpPr>
          <p:cNvPr id="11" name="Rectangle 10"/>
          <p:cNvSpPr/>
          <p:nvPr/>
        </p:nvSpPr>
        <p:spPr>
          <a:xfrm>
            <a:off x="4493964" y="2185795"/>
            <a:ext cx="1005137" cy="400110"/>
          </a:xfrm>
          <a:prstGeom prst="rect">
            <a:avLst/>
          </a:prstGeom>
        </p:spPr>
        <p:txBody>
          <a:bodyPr wrap="square">
            <a:spAutoFit/>
          </a:bodyPr>
          <a:lstStyle/>
          <a:p>
            <a:pPr algn="ctr"/>
            <a:r>
              <a:rPr lang="en-US" sz="1000" dirty="0">
                <a:latin typeface="KG Call Me Maybe"/>
                <a:cs typeface="KG Call Me Maybe"/>
              </a:rPr>
              <a:t>Text @teacher</a:t>
            </a:r>
          </a:p>
          <a:p>
            <a:pPr algn="ctr"/>
            <a:r>
              <a:rPr lang="en-US" sz="1000" dirty="0">
                <a:latin typeface="KG Call Me Maybe"/>
                <a:cs typeface="KG Call Me Maybe"/>
              </a:rPr>
              <a:t> to 5555</a:t>
            </a:r>
          </a:p>
        </p:txBody>
      </p:sp>
      <p:sp>
        <p:nvSpPr>
          <p:cNvPr id="12" name="Rectangle 11"/>
          <p:cNvSpPr/>
          <p:nvPr/>
        </p:nvSpPr>
        <p:spPr>
          <a:xfrm>
            <a:off x="5680399" y="1473164"/>
            <a:ext cx="1005139" cy="830997"/>
          </a:xfrm>
          <a:prstGeom prst="rect">
            <a:avLst/>
          </a:prstGeom>
        </p:spPr>
        <p:txBody>
          <a:bodyPr wrap="square">
            <a:spAutoFit/>
          </a:bodyPr>
          <a:lstStyle/>
          <a:p>
            <a:pPr algn="ctr"/>
            <a:r>
              <a:rPr lang="en-US" sz="1900" dirty="0" smtClean="0">
                <a:latin typeface="bromello"/>
                <a:cs typeface="bromello"/>
              </a:rPr>
              <a:t>seventh </a:t>
            </a:r>
          </a:p>
          <a:p>
            <a:pPr algn="ctr"/>
            <a:r>
              <a:rPr lang="en-US" sz="1900" dirty="0" smtClean="0">
                <a:latin typeface="bromello"/>
                <a:cs typeface="bromello"/>
              </a:rPr>
              <a:t>grade </a:t>
            </a:r>
          </a:p>
          <a:p>
            <a:pPr algn="ctr"/>
            <a:endParaRPr lang="en-US" sz="1000" dirty="0" smtClean="0">
              <a:latin typeface="Century Gothic"/>
              <a:cs typeface="Century Gothic"/>
            </a:endParaRPr>
          </a:p>
        </p:txBody>
      </p:sp>
      <p:sp>
        <p:nvSpPr>
          <p:cNvPr id="13" name="Rectangle 12"/>
          <p:cNvSpPr/>
          <p:nvPr/>
        </p:nvSpPr>
        <p:spPr>
          <a:xfrm>
            <a:off x="5680401" y="2185795"/>
            <a:ext cx="1005137" cy="400110"/>
          </a:xfrm>
          <a:prstGeom prst="rect">
            <a:avLst/>
          </a:prstGeom>
        </p:spPr>
        <p:txBody>
          <a:bodyPr wrap="square">
            <a:spAutoFit/>
          </a:bodyPr>
          <a:lstStyle/>
          <a:p>
            <a:pPr algn="ctr"/>
            <a:r>
              <a:rPr lang="en-US" sz="1000" dirty="0">
                <a:latin typeface="KG Call Me Maybe"/>
                <a:cs typeface="KG Call Me Maybe"/>
              </a:rPr>
              <a:t>Text @teacher</a:t>
            </a:r>
          </a:p>
          <a:p>
            <a:pPr algn="ctr"/>
            <a:r>
              <a:rPr lang="en-US" sz="1000" dirty="0">
                <a:latin typeface="KG Call Me Maybe"/>
                <a:cs typeface="KG Call Me Maybe"/>
              </a:rPr>
              <a:t> to 5555</a:t>
            </a:r>
          </a:p>
        </p:txBody>
      </p:sp>
      <p:sp>
        <p:nvSpPr>
          <p:cNvPr id="14" name="Rectangle 13"/>
          <p:cNvSpPr/>
          <p:nvPr/>
        </p:nvSpPr>
        <p:spPr>
          <a:xfrm>
            <a:off x="8672" y="847758"/>
            <a:ext cx="6849328" cy="400110"/>
          </a:xfrm>
          <a:prstGeom prst="rect">
            <a:avLst/>
          </a:prstGeom>
        </p:spPr>
        <p:txBody>
          <a:bodyPr wrap="square">
            <a:spAutoFit/>
          </a:bodyPr>
          <a:lstStyle/>
          <a:p>
            <a:r>
              <a:rPr lang="en-US" sz="2000" dirty="0" smtClean="0">
                <a:solidFill>
                  <a:schemeClr val="bg1"/>
                </a:solidFill>
                <a:latin typeface="PBCoffeeBeforeTalkie"/>
                <a:cs typeface="PBCoffeeBeforeTalkie"/>
              </a:rPr>
              <a:t>-----------------------------------------------------------------------</a:t>
            </a:r>
            <a:endParaRPr lang="en-US" sz="2000" dirty="0">
              <a:solidFill>
                <a:schemeClr val="bg1"/>
              </a:solidFill>
            </a:endParaRPr>
          </a:p>
        </p:txBody>
      </p:sp>
      <p:sp>
        <p:nvSpPr>
          <p:cNvPr id="15" name="Pentagon 14"/>
          <p:cNvSpPr/>
          <p:nvPr/>
        </p:nvSpPr>
        <p:spPr>
          <a:xfrm>
            <a:off x="2965283" y="2450532"/>
            <a:ext cx="705018" cy="304800"/>
          </a:xfrm>
          <a:prstGeom prst="homePlate">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56436" y="2789085"/>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17" name="Rectangle 16"/>
          <p:cNvSpPr/>
          <p:nvPr/>
        </p:nvSpPr>
        <p:spPr>
          <a:xfrm>
            <a:off x="3451806" y="2789085"/>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18" name="Pentagon 17"/>
          <p:cNvSpPr/>
          <p:nvPr/>
        </p:nvSpPr>
        <p:spPr>
          <a:xfrm rot="10800000">
            <a:off x="2744904" y="3485283"/>
            <a:ext cx="700472" cy="351567"/>
          </a:xfrm>
          <a:prstGeom prst="homePlate">
            <a:avLst/>
          </a:prstGeom>
          <a:solidFill>
            <a:schemeClr val="bg1">
              <a:lumMod val="6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8672" y="3007325"/>
            <a:ext cx="3106992" cy="615553"/>
          </a:xfrm>
          <a:prstGeom prst="rect">
            <a:avLst/>
          </a:prstGeom>
          <a:noFill/>
        </p:spPr>
        <p:txBody>
          <a:bodyPr wrap="square" rtlCol="0">
            <a:spAutoFit/>
          </a:bodyPr>
          <a:lstStyle/>
          <a:p>
            <a:r>
              <a:rPr lang="en-US" sz="3400" dirty="0">
                <a:latin typeface="bromello"/>
                <a:cs typeface="bromello"/>
              </a:rPr>
              <a:t>c</a:t>
            </a:r>
            <a:r>
              <a:rPr lang="en-US" sz="3400" dirty="0" smtClean="0">
                <a:latin typeface="bromello"/>
                <a:cs typeface="bromello"/>
              </a:rPr>
              <a:t>lass </a:t>
            </a:r>
            <a:r>
              <a:rPr lang="en-US" sz="3400" dirty="0">
                <a:latin typeface="bromello"/>
                <a:cs typeface="bromello"/>
              </a:rPr>
              <a:t>m</a:t>
            </a:r>
            <a:r>
              <a:rPr lang="en-US" sz="3400" dirty="0" smtClean="0">
                <a:latin typeface="bromello"/>
                <a:cs typeface="bromello"/>
              </a:rPr>
              <a:t>aterials</a:t>
            </a:r>
          </a:p>
        </p:txBody>
      </p:sp>
      <p:sp>
        <p:nvSpPr>
          <p:cNvPr id="20" name="TextBox 19"/>
          <p:cNvSpPr txBox="1"/>
          <p:nvPr/>
        </p:nvSpPr>
        <p:spPr>
          <a:xfrm rot="20872677">
            <a:off x="1462853" y="4957637"/>
            <a:ext cx="1483376" cy="278914"/>
          </a:xfrm>
          <a:prstGeom prst="rect">
            <a:avLst/>
          </a:prstGeom>
          <a:noFill/>
        </p:spPr>
        <p:txBody>
          <a:bodyPr wrap="square" rtlCol="0">
            <a:spAutoFit/>
          </a:bodyPr>
          <a:lstStyle/>
          <a:p>
            <a:r>
              <a:rPr lang="en-US" sz="1200" dirty="0" smtClean="0">
                <a:latin typeface="APBCaramelCappuccino"/>
                <a:cs typeface="APBCaramelCappuccino"/>
              </a:rPr>
              <a:t>__</a:t>
            </a:r>
            <a:endParaRPr lang="en-US" sz="1200" dirty="0">
              <a:latin typeface="APBCaramelCappuccino"/>
              <a:cs typeface="APBCaramelCappuccino"/>
            </a:endParaRPr>
          </a:p>
        </p:txBody>
      </p:sp>
      <p:sp>
        <p:nvSpPr>
          <p:cNvPr id="21" name="Rectangle 20"/>
          <p:cNvSpPr/>
          <p:nvPr/>
        </p:nvSpPr>
        <p:spPr>
          <a:xfrm>
            <a:off x="3329796" y="2931598"/>
            <a:ext cx="3528205" cy="615553"/>
          </a:xfrm>
          <a:prstGeom prst="rect">
            <a:avLst/>
          </a:prstGeom>
        </p:spPr>
        <p:txBody>
          <a:bodyPr wrap="square">
            <a:spAutoFit/>
          </a:bodyPr>
          <a:lstStyle/>
          <a:p>
            <a:pPr algn="ctr"/>
            <a:r>
              <a:rPr lang="en-US" sz="3400" dirty="0" smtClean="0">
                <a:latin typeface="bromello"/>
                <a:cs typeface="bromello"/>
              </a:rPr>
              <a:t>preparation</a:t>
            </a:r>
            <a:endParaRPr lang="en-US" sz="3400" dirty="0">
              <a:latin typeface="bromello"/>
              <a:cs typeface="bromello"/>
            </a:endParaRPr>
          </a:p>
        </p:txBody>
      </p:sp>
      <p:sp>
        <p:nvSpPr>
          <p:cNvPr id="22" name="Rectangle 21"/>
          <p:cNvSpPr/>
          <p:nvPr/>
        </p:nvSpPr>
        <p:spPr>
          <a:xfrm>
            <a:off x="3445378" y="3485285"/>
            <a:ext cx="442549" cy="2092881"/>
          </a:xfrm>
          <a:prstGeom prst="rect">
            <a:avLst/>
          </a:prstGeom>
        </p:spPr>
        <p:txBody>
          <a:bodyPr wrap="none">
            <a:spAutoFit/>
          </a:bodyPr>
          <a:lstStyle/>
          <a:p>
            <a:r>
              <a:rPr lang="en-US" sz="2600" dirty="0" smtClean="0">
                <a:latin typeface="KG Wake Me Up"/>
                <a:cs typeface="KG Wake Me Up"/>
              </a:rPr>
              <a:t>1</a:t>
            </a:r>
          </a:p>
          <a:p>
            <a:endParaRPr lang="en-US" sz="2600" dirty="0">
              <a:latin typeface="KG Wake Me Up"/>
              <a:cs typeface="KG Wake Me Up"/>
            </a:endParaRPr>
          </a:p>
          <a:p>
            <a:r>
              <a:rPr lang="en-US" sz="2600" dirty="0" smtClean="0">
                <a:latin typeface="KG Wake Me Up"/>
                <a:cs typeface="KG Wake Me Up"/>
              </a:rPr>
              <a:t>2</a:t>
            </a:r>
          </a:p>
          <a:p>
            <a:endParaRPr lang="en-US" sz="2600" dirty="0" smtClean="0">
              <a:latin typeface="KG Wake Me Up"/>
              <a:cs typeface="KG Wake Me Up"/>
            </a:endParaRPr>
          </a:p>
          <a:p>
            <a:r>
              <a:rPr lang="en-US" sz="2600" dirty="0">
                <a:latin typeface="KG Wake Me Up"/>
                <a:cs typeface="KG Wake Me Up"/>
              </a:rPr>
              <a:t>3</a:t>
            </a:r>
            <a:endParaRPr lang="en-US" sz="2600" dirty="0"/>
          </a:p>
        </p:txBody>
      </p:sp>
      <p:sp>
        <p:nvSpPr>
          <p:cNvPr id="23" name="Rectangle 22"/>
          <p:cNvSpPr/>
          <p:nvPr/>
        </p:nvSpPr>
        <p:spPr>
          <a:xfrm>
            <a:off x="3887927" y="3485285"/>
            <a:ext cx="2970074" cy="2123658"/>
          </a:xfrm>
          <a:prstGeom prst="rect">
            <a:avLst/>
          </a:prstGeom>
        </p:spPr>
        <p:txBody>
          <a:bodyPr wrap="square">
            <a:spAutoFit/>
          </a:bodyPr>
          <a:lstStyle/>
          <a:p>
            <a:r>
              <a:rPr lang="en-US" sz="1100" dirty="0" smtClean="0">
                <a:latin typeface="Century Gothic"/>
                <a:cs typeface="Century Gothic"/>
              </a:rPr>
              <a:t>Come prepared to class with your binder, planner, notebooks, writing utensils, &amp; interactive notebook supplies. </a:t>
            </a:r>
          </a:p>
          <a:p>
            <a:endParaRPr lang="en-US" sz="1100" dirty="0" smtClean="0">
              <a:latin typeface="Century Gothic"/>
              <a:cs typeface="Century Gothic"/>
            </a:endParaRPr>
          </a:p>
          <a:p>
            <a:r>
              <a:rPr lang="en-US" sz="1100" dirty="0" smtClean="0">
                <a:latin typeface="Century Gothic"/>
                <a:cs typeface="Century Gothic"/>
              </a:rPr>
              <a:t>Start working on bell ringers immediately so class can start within five minutes of the bell. This is when I will grade your bell ringers. </a:t>
            </a:r>
          </a:p>
          <a:p>
            <a:endParaRPr lang="en-US" sz="1100" dirty="0" smtClean="0">
              <a:latin typeface="Century Gothic"/>
              <a:cs typeface="Century Gothic"/>
            </a:endParaRPr>
          </a:p>
          <a:p>
            <a:r>
              <a:rPr lang="en-US" sz="1100" dirty="0" smtClean="0">
                <a:latin typeface="Century Gothic"/>
                <a:cs typeface="Century Gothic"/>
              </a:rPr>
              <a:t>Work should be turned in on its due date. Late work</a:t>
            </a:r>
          </a:p>
          <a:p>
            <a:r>
              <a:rPr lang="en-US" sz="1100" dirty="0" smtClean="0">
                <a:latin typeface="Century Gothic"/>
                <a:cs typeface="Century Gothic"/>
              </a:rPr>
              <a:t>will lose points on a per-day-late basis.</a:t>
            </a:r>
          </a:p>
        </p:txBody>
      </p:sp>
      <p:sp>
        <p:nvSpPr>
          <p:cNvPr id="24" name="Rectangle 23"/>
          <p:cNvSpPr/>
          <p:nvPr/>
        </p:nvSpPr>
        <p:spPr>
          <a:xfrm>
            <a:off x="28304" y="6558867"/>
            <a:ext cx="707965" cy="1219744"/>
          </a:xfrm>
          <a:prstGeom prst="rect">
            <a:avLst/>
          </a:prstGeom>
          <a:solidFill>
            <a:schemeClr val="bg1">
              <a:lumMod val="50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25" name="Rectangle 24"/>
          <p:cNvSpPr/>
          <p:nvPr/>
        </p:nvSpPr>
        <p:spPr>
          <a:xfrm>
            <a:off x="93141" y="5608943"/>
            <a:ext cx="2462323" cy="630942"/>
          </a:xfrm>
          <a:prstGeom prst="rect">
            <a:avLst/>
          </a:prstGeom>
        </p:spPr>
        <p:txBody>
          <a:bodyPr wrap="square">
            <a:spAutoFit/>
          </a:bodyPr>
          <a:lstStyle/>
          <a:p>
            <a:r>
              <a:rPr lang="en-US" sz="3500" dirty="0">
                <a:latin typeface="bromello"/>
                <a:cs typeface="bromello"/>
              </a:rPr>
              <a:t>g</a:t>
            </a:r>
            <a:r>
              <a:rPr lang="en-US" sz="3500" dirty="0" smtClean="0">
                <a:latin typeface="bromello"/>
                <a:cs typeface="bromello"/>
              </a:rPr>
              <a:t>rades</a:t>
            </a:r>
            <a:endParaRPr lang="en-US" sz="3500" dirty="0">
              <a:latin typeface="bromello"/>
              <a:cs typeface="bromello"/>
            </a:endParaRPr>
          </a:p>
        </p:txBody>
      </p:sp>
      <p:sp>
        <p:nvSpPr>
          <p:cNvPr id="26" name="Rectangle 25"/>
          <p:cNvSpPr/>
          <p:nvPr/>
        </p:nvSpPr>
        <p:spPr>
          <a:xfrm>
            <a:off x="722638" y="6558867"/>
            <a:ext cx="495945" cy="1223201"/>
          </a:xfrm>
          <a:prstGeom prst="rect">
            <a:avLst/>
          </a:prstGeom>
          <a:solidFill>
            <a:schemeClr val="bg1">
              <a:lumMod val="6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27" name="Rectangle 26"/>
          <p:cNvSpPr/>
          <p:nvPr/>
        </p:nvSpPr>
        <p:spPr>
          <a:xfrm>
            <a:off x="1234645" y="6558867"/>
            <a:ext cx="580325" cy="1219744"/>
          </a:xfrm>
          <a:prstGeom prst="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28" name="Rectangle 27"/>
          <p:cNvSpPr/>
          <p:nvPr/>
        </p:nvSpPr>
        <p:spPr>
          <a:xfrm>
            <a:off x="1823508" y="6558867"/>
            <a:ext cx="548869" cy="1219744"/>
          </a:xfrm>
          <a:prstGeom prst="rect">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29" name="Rectangle 28"/>
          <p:cNvSpPr/>
          <p:nvPr/>
        </p:nvSpPr>
        <p:spPr>
          <a:xfrm>
            <a:off x="2372378" y="6558867"/>
            <a:ext cx="404198" cy="1223202"/>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30" name="TextBox 29"/>
          <p:cNvSpPr txBox="1"/>
          <p:nvPr/>
        </p:nvSpPr>
        <p:spPr>
          <a:xfrm>
            <a:off x="-145962" y="6254439"/>
            <a:ext cx="1048522" cy="830997"/>
          </a:xfrm>
          <a:prstGeom prst="rect">
            <a:avLst/>
          </a:prstGeom>
          <a:noFill/>
        </p:spPr>
        <p:txBody>
          <a:bodyPr wrap="square" rtlCol="0">
            <a:spAutoFit/>
          </a:bodyPr>
          <a:lstStyle/>
          <a:p>
            <a:pPr algn="ctr"/>
            <a:r>
              <a:rPr lang="en-US" sz="1600" dirty="0" smtClean="0">
                <a:latin typeface="KG Somebody That I Used to Know"/>
                <a:cs typeface="KG Somebody That I Used to Know"/>
              </a:rPr>
              <a:t>30%</a:t>
            </a:r>
          </a:p>
          <a:p>
            <a:endParaRPr lang="en-US" sz="1600" dirty="0" smtClean="0">
              <a:latin typeface="KG Somebody That I Used to Know"/>
              <a:cs typeface="KG Somebody That I Used to Know"/>
            </a:endParaRPr>
          </a:p>
          <a:p>
            <a:endParaRPr lang="en-US" sz="1600" dirty="0">
              <a:latin typeface="KG Somebody That I Used to Know"/>
              <a:cs typeface="KG Somebody That I Used to Know"/>
            </a:endParaRPr>
          </a:p>
        </p:txBody>
      </p:sp>
      <p:sp>
        <p:nvSpPr>
          <p:cNvPr id="31" name="Rectangle 30"/>
          <p:cNvSpPr/>
          <p:nvPr/>
        </p:nvSpPr>
        <p:spPr>
          <a:xfrm rot="16200000">
            <a:off x="-404677" y="6903643"/>
            <a:ext cx="1635561" cy="646331"/>
          </a:xfrm>
          <a:prstGeom prst="rect">
            <a:avLst/>
          </a:prstGeom>
        </p:spPr>
        <p:txBody>
          <a:bodyPr wrap="square">
            <a:spAutoFit/>
          </a:bodyPr>
          <a:lstStyle/>
          <a:p>
            <a:pPr algn="ctr"/>
            <a:r>
              <a:rPr lang="en-US" dirty="0">
                <a:solidFill>
                  <a:schemeClr val="bg1"/>
                </a:solidFill>
                <a:latin typeface="KG Somebody That I Used to Know"/>
                <a:cs typeface="KG Somebody That I Used to Know"/>
              </a:rPr>
              <a:t>Papers </a:t>
            </a:r>
            <a:endParaRPr lang="en-US" dirty="0" smtClean="0">
              <a:solidFill>
                <a:schemeClr val="bg1"/>
              </a:solidFill>
              <a:latin typeface="KG Somebody That I Used to Know"/>
              <a:cs typeface="KG Somebody That I Used to Know"/>
            </a:endParaRPr>
          </a:p>
          <a:p>
            <a:pPr algn="ctr"/>
            <a:r>
              <a:rPr lang="en-US" dirty="0" smtClean="0">
                <a:solidFill>
                  <a:schemeClr val="bg1"/>
                </a:solidFill>
                <a:latin typeface="KG Somebody That I Used to Know"/>
                <a:cs typeface="KG Somebody That I Used to Know"/>
              </a:rPr>
              <a:t> </a:t>
            </a:r>
            <a:r>
              <a:rPr lang="en-US" dirty="0">
                <a:solidFill>
                  <a:schemeClr val="bg1"/>
                </a:solidFill>
                <a:latin typeface="KG Somebody That I Used to Know"/>
                <a:cs typeface="KG Somebody That I Used to Know"/>
              </a:rPr>
              <a:t>Projects</a:t>
            </a:r>
          </a:p>
        </p:txBody>
      </p:sp>
      <p:sp>
        <p:nvSpPr>
          <p:cNvPr id="32" name="TextBox 31"/>
          <p:cNvSpPr txBox="1"/>
          <p:nvPr/>
        </p:nvSpPr>
        <p:spPr>
          <a:xfrm>
            <a:off x="518017" y="6254861"/>
            <a:ext cx="806286" cy="830997"/>
          </a:xfrm>
          <a:prstGeom prst="rect">
            <a:avLst/>
          </a:prstGeom>
          <a:noFill/>
        </p:spPr>
        <p:txBody>
          <a:bodyPr wrap="square" rtlCol="0">
            <a:spAutoFit/>
          </a:bodyPr>
          <a:lstStyle/>
          <a:p>
            <a:pPr algn="ctr"/>
            <a:r>
              <a:rPr lang="en-US" sz="1600" dirty="0">
                <a:latin typeface="KG Somebody That I Used to Know"/>
                <a:cs typeface="KG Somebody That I Used to Know"/>
              </a:rPr>
              <a:t>2</a:t>
            </a:r>
            <a:r>
              <a:rPr lang="en-US" sz="1600" dirty="0" smtClean="0">
                <a:latin typeface="KG Somebody That I Used to Know"/>
                <a:cs typeface="KG Somebody That I Used to Know"/>
              </a:rPr>
              <a:t>0%</a:t>
            </a:r>
          </a:p>
          <a:p>
            <a:endParaRPr lang="en-US" sz="1600" dirty="0" smtClean="0">
              <a:latin typeface="KG Somebody That I Used to Know"/>
              <a:cs typeface="KG Somebody That I Used to Know"/>
            </a:endParaRPr>
          </a:p>
          <a:p>
            <a:endParaRPr lang="en-US" sz="1600" dirty="0">
              <a:latin typeface="KG Somebody That I Used to Know"/>
              <a:cs typeface="KG Somebody That I Used to Know"/>
            </a:endParaRPr>
          </a:p>
        </p:txBody>
      </p:sp>
      <p:sp>
        <p:nvSpPr>
          <p:cNvPr id="33" name="TextBox 32"/>
          <p:cNvSpPr txBox="1"/>
          <p:nvPr/>
        </p:nvSpPr>
        <p:spPr>
          <a:xfrm>
            <a:off x="991700" y="6254439"/>
            <a:ext cx="1009297" cy="830997"/>
          </a:xfrm>
          <a:prstGeom prst="rect">
            <a:avLst/>
          </a:prstGeom>
          <a:noFill/>
        </p:spPr>
        <p:txBody>
          <a:bodyPr wrap="square" rtlCol="0">
            <a:spAutoFit/>
          </a:bodyPr>
          <a:lstStyle/>
          <a:p>
            <a:pPr algn="ctr"/>
            <a:r>
              <a:rPr lang="en-US" sz="1600" dirty="0">
                <a:latin typeface="KG Somebody That I Used to Know"/>
                <a:cs typeface="KG Somebody That I Used to Know"/>
              </a:rPr>
              <a:t>2</a:t>
            </a:r>
            <a:r>
              <a:rPr lang="en-US" sz="1600" dirty="0" smtClean="0">
                <a:latin typeface="KG Somebody That I Used to Know"/>
                <a:cs typeface="KG Somebody That I Used to Know"/>
              </a:rPr>
              <a:t>0%</a:t>
            </a:r>
          </a:p>
          <a:p>
            <a:endParaRPr lang="en-US" sz="1600" dirty="0" smtClean="0">
              <a:latin typeface="KG Somebody That I Used to Know"/>
              <a:cs typeface="KG Somebody That I Used to Know"/>
            </a:endParaRPr>
          </a:p>
          <a:p>
            <a:endParaRPr lang="en-US" sz="1600" dirty="0">
              <a:latin typeface="KG Somebody That I Used to Know"/>
              <a:cs typeface="KG Somebody That I Used to Know"/>
            </a:endParaRPr>
          </a:p>
        </p:txBody>
      </p:sp>
      <p:sp>
        <p:nvSpPr>
          <p:cNvPr id="34" name="TextBox 33"/>
          <p:cNvSpPr txBox="1"/>
          <p:nvPr/>
        </p:nvSpPr>
        <p:spPr>
          <a:xfrm>
            <a:off x="1716252" y="6280683"/>
            <a:ext cx="730805" cy="830997"/>
          </a:xfrm>
          <a:prstGeom prst="rect">
            <a:avLst/>
          </a:prstGeom>
          <a:noFill/>
        </p:spPr>
        <p:txBody>
          <a:bodyPr wrap="square" rtlCol="0">
            <a:spAutoFit/>
          </a:bodyPr>
          <a:lstStyle/>
          <a:p>
            <a:pPr algn="ctr"/>
            <a:r>
              <a:rPr lang="en-US" sz="1600" dirty="0">
                <a:latin typeface="KG Somebody That I Used to Know"/>
                <a:cs typeface="KG Somebody That I Used to Know"/>
              </a:rPr>
              <a:t>2</a:t>
            </a:r>
            <a:r>
              <a:rPr lang="en-US" sz="1600" dirty="0" smtClean="0">
                <a:latin typeface="KG Somebody That I Used to Know"/>
                <a:cs typeface="KG Somebody That I Used to Know"/>
              </a:rPr>
              <a:t>0%</a:t>
            </a:r>
          </a:p>
          <a:p>
            <a:endParaRPr lang="en-US" sz="1600" dirty="0" smtClean="0">
              <a:latin typeface="KG Somebody That I Used to Know"/>
              <a:cs typeface="KG Somebody That I Used to Know"/>
            </a:endParaRPr>
          </a:p>
          <a:p>
            <a:endParaRPr lang="en-US" sz="1600" dirty="0">
              <a:latin typeface="KG Somebody That I Used to Know"/>
              <a:cs typeface="KG Somebody That I Used to Know"/>
            </a:endParaRPr>
          </a:p>
        </p:txBody>
      </p:sp>
      <p:sp>
        <p:nvSpPr>
          <p:cNvPr id="35" name="TextBox 34"/>
          <p:cNvSpPr txBox="1"/>
          <p:nvPr/>
        </p:nvSpPr>
        <p:spPr>
          <a:xfrm>
            <a:off x="2102464" y="6280683"/>
            <a:ext cx="856513" cy="830997"/>
          </a:xfrm>
          <a:prstGeom prst="rect">
            <a:avLst/>
          </a:prstGeom>
          <a:noFill/>
        </p:spPr>
        <p:txBody>
          <a:bodyPr wrap="square" rtlCol="0">
            <a:spAutoFit/>
          </a:bodyPr>
          <a:lstStyle/>
          <a:p>
            <a:pPr algn="ctr"/>
            <a:r>
              <a:rPr lang="en-US" sz="1600" dirty="0" smtClean="0">
                <a:latin typeface="KG Somebody That I Used to Know"/>
                <a:cs typeface="KG Somebody That I Used to Know"/>
              </a:rPr>
              <a:t>10%</a:t>
            </a:r>
          </a:p>
          <a:p>
            <a:endParaRPr lang="en-US" sz="1600" dirty="0" smtClean="0">
              <a:latin typeface="KG Somebody That I Used to Know"/>
              <a:cs typeface="KG Somebody That I Used to Know"/>
            </a:endParaRPr>
          </a:p>
          <a:p>
            <a:endParaRPr lang="en-US" sz="1600" dirty="0">
              <a:latin typeface="KG Somebody That I Used to Know"/>
              <a:cs typeface="KG Somebody That I Used to Know"/>
            </a:endParaRPr>
          </a:p>
        </p:txBody>
      </p:sp>
      <p:sp>
        <p:nvSpPr>
          <p:cNvPr id="36" name="Rectangle 35"/>
          <p:cNvSpPr/>
          <p:nvPr/>
        </p:nvSpPr>
        <p:spPr>
          <a:xfrm rot="16200000">
            <a:off x="938651" y="6839743"/>
            <a:ext cx="1238320" cy="646331"/>
          </a:xfrm>
          <a:prstGeom prst="rect">
            <a:avLst/>
          </a:prstGeom>
        </p:spPr>
        <p:txBody>
          <a:bodyPr wrap="square">
            <a:spAutoFit/>
          </a:bodyPr>
          <a:lstStyle/>
          <a:p>
            <a:pPr algn="ctr"/>
            <a:r>
              <a:rPr lang="en-US" dirty="0" smtClean="0">
                <a:solidFill>
                  <a:schemeClr val="bg1"/>
                </a:solidFill>
                <a:latin typeface="KG Somebody That I Used to Know"/>
                <a:cs typeface="KG Somebody That I Used to Know"/>
              </a:rPr>
              <a:t>Reading Response</a:t>
            </a:r>
            <a:endParaRPr lang="en-US" dirty="0">
              <a:solidFill>
                <a:schemeClr val="bg1"/>
              </a:solidFill>
              <a:latin typeface="KG Somebody That I Used to Know"/>
              <a:cs typeface="KG Somebody That I Used to Know"/>
            </a:endParaRPr>
          </a:p>
        </p:txBody>
      </p:sp>
      <p:sp>
        <p:nvSpPr>
          <p:cNvPr id="37" name="Rectangle 36"/>
          <p:cNvSpPr/>
          <p:nvPr/>
        </p:nvSpPr>
        <p:spPr>
          <a:xfrm rot="16200000">
            <a:off x="1458265" y="6916416"/>
            <a:ext cx="1238320" cy="523220"/>
          </a:xfrm>
          <a:prstGeom prst="rect">
            <a:avLst/>
          </a:prstGeom>
        </p:spPr>
        <p:txBody>
          <a:bodyPr wrap="square">
            <a:spAutoFit/>
          </a:bodyPr>
          <a:lstStyle/>
          <a:p>
            <a:pPr algn="ctr"/>
            <a:r>
              <a:rPr lang="en-US" sz="1300" dirty="0" smtClean="0">
                <a:solidFill>
                  <a:schemeClr val="bg1">
                    <a:lumMod val="50000"/>
                  </a:schemeClr>
                </a:solidFill>
                <a:latin typeface="KG Somebody That I Used to Know"/>
                <a:cs typeface="KG Somebody That I Used to Know"/>
              </a:rPr>
              <a:t>Bell ringers/</a:t>
            </a:r>
            <a:r>
              <a:rPr lang="en-US" sz="1400" dirty="0" smtClean="0">
                <a:solidFill>
                  <a:schemeClr val="bg1">
                    <a:lumMod val="50000"/>
                  </a:schemeClr>
                </a:solidFill>
                <a:latin typeface="KG Somebody That I Used to Know"/>
                <a:cs typeface="KG Somebody That I Used to Know"/>
              </a:rPr>
              <a:t>daily Work</a:t>
            </a:r>
            <a:endParaRPr lang="en-US" sz="1400" dirty="0">
              <a:solidFill>
                <a:schemeClr val="bg1">
                  <a:lumMod val="50000"/>
                </a:schemeClr>
              </a:solidFill>
              <a:latin typeface="KG Somebody That I Used to Know"/>
              <a:cs typeface="KG Somebody That I Used to Know"/>
            </a:endParaRPr>
          </a:p>
        </p:txBody>
      </p:sp>
      <p:sp>
        <p:nvSpPr>
          <p:cNvPr id="38" name="Rectangle 37"/>
          <p:cNvSpPr/>
          <p:nvPr/>
        </p:nvSpPr>
        <p:spPr>
          <a:xfrm rot="16200000">
            <a:off x="1970262" y="7007427"/>
            <a:ext cx="1256896" cy="292388"/>
          </a:xfrm>
          <a:prstGeom prst="rect">
            <a:avLst/>
          </a:prstGeom>
        </p:spPr>
        <p:txBody>
          <a:bodyPr wrap="square">
            <a:spAutoFit/>
          </a:bodyPr>
          <a:lstStyle/>
          <a:p>
            <a:pPr algn="ctr"/>
            <a:r>
              <a:rPr lang="en-US" sz="1300" dirty="0" smtClean="0">
                <a:solidFill>
                  <a:schemeClr val="bg1">
                    <a:lumMod val="50000"/>
                  </a:schemeClr>
                </a:solidFill>
                <a:latin typeface="KG Somebody That I Used to Know"/>
                <a:cs typeface="KG Somebody That I Used to Know"/>
              </a:rPr>
              <a:t>Participation</a:t>
            </a:r>
            <a:endParaRPr lang="en-US" sz="1400" dirty="0">
              <a:solidFill>
                <a:schemeClr val="bg1">
                  <a:lumMod val="50000"/>
                </a:schemeClr>
              </a:solidFill>
              <a:latin typeface="KG Somebody That I Used to Know"/>
              <a:cs typeface="KG Somebody That I Used to Know"/>
            </a:endParaRPr>
          </a:p>
        </p:txBody>
      </p:sp>
      <p:sp>
        <p:nvSpPr>
          <p:cNvPr id="39" name="Pentagon 38"/>
          <p:cNvSpPr/>
          <p:nvPr/>
        </p:nvSpPr>
        <p:spPr>
          <a:xfrm rot="10800000">
            <a:off x="2805306" y="7303168"/>
            <a:ext cx="763744" cy="342232"/>
          </a:xfrm>
          <a:prstGeom prst="homePlate">
            <a:avLst/>
          </a:prstGeom>
          <a:solidFill>
            <a:schemeClr val="tx1">
              <a:lumMod val="65000"/>
              <a:lumOff val="3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rot="16200000">
            <a:off x="309359" y="7020234"/>
            <a:ext cx="1238320" cy="338554"/>
          </a:xfrm>
          <a:prstGeom prst="rect">
            <a:avLst/>
          </a:prstGeom>
        </p:spPr>
        <p:txBody>
          <a:bodyPr wrap="square">
            <a:spAutoFit/>
          </a:bodyPr>
          <a:lstStyle/>
          <a:p>
            <a:pPr algn="ctr"/>
            <a:r>
              <a:rPr lang="en-US" sz="1600" dirty="0" smtClean="0">
                <a:solidFill>
                  <a:schemeClr val="bg1"/>
                </a:solidFill>
                <a:latin typeface="KG Somebody That I Used to Know"/>
                <a:cs typeface="KG Somebody That I Used to Know"/>
              </a:rPr>
              <a:t>Tests &amp; Quizzes</a:t>
            </a:r>
            <a:endParaRPr lang="en-US" sz="1600" dirty="0">
              <a:solidFill>
                <a:schemeClr val="bg1"/>
              </a:solidFill>
              <a:latin typeface="KG Somebody That I Used to Know"/>
              <a:cs typeface="KG Somebody That I Used to Know"/>
            </a:endParaRPr>
          </a:p>
        </p:txBody>
      </p:sp>
      <p:sp>
        <p:nvSpPr>
          <p:cNvPr id="41" name="Rectangle 40"/>
          <p:cNvSpPr/>
          <p:nvPr/>
        </p:nvSpPr>
        <p:spPr>
          <a:xfrm>
            <a:off x="3532003" y="6131825"/>
            <a:ext cx="3325997" cy="2123658"/>
          </a:xfrm>
          <a:prstGeom prst="rect">
            <a:avLst/>
          </a:prstGeom>
        </p:spPr>
        <p:txBody>
          <a:bodyPr wrap="square">
            <a:spAutoFit/>
          </a:bodyPr>
          <a:lstStyle/>
          <a:p>
            <a:r>
              <a:rPr lang="en-US" sz="1100" dirty="0" smtClean="0">
                <a:latin typeface="Century Gothic"/>
                <a:cs typeface="Century Gothic"/>
              </a:rPr>
              <a:t>Weekly and daily work will be updated weekly (bell ringers, participation, and quizzes). Please check grades regularly and feel free to ask me any questions that you might have about a particular grade. </a:t>
            </a:r>
          </a:p>
          <a:p>
            <a:endParaRPr lang="en-US" sz="1100" dirty="0" smtClean="0">
              <a:latin typeface="Century Gothic"/>
              <a:cs typeface="Century Gothic"/>
            </a:endParaRPr>
          </a:p>
          <a:p>
            <a:r>
              <a:rPr lang="en-US" sz="1100" dirty="0" smtClean="0">
                <a:latin typeface="Century Gothic"/>
                <a:cs typeface="Century Gothic"/>
              </a:rPr>
              <a:t>If you are absent, you are responsible for completing your make-up work (one day for make-up for each day absent).</a:t>
            </a:r>
          </a:p>
          <a:p>
            <a:r>
              <a:rPr lang="en-US" sz="1100" dirty="0" smtClean="0">
                <a:latin typeface="Century Gothic"/>
                <a:cs typeface="Century Gothic"/>
              </a:rPr>
              <a:t> </a:t>
            </a:r>
          </a:p>
          <a:p>
            <a:r>
              <a:rPr lang="en-US" sz="1100" dirty="0" smtClean="0">
                <a:latin typeface="Century Gothic"/>
                <a:cs typeface="Century Gothic"/>
              </a:rPr>
              <a:t>This can be done before or after school or via e-mail. </a:t>
            </a:r>
          </a:p>
        </p:txBody>
      </p:sp>
      <p:sp>
        <p:nvSpPr>
          <p:cNvPr id="42" name="Pentagon 41"/>
          <p:cNvSpPr/>
          <p:nvPr/>
        </p:nvSpPr>
        <p:spPr>
          <a:xfrm>
            <a:off x="3256619" y="5808997"/>
            <a:ext cx="731181" cy="322827"/>
          </a:xfrm>
          <a:prstGeom prst="homePlate">
            <a:avLst/>
          </a:prstGeom>
          <a:solidFill>
            <a:schemeClr val="tx1">
              <a:lumMod val="50000"/>
              <a:lumOff val="50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3581385" y="5638886"/>
            <a:ext cx="3528205" cy="615553"/>
          </a:xfrm>
          <a:prstGeom prst="rect">
            <a:avLst/>
          </a:prstGeom>
        </p:spPr>
        <p:txBody>
          <a:bodyPr wrap="square">
            <a:spAutoFit/>
          </a:bodyPr>
          <a:lstStyle/>
          <a:p>
            <a:pPr algn="ctr"/>
            <a:r>
              <a:rPr lang="en-US" sz="3400" dirty="0" smtClean="0">
                <a:latin typeface="bromello"/>
                <a:cs typeface="bromello"/>
              </a:rPr>
              <a:t>responsibility</a:t>
            </a:r>
            <a:endParaRPr lang="en-US" sz="3400" dirty="0">
              <a:latin typeface="bromello"/>
              <a:cs typeface="bromello"/>
            </a:endParaRPr>
          </a:p>
        </p:txBody>
      </p:sp>
      <p:sp>
        <p:nvSpPr>
          <p:cNvPr id="44" name="Rectangle 43"/>
          <p:cNvSpPr/>
          <p:nvPr/>
        </p:nvSpPr>
        <p:spPr>
          <a:xfrm>
            <a:off x="-16740" y="8054664"/>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45" name="Rectangle 44"/>
          <p:cNvSpPr/>
          <p:nvPr/>
        </p:nvSpPr>
        <p:spPr>
          <a:xfrm>
            <a:off x="3466666" y="8054664"/>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46" name="Rectangle 45"/>
          <p:cNvSpPr/>
          <p:nvPr/>
        </p:nvSpPr>
        <p:spPr>
          <a:xfrm>
            <a:off x="-16740" y="8054664"/>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47" name="Rectangle 46"/>
          <p:cNvSpPr/>
          <p:nvPr/>
        </p:nvSpPr>
        <p:spPr>
          <a:xfrm>
            <a:off x="3466666" y="8054664"/>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48" name="Rectangle 47"/>
          <p:cNvSpPr/>
          <p:nvPr/>
        </p:nvSpPr>
        <p:spPr>
          <a:xfrm>
            <a:off x="56436" y="8352879"/>
            <a:ext cx="2782867" cy="707886"/>
          </a:xfrm>
          <a:prstGeom prst="rect">
            <a:avLst/>
          </a:prstGeom>
        </p:spPr>
        <p:txBody>
          <a:bodyPr wrap="square">
            <a:spAutoFit/>
          </a:bodyPr>
          <a:lstStyle/>
          <a:p>
            <a:r>
              <a:rPr lang="en-US" sz="4000" dirty="0" smtClean="0">
                <a:latin typeface="bromello"/>
                <a:cs typeface="bromello"/>
              </a:rPr>
              <a:t>instagram</a:t>
            </a:r>
            <a:endParaRPr lang="en-US" sz="4000" dirty="0">
              <a:latin typeface="bromello"/>
              <a:cs typeface="bromello"/>
            </a:endParaRPr>
          </a:p>
        </p:txBody>
      </p:sp>
      <p:sp>
        <p:nvSpPr>
          <p:cNvPr id="49" name="Rectangle 48"/>
          <p:cNvSpPr/>
          <p:nvPr/>
        </p:nvSpPr>
        <p:spPr>
          <a:xfrm>
            <a:off x="2670136" y="8534484"/>
            <a:ext cx="1994023" cy="577081"/>
          </a:xfrm>
          <a:prstGeom prst="rect">
            <a:avLst/>
          </a:prstGeom>
        </p:spPr>
        <p:txBody>
          <a:bodyPr wrap="square">
            <a:spAutoFit/>
          </a:bodyPr>
          <a:lstStyle/>
          <a:p>
            <a:pPr algn="ctr"/>
            <a:r>
              <a:rPr lang="en-US" sz="1050" dirty="0" smtClean="0">
                <a:latin typeface="Century Gothic"/>
                <a:cs typeface="Century Gothic"/>
              </a:rPr>
              <a:t>Follow our class account </a:t>
            </a:r>
          </a:p>
          <a:p>
            <a:pPr algn="ctr"/>
            <a:r>
              <a:rPr lang="en-US" sz="1050" dirty="0" smtClean="0">
                <a:latin typeface="Century Gothic"/>
                <a:cs typeface="Century Gothic"/>
              </a:rPr>
              <a:t>to see yourself and classmates in action. </a:t>
            </a:r>
            <a:endParaRPr lang="en-US" sz="1050" dirty="0">
              <a:latin typeface="Century Gothic"/>
              <a:cs typeface="Century Gothic"/>
            </a:endParaRPr>
          </a:p>
        </p:txBody>
      </p:sp>
      <p:sp>
        <p:nvSpPr>
          <p:cNvPr id="50" name="Rectangle 49"/>
          <p:cNvSpPr/>
          <p:nvPr/>
        </p:nvSpPr>
        <p:spPr>
          <a:xfrm>
            <a:off x="5168900" y="8534484"/>
            <a:ext cx="1843476" cy="577081"/>
          </a:xfrm>
          <a:prstGeom prst="rect">
            <a:avLst/>
          </a:prstGeom>
        </p:spPr>
        <p:txBody>
          <a:bodyPr wrap="square">
            <a:spAutoFit/>
          </a:bodyPr>
          <a:lstStyle/>
          <a:p>
            <a:pPr algn="ctr"/>
            <a:r>
              <a:rPr lang="en-US" sz="1050" dirty="0" smtClean="0">
                <a:latin typeface="Century Gothic"/>
                <a:cs typeface="Century Gothic"/>
              </a:rPr>
              <a:t>Follow my book instagram for book recommendations.</a:t>
            </a:r>
            <a:endParaRPr lang="en-US" sz="1050" dirty="0">
              <a:latin typeface="Century Gothic"/>
              <a:cs typeface="Century Gothic"/>
            </a:endParaRPr>
          </a:p>
        </p:txBody>
      </p:sp>
      <p:sp>
        <p:nvSpPr>
          <p:cNvPr id="51" name="TextBox 50"/>
          <p:cNvSpPr txBox="1"/>
          <p:nvPr/>
        </p:nvSpPr>
        <p:spPr>
          <a:xfrm>
            <a:off x="2667115" y="8255483"/>
            <a:ext cx="1987717" cy="369332"/>
          </a:xfrm>
          <a:prstGeom prst="rect">
            <a:avLst/>
          </a:prstGeom>
          <a:noFill/>
        </p:spPr>
        <p:txBody>
          <a:bodyPr wrap="square" rtlCol="0">
            <a:spAutoFit/>
          </a:bodyPr>
          <a:lstStyle/>
          <a:p>
            <a:pPr algn="ctr"/>
            <a:r>
              <a:rPr lang="en-US" b="1" dirty="0" smtClean="0">
                <a:solidFill>
                  <a:schemeClr val="bg1"/>
                </a:solidFill>
                <a:latin typeface="KG Call Me Maybe"/>
                <a:cs typeface="KG Call Me Maybe"/>
              </a:rPr>
              <a:t> </a:t>
            </a:r>
            <a:r>
              <a:rPr lang="en-US" b="1" dirty="0" smtClean="0">
                <a:solidFill>
                  <a:srgbClr val="000000"/>
                </a:solidFill>
                <a:latin typeface="KG Call Me Maybe"/>
                <a:cs typeface="KG Call Me Maybe"/>
              </a:rPr>
              <a:t>@mrscahillsclass</a:t>
            </a:r>
            <a:endParaRPr lang="en-US" b="1" dirty="0">
              <a:solidFill>
                <a:srgbClr val="000000"/>
              </a:solidFill>
              <a:latin typeface="KG Call Me Maybe"/>
              <a:cs typeface="KG Call Me Maybe"/>
            </a:endParaRPr>
          </a:p>
        </p:txBody>
      </p:sp>
      <p:sp>
        <p:nvSpPr>
          <p:cNvPr id="52" name="TextBox 51"/>
          <p:cNvSpPr txBox="1"/>
          <p:nvPr/>
        </p:nvSpPr>
        <p:spPr>
          <a:xfrm>
            <a:off x="5339525" y="8246815"/>
            <a:ext cx="1671733" cy="369332"/>
          </a:xfrm>
          <a:prstGeom prst="rect">
            <a:avLst/>
          </a:prstGeom>
          <a:noFill/>
        </p:spPr>
        <p:txBody>
          <a:bodyPr wrap="square" rtlCol="0">
            <a:spAutoFit/>
          </a:bodyPr>
          <a:lstStyle/>
          <a:p>
            <a:r>
              <a:rPr lang="en-US" sz="1200" b="1" dirty="0" smtClean="0">
                <a:solidFill>
                  <a:srgbClr val="000000"/>
                </a:solidFill>
                <a:latin typeface="PBCoffeeBeforeTalkie"/>
                <a:cs typeface="PBCoffeeBeforeTalkie"/>
              </a:rPr>
              <a:t>  </a:t>
            </a:r>
            <a:r>
              <a:rPr lang="en-US" b="1" dirty="0" smtClean="0">
                <a:solidFill>
                  <a:srgbClr val="000000"/>
                </a:solidFill>
                <a:latin typeface="KG Call Me Maybe"/>
                <a:cs typeface="KG Call Me Maybe"/>
              </a:rPr>
              <a:t>@mrscahillsbooks</a:t>
            </a:r>
            <a:endParaRPr lang="en-US" b="1" dirty="0">
              <a:solidFill>
                <a:srgbClr val="000000"/>
              </a:solidFill>
              <a:latin typeface="KG Call Me Maybe"/>
              <a:cs typeface="KG Call Me Maybe"/>
            </a:endParaRPr>
          </a:p>
        </p:txBody>
      </p:sp>
      <p:sp>
        <p:nvSpPr>
          <p:cNvPr id="53" name="TextBox 52"/>
          <p:cNvSpPr txBox="1"/>
          <p:nvPr/>
        </p:nvSpPr>
        <p:spPr>
          <a:xfrm rot="16200000">
            <a:off x="3003504" y="1612469"/>
            <a:ext cx="1986762" cy="830997"/>
          </a:xfrm>
          <a:prstGeom prst="rect">
            <a:avLst/>
          </a:prstGeom>
          <a:noFill/>
        </p:spPr>
        <p:txBody>
          <a:bodyPr wrap="square" rtlCol="0">
            <a:spAutoFit/>
          </a:bodyPr>
          <a:lstStyle/>
          <a:p>
            <a:pPr algn="r"/>
            <a:r>
              <a:rPr lang="en-US" sz="2400" dirty="0" smtClean="0">
                <a:latin typeface="bromello"/>
                <a:cs typeface="bromello"/>
              </a:rPr>
              <a:t>Text Message Alerts </a:t>
            </a:r>
          </a:p>
        </p:txBody>
      </p:sp>
      <p:sp>
        <p:nvSpPr>
          <p:cNvPr id="54" name="TextBox 53"/>
          <p:cNvSpPr txBox="1"/>
          <p:nvPr/>
        </p:nvSpPr>
        <p:spPr>
          <a:xfrm rot="413096">
            <a:off x="1003698" y="4086878"/>
            <a:ext cx="1277283" cy="276999"/>
          </a:xfrm>
          <a:prstGeom prst="rect">
            <a:avLst/>
          </a:prstGeom>
          <a:noFill/>
        </p:spPr>
        <p:txBody>
          <a:bodyPr wrap="square" rtlCol="0">
            <a:spAutoFit/>
          </a:bodyPr>
          <a:lstStyle/>
          <a:p>
            <a:r>
              <a:rPr lang="en-US" sz="1200" dirty="0" smtClean="0">
                <a:latin typeface="APBCaramelCappuccino"/>
                <a:cs typeface="APBCaramelCappuccino"/>
              </a:rPr>
              <a:t>______</a:t>
            </a:r>
            <a:endParaRPr lang="en-US" sz="1200" dirty="0">
              <a:latin typeface="APBCaramelCappuccino"/>
              <a:cs typeface="APBCaramelCappuccino"/>
            </a:endParaRPr>
          </a:p>
        </p:txBody>
      </p:sp>
      <p:sp>
        <p:nvSpPr>
          <p:cNvPr id="55" name="TextBox 54"/>
          <p:cNvSpPr txBox="1"/>
          <p:nvPr/>
        </p:nvSpPr>
        <p:spPr>
          <a:xfrm>
            <a:off x="518017" y="4284557"/>
            <a:ext cx="1274669" cy="276999"/>
          </a:xfrm>
          <a:prstGeom prst="rect">
            <a:avLst/>
          </a:prstGeom>
          <a:noFill/>
        </p:spPr>
        <p:txBody>
          <a:bodyPr wrap="square" rtlCol="0">
            <a:spAutoFit/>
          </a:bodyPr>
          <a:lstStyle/>
          <a:p>
            <a:r>
              <a:rPr lang="en-US" sz="1200" dirty="0" smtClean="0">
                <a:latin typeface="APBCaramelCappuccino"/>
                <a:cs typeface="APBCaramelCappuccino"/>
              </a:rPr>
              <a:t>___________</a:t>
            </a:r>
            <a:endParaRPr lang="en-US" sz="1200" dirty="0">
              <a:latin typeface="APBCaramelCappuccino"/>
              <a:cs typeface="APBCaramelCappuccino"/>
            </a:endParaRPr>
          </a:p>
        </p:txBody>
      </p:sp>
      <p:sp>
        <p:nvSpPr>
          <p:cNvPr id="56" name="TextBox 55"/>
          <p:cNvSpPr txBox="1"/>
          <p:nvPr/>
        </p:nvSpPr>
        <p:spPr>
          <a:xfrm rot="21232400">
            <a:off x="789633" y="4610943"/>
            <a:ext cx="1274669" cy="276999"/>
          </a:xfrm>
          <a:prstGeom prst="rect">
            <a:avLst/>
          </a:prstGeom>
          <a:noFill/>
        </p:spPr>
        <p:txBody>
          <a:bodyPr wrap="square" rtlCol="0">
            <a:spAutoFit/>
          </a:bodyPr>
          <a:lstStyle/>
          <a:p>
            <a:r>
              <a:rPr lang="en-US" sz="1200" dirty="0" smtClean="0">
                <a:latin typeface="APBCaramelCappuccino"/>
                <a:cs typeface="APBCaramelCappuccino"/>
              </a:rPr>
              <a:t>________</a:t>
            </a:r>
            <a:endParaRPr lang="en-US" sz="1200" dirty="0">
              <a:latin typeface="APBCaramelCappuccino"/>
              <a:cs typeface="APBCaramelCappuccino"/>
            </a:endParaRPr>
          </a:p>
        </p:txBody>
      </p:sp>
      <p:sp>
        <p:nvSpPr>
          <p:cNvPr id="57" name="TextBox 56"/>
          <p:cNvSpPr txBox="1"/>
          <p:nvPr/>
        </p:nvSpPr>
        <p:spPr>
          <a:xfrm>
            <a:off x="-57972" y="3932990"/>
            <a:ext cx="1484940" cy="292388"/>
          </a:xfrm>
          <a:prstGeom prst="rect">
            <a:avLst/>
          </a:prstGeom>
          <a:noFill/>
        </p:spPr>
        <p:txBody>
          <a:bodyPr wrap="square" rtlCol="0">
            <a:spAutoFit/>
          </a:bodyPr>
          <a:lstStyle/>
          <a:p>
            <a:pPr algn="ctr"/>
            <a:r>
              <a:rPr lang="en-US" sz="1300" b="1" dirty="0" smtClean="0">
                <a:latin typeface="KG Call Me Maybe"/>
                <a:cs typeface="KG Call Me Maybe"/>
              </a:rPr>
              <a:t>2 composition  notebooks</a:t>
            </a:r>
            <a:endParaRPr lang="en-US" sz="1300" b="1" dirty="0">
              <a:latin typeface="KG Call Me Maybe"/>
              <a:cs typeface="KG Call Me Maybe"/>
            </a:endParaRPr>
          </a:p>
        </p:txBody>
      </p:sp>
      <p:sp>
        <p:nvSpPr>
          <p:cNvPr id="58" name="TextBox 57"/>
          <p:cNvSpPr txBox="1"/>
          <p:nvPr/>
        </p:nvSpPr>
        <p:spPr>
          <a:xfrm>
            <a:off x="-150078" y="4251325"/>
            <a:ext cx="1247874" cy="292388"/>
          </a:xfrm>
          <a:prstGeom prst="rect">
            <a:avLst/>
          </a:prstGeom>
          <a:noFill/>
        </p:spPr>
        <p:txBody>
          <a:bodyPr wrap="square" rtlCol="0">
            <a:spAutoFit/>
          </a:bodyPr>
          <a:lstStyle/>
          <a:p>
            <a:pPr algn="ctr"/>
            <a:r>
              <a:rPr lang="en-US" sz="1300" b="1" dirty="0" smtClean="0">
                <a:latin typeface="KG Call Me Maybe"/>
                <a:cs typeface="KG Call Me Maybe"/>
              </a:rPr>
              <a:t>Pencils &amp; pens</a:t>
            </a:r>
            <a:endParaRPr lang="en-US" sz="1300" b="1" dirty="0">
              <a:latin typeface="KG Call Me Maybe"/>
              <a:cs typeface="KG Call Me Maybe"/>
            </a:endParaRPr>
          </a:p>
        </p:txBody>
      </p:sp>
      <p:sp>
        <p:nvSpPr>
          <p:cNvPr id="59" name="TextBox 58"/>
          <p:cNvSpPr txBox="1"/>
          <p:nvPr/>
        </p:nvSpPr>
        <p:spPr>
          <a:xfrm>
            <a:off x="38860" y="4604575"/>
            <a:ext cx="1097270" cy="492443"/>
          </a:xfrm>
          <a:prstGeom prst="rect">
            <a:avLst/>
          </a:prstGeom>
          <a:noFill/>
        </p:spPr>
        <p:txBody>
          <a:bodyPr wrap="square" rtlCol="0">
            <a:spAutoFit/>
          </a:bodyPr>
          <a:lstStyle/>
          <a:p>
            <a:pPr algn="ctr"/>
            <a:r>
              <a:rPr lang="en-US" sz="1300" b="1" dirty="0" smtClean="0">
                <a:latin typeface="KG Call Me Maybe"/>
                <a:cs typeface="KG Call Me Maybe"/>
              </a:rPr>
              <a:t>colored pencils, </a:t>
            </a:r>
          </a:p>
          <a:p>
            <a:pPr algn="ctr"/>
            <a:r>
              <a:rPr lang="en-US" sz="1300" b="1" dirty="0" smtClean="0">
                <a:latin typeface="KG Call Me Maybe"/>
                <a:cs typeface="KG Call Me Maybe"/>
              </a:rPr>
              <a:t>scissors, glue</a:t>
            </a:r>
            <a:endParaRPr lang="en-US" sz="1300" b="1" dirty="0">
              <a:latin typeface="KG Call Me Maybe"/>
              <a:cs typeface="KG Call Me Maybe"/>
            </a:endParaRPr>
          </a:p>
        </p:txBody>
      </p:sp>
      <p:sp>
        <p:nvSpPr>
          <p:cNvPr id="60" name="TextBox 59"/>
          <p:cNvSpPr txBox="1"/>
          <p:nvPr/>
        </p:nvSpPr>
        <p:spPr>
          <a:xfrm>
            <a:off x="169741" y="5131111"/>
            <a:ext cx="1729754" cy="292388"/>
          </a:xfrm>
          <a:prstGeom prst="rect">
            <a:avLst/>
          </a:prstGeom>
          <a:noFill/>
        </p:spPr>
        <p:txBody>
          <a:bodyPr wrap="square" rtlCol="0">
            <a:spAutoFit/>
          </a:bodyPr>
          <a:lstStyle/>
          <a:p>
            <a:r>
              <a:rPr lang="en-US" sz="1300" b="1" dirty="0">
                <a:latin typeface="KG Call Me Maybe"/>
                <a:cs typeface="KG Call Me Maybe"/>
              </a:rPr>
              <a:t>s</a:t>
            </a:r>
            <a:r>
              <a:rPr lang="en-US" sz="1300" b="1" dirty="0" smtClean="0">
                <a:latin typeface="KG Call Me Maybe"/>
                <a:cs typeface="KG Call Me Maybe"/>
              </a:rPr>
              <a:t>ticky notes, highlighters</a:t>
            </a:r>
            <a:endParaRPr lang="en-US" sz="1300" b="1" dirty="0">
              <a:latin typeface="KG Call Me Maybe"/>
              <a:cs typeface="KG Call Me Maybe"/>
            </a:endParaRPr>
          </a:p>
        </p:txBody>
      </p:sp>
      <p:sp>
        <p:nvSpPr>
          <p:cNvPr id="61" name="TextBox 60"/>
          <p:cNvSpPr txBox="1"/>
          <p:nvPr/>
        </p:nvSpPr>
        <p:spPr>
          <a:xfrm>
            <a:off x="4103286" y="577857"/>
            <a:ext cx="2056214" cy="400110"/>
          </a:xfrm>
          <a:prstGeom prst="rect">
            <a:avLst/>
          </a:prstGeom>
          <a:noFill/>
        </p:spPr>
        <p:txBody>
          <a:bodyPr wrap="square" rtlCol="0">
            <a:spAutoFit/>
          </a:bodyPr>
          <a:lstStyle/>
          <a:p>
            <a:pPr algn="ctr"/>
            <a:r>
              <a:rPr lang="en-US" sz="2000" dirty="0" smtClean="0">
                <a:solidFill>
                  <a:srgbClr val="FFFFFF"/>
                </a:solidFill>
                <a:latin typeface="PBCoffeeBeforeTalkie"/>
                <a:cs typeface="PBCoffeeBeforeTalkie"/>
              </a:rPr>
              <a:t>-------  </a:t>
            </a:r>
            <a:r>
              <a:rPr lang="en-US" sz="2000" dirty="0" smtClean="0">
                <a:solidFill>
                  <a:srgbClr val="FFFFFF"/>
                </a:solidFill>
                <a:latin typeface="KG Somebody That I Used to Know"/>
                <a:cs typeface="KG Somebody That I Used to Know"/>
              </a:rPr>
              <a:t>2017</a:t>
            </a:r>
            <a:endParaRPr lang="en-US" sz="2000" dirty="0">
              <a:solidFill>
                <a:srgbClr val="FFFFFF"/>
              </a:solidFill>
              <a:latin typeface="KG Somebody That I Used to Know"/>
              <a:cs typeface="KG Somebody That I Used to Know"/>
            </a:endParaRPr>
          </a:p>
        </p:txBody>
      </p:sp>
      <p:sp>
        <p:nvSpPr>
          <p:cNvPr id="62" name="Rectangle 61"/>
          <p:cNvSpPr/>
          <p:nvPr/>
        </p:nvSpPr>
        <p:spPr>
          <a:xfrm>
            <a:off x="1097796" y="577857"/>
            <a:ext cx="2130885" cy="400110"/>
          </a:xfrm>
          <a:prstGeom prst="rect">
            <a:avLst/>
          </a:prstGeom>
        </p:spPr>
        <p:txBody>
          <a:bodyPr wrap="square">
            <a:spAutoFit/>
          </a:bodyPr>
          <a:lstStyle/>
          <a:p>
            <a:r>
              <a:rPr lang="en-US" sz="2000" dirty="0" smtClean="0">
                <a:solidFill>
                  <a:srgbClr val="FFFFFF"/>
                </a:solidFill>
                <a:latin typeface="KG Somebody That I Used to Know"/>
                <a:cs typeface="KG Somebody That I Used to Know"/>
              </a:rPr>
              <a:t>2016</a:t>
            </a:r>
            <a:r>
              <a:rPr lang="en-US" sz="2000" dirty="0" smtClean="0">
                <a:solidFill>
                  <a:srgbClr val="FFFFFF"/>
                </a:solidFill>
                <a:latin typeface="PBCoffeeBeforeTalkie"/>
                <a:cs typeface="PBCoffeeBeforeTalkie"/>
              </a:rPr>
              <a:t>  -------</a:t>
            </a:r>
            <a:endParaRPr lang="en-US" sz="2000" dirty="0">
              <a:solidFill>
                <a:srgbClr val="FFFFFF"/>
              </a:solidFill>
            </a:endParaRPr>
          </a:p>
        </p:txBody>
      </p:sp>
    </p:spTree>
    <p:extLst>
      <p:ext uri="{BB962C8B-B14F-4D97-AF65-F5344CB8AC3E}">
        <p14:creationId xmlns:p14="http://schemas.microsoft.com/office/powerpoint/2010/main" val="1350265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2645"/>
          </a:xfrm>
          <a:prstGeom prst="rect">
            <a:avLst/>
          </a:prstGeom>
        </p:spPr>
      </p:pic>
      <p:sp>
        <p:nvSpPr>
          <p:cNvPr id="3" name="TextBox 2"/>
          <p:cNvSpPr txBox="1"/>
          <p:nvPr/>
        </p:nvSpPr>
        <p:spPr>
          <a:xfrm>
            <a:off x="1450105" y="433948"/>
            <a:ext cx="3889420" cy="584776"/>
          </a:xfrm>
          <a:prstGeom prst="rect">
            <a:avLst/>
          </a:prstGeom>
          <a:noFill/>
        </p:spPr>
        <p:txBody>
          <a:bodyPr wrap="square" rtlCol="0">
            <a:spAutoFit/>
          </a:bodyPr>
          <a:lstStyle/>
          <a:p>
            <a:pPr algn="ctr"/>
            <a:r>
              <a:rPr lang="en-US" sz="3200" b="1" dirty="0" smtClean="0">
                <a:solidFill>
                  <a:schemeClr val="bg1"/>
                </a:solidFill>
                <a:latin typeface="bromello"/>
                <a:cs typeface="bromello"/>
              </a:rPr>
              <a:t>Mrs. Cahill</a:t>
            </a:r>
            <a:endParaRPr lang="en-US" sz="3200" b="1" dirty="0">
              <a:solidFill>
                <a:schemeClr val="bg1"/>
              </a:solidFill>
              <a:latin typeface="bromello"/>
              <a:cs typeface="bromello"/>
            </a:endParaRPr>
          </a:p>
        </p:txBody>
      </p:sp>
      <p:sp>
        <p:nvSpPr>
          <p:cNvPr id="4" name="TextBox 3"/>
          <p:cNvSpPr txBox="1"/>
          <p:nvPr/>
        </p:nvSpPr>
        <p:spPr>
          <a:xfrm>
            <a:off x="0" y="0"/>
            <a:ext cx="6858000" cy="553998"/>
          </a:xfrm>
          <a:prstGeom prst="rect">
            <a:avLst/>
          </a:prstGeom>
          <a:noFill/>
        </p:spPr>
        <p:txBody>
          <a:bodyPr wrap="square" rtlCol="0">
            <a:spAutoFit/>
          </a:bodyPr>
          <a:lstStyle/>
          <a:p>
            <a:pPr algn="ctr"/>
            <a:r>
              <a:rPr lang="en-US" sz="3000" dirty="0" smtClean="0">
                <a:solidFill>
                  <a:schemeClr val="bg1"/>
                </a:solidFill>
                <a:latin typeface="Stylish Calligraphy Demo"/>
                <a:cs typeface="Stylish Calligraphy Demo"/>
              </a:rPr>
              <a:t>Middle School English </a:t>
            </a:r>
            <a:endParaRPr lang="en-US" sz="3000" b="1" dirty="0">
              <a:solidFill>
                <a:schemeClr val="bg1"/>
              </a:solidFill>
              <a:latin typeface="Stylish Calligraphy Demo"/>
              <a:cs typeface="Stylish Calligraphy Demo"/>
            </a:endParaRPr>
          </a:p>
        </p:txBody>
      </p:sp>
      <p:sp>
        <p:nvSpPr>
          <p:cNvPr id="5" name="Rectangle 4"/>
          <p:cNvSpPr/>
          <p:nvPr/>
        </p:nvSpPr>
        <p:spPr>
          <a:xfrm>
            <a:off x="8672" y="847758"/>
            <a:ext cx="6849328" cy="400110"/>
          </a:xfrm>
          <a:prstGeom prst="rect">
            <a:avLst/>
          </a:prstGeom>
        </p:spPr>
        <p:txBody>
          <a:bodyPr wrap="square">
            <a:spAutoFit/>
          </a:bodyPr>
          <a:lstStyle/>
          <a:p>
            <a:r>
              <a:rPr lang="en-US" sz="2000" dirty="0" smtClean="0">
                <a:solidFill>
                  <a:schemeClr val="bg1"/>
                </a:solidFill>
                <a:latin typeface="PBCoffeeBeforeTalkie"/>
                <a:cs typeface="PBCoffeeBeforeTalkie"/>
              </a:rPr>
              <a:t>-----------------------------------------------------------------------</a:t>
            </a:r>
            <a:endParaRPr lang="en-US" sz="2000" dirty="0">
              <a:solidFill>
                <a:schemeClr val="bg1"/>
              </a:solidFill>
            </a:endParaRPr>
          </a:p>
        </p:txBody>
      </p:sp>
      <p:sp>
        <p:nvSpPr>
          <p:cNvPr id="6" name="Pentagon 5"/>
          <p:cNvSpPr/>
          <p:nvPr/>
        </p:nvSpPr>
        <p:spPr>
          <a:xfrm rot="10800000">
            <a:off x="2744902" y="1600200"/>
            <a:ext cx="706901" cy="304800"/>
          </a:xfrm>
          <a:prstGeom prst="homePlate">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4" y="973204"/>
            <a:ext cx="3282035" cy="1985159"/>
          </a:xfrm>
          <a:prstGeom prst="rect">
            <a:avLst/>
          </a:prstGeom>
          <a:noFill/>
        </p:spPr>
        <p:txBody>
          <a:bodyPr wrap="square" rtlCol="0">
            <a:spAutoFit/>
          </a:bodyPr>
          <a:lstStyle/>
          <a:p>
            <a:r>
              <a:rPr lang="en-US" sz="3400" dirty="0">
                <a:latin typeface="bromello"/>
                <a:cs typeface="bromello"/>
              </a:rPr>
              <a:t>c</a:t>
            </a:r>
            <a:r>
              <a:rPr lang="en-US" sz="3400" dirty="0" smtClean="0">
                <a:latin typeface="bromello"/>
                <a:cs typeface="bromello"/>
              </a:rPr>
              <a:t>ommunication</a:t>
            </a:r>
            <a:r>
              <a:rPr lang="en-US" sz="3000" b="1" dirty="0" smtClean="0">
                <a:latin typeface="PBCoffeeBeforeTalkie"/>
                <a:cs typeface="PBCoffeeBeforeTalkie"/>
              </a:rPr>
              <a:t> </a:t>
            </a:r>
          </a:p>
          <a:p>
            <a:r>
              <a:rPr lang="en-US" sz="2500" dirty="0" smtClean="0">
                <a:latin typeface="KG Somebody That I Used to Know"/>
                <a:cs typeface="KG Somebody That I Used to Know"/>
              </a:rPr>
              <a:t>with the teacher</a:t>
            </a:r>
          </a:p>
          <a:p>
            <a:endParaRPr lang="en-US" sz="1600" dirty="0" smtClean="0">
              <a:latin typeface="KG Wake Me Up"/>
              <a:cs typeface="KG Wake Me Up"/>
            </a:endParaRPr>
          </a:p>
          <a:p>
            <a:r>
              <a:rPr lang="en-US" sz="1600" dirty="0">
                <a:latin typeface="KG Wake Me Up"/>
                <a:cs typeface="KG Wake Me Up"/>
              </a:rPr>
              <a:t>1  </a:t>
            </a:r>
            <a:r>
              <a:rPr lang="en-US" sz="1600" dirty="0" err="1">
                <a:latin typeface="KG Call Me Maybe"/>
                <a:cs typeface="KG Call Me Maybe"/>
              </a:rPr>
              <a:t>mcahill@school.org</a:t>
            </a:r>
            <a:endParaRPr lang="en-US" sz="1600" dirty="0">
              <a:latin typeface="KG Call Me Maybe"/>
              <a:cs typeface="KG Call Me Maybe"/>
            </a:endParaRPr>
          </a:p>
          <a:p>
            <a:r>
              <a:rPr lang="en-US" sz="1600" dirty="0">
                <a:latin typeface="KG Wake Me Up"/>
                <a:cs typeface="KG Wake Me Up"/>
              </a:rPr>
              <a:t>2</a:t>
            </a:r>
            <a:r>
              <a:rPr lang="en-US" sz="1600" dirty="0">
                <a:latin typeface="Century Gothic"/>
                <a:cs typeface="Century Gothic"/>
              </a:rPr>
              <a:t>  </a:t>
            </a:r>
            <a:r>
              <a:rPr lang="en-US" sz="1600" dirty="0">
                <a:latin typeface="KG Call Me Maybe"/>
                <a:cs typeface="KG Call Me Maybe"/>
              </a:rPr>
              <a:t>Remind101 app chat</a:t>
            </a:r>
          </a:p>
          <a:p>
            <a:r>
              <a:rPr lang="en-US" sz="1600" dirty="0">
                <a:latin typeface="KG Wake Me Up"/>
                <a:cs typeface="KG Wake Me Up"/>
              </a:rPr>
              <a:t>3</a:t>
            </a:r>
            <a:r>
              <a:rPr lang="en-US" sz="1600" dirty="0">
                <a:latin typeface="Century Gothic"/>
                <a:cs typeface="Century Gothic"/>
              </a:rPr>
              <a:t>  </a:t>
            </a:r>
            <a:r>
              <a:rPr lang="en-US" sz="1600" dirty="0">
                <a:latin typeface="KG Call Me Maybe"/>
                <a:cs typeface="KG Call Me Maybe"/>
              </a:rPr>
              <a:t>(719) 555-5555</a:t>
            </a:r>
          </a:p>
        </p:txBody>
      </p:sp>
      <p:sp>
        <p:nvSpPr>
          <p:cNvPr id="8" name="Rectangle 7"/>
          <p:cNvSpPr/>
          <p:nvPr/>
        </p:nvSpPr>
        <p:spPr>
          <a:xfrm>
            <a:off x="56436" y="2789085"/>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9" name="Rectangle 8"/>
          <p:cNvSpPr/>
          <p:nvPr/>
        </p:nvSpPr>
        <p:spPr>
          <a:xfrm>
            <a:off x="3451806" y="2789085"/>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10" name="Rectangle 9"/>
          <p:cNvSpPr/>
          <p:nvPr/>
        </p:nvSpPr>
        <p:spPr>
          <a:xfrm>
            <a:off x="4493962" y="1483025"/>
            <a:ext cx="1005139" cy="830997"/>
          </a:xfrm>
          <a:prstGeom prst="rect">
            <a:avLst/>
          </a:prstGeom>
        </p:spPr>
        <p:txBody>
          <a:bodyPr wrap="square">
            <a:spAutoFit/>
          </a:bodyPr>
          <a:lstStyle/>
          <a:p>
            <a:pPr algn="ctr"/>
            <a:r>
              <a:rPr lang="en-US" sz="1900" dirty="0">
                <a:latin typeface="bromello"/>
                <a:cs typeface="bromello"/>
              </a:rPr>
              <a:t>e</a:t>
            </a:r>
            <a:r>
              <a:rPr lang="en-US" sz="1900" dirty="0" smtClean="0">
                <a:latin typeface="bromello"/>
                <a:cs typeface="bromello"/>
              </a:rPr>
              <a:t>ighth </a:t>
            </a:r>
          </a:p>
          <a:p>
            <a:pPr algn="ctr"/>
            <a:r>
              <a:rPr lang="en-US" sz="1900" dirty="0" smtClean="0">
                <a:latin typeface="bromello"/>
                <a:cs typeface="bromello"/>
              </a:rPr>
              <a:t>grade </a:t>
            </a:r>
          </a:p>
          <a:p>
            <a:pPr algn="ctr"/>
            <a:endParaRPr lang="en-US" sz="1000" dirty="0" smtClean="0">
              <a:latin typeface="Century Gothic"/>
              <a:cs typeface="Century Gothic"/>
            </a:endParaRPr>
          </a:p>
        </p:txBody>
      </p:sp>
      <p:sp>
        <p:nvSpPr>
          <p:cNvPr id="11" name="Rectangle 10"/>
          <p:cNvSpPr/>
          <p:nvPr/>
        </p:nvSpPr>
        <p:spPr>
          <a:xfrm>
            <a:off x="4493964" y="2185795"/>
            <a:ext cx="1005137" cy="400110"/>
          </a:xfrm>
          <a:prstGeom prst="rect">
            <a:avLst/>
          </a:prstGeom>
        </p:spPr>
        <p:txBody>
          <a:bodyPr wrap="square">
            <a:spAutoFit/>
          </a:bodyPr>
          <a:lstStyle/>
          <a:p>
            <a:pPr algn="ctr"/>
            <a:r>
              <a:rPr lang="en-US" sz="1000" dirty="0">
                <a:latin typeface="KG Call Me Maybe"/>
                <a:cs typeface="KG Call Me Maybe"/>
              </a:rPr>
              <a:t>Text @teacher</a:t>
            </a:r>
          </a:p>
          <a:p>
            <a:pPr algn="ctr"/>
            <a:r>
              <a:rPr lang="en-US" sz="1000" dirty="0">
                <a:latin typeface="KG Call Me Maybe"/>
                <a:cs typeface="KG Call Me Maybe"/>
              </a:rPr>
              <a:t> to 5555</a:t>
            </a:r>
          </a:p>
        </p:txBody>
      </p:sp>
      <p:sp>
        <p:nvSpPr>
          <p:cNvPr id="12" name="Rectangle 11"/>
          <p:cNvSpPr/>
          <p:nvPr/>
        </p:nvSpPr>
        <p:spPr>
          <a:xfrm>
            <a:off x="5552493" y="1486719"/>
            <a:ext cx="1005139" cy="830997"/>
          </a:xfrm>
          <a:prstGeom prst="rect">
            <a:avLst/>
          </a:prstGeom>
        </p:spPr>
        <p:txBody>
          <a:bodyPr wrap="square">
            <a:spAutoFit/>
          </a:bodyPr>
          <a:lstStyle/>
          <a:p>
            <a:pPr algn="ctr"/>
            <a:r>
              <a:rPr lang="en-US" sz="1900" dirty="0" smtClean="0">
                <a:latin typeface="bromello"/>
                <a:cs typeface="bromello"/>
              </a:rPr>
              <a:t>seventh </a:t>
            </a:r>
          </a:p>
          <a:p>
            <a:pPr algn="ctr"/>
            <a:r>
              <a:rPr lang="en-US" sz="1900" dirty="0" smtClean="0">
                <a:latin typeface="bromello"/>
                <a:cs typeface="bromello"/>
              </a:rPr>
              <a:t>grade </a:t>
            </a:r>
          </a:p>
          <a:p>
            <a:pPr algn="ctr"/>
            <a:endParaRPr lang="en-US" sz="1000" dirty="0" smtClean="0">
              <a:latin typeface="Century Gothic"/>
              <a:cs typeface="Century Gothic"/>
            </a:endParaRPr>
          </a:p>
        </p:txBody>
      </p:sp>
      <p:sp>
        <p:nvSpPr>
          <p:cNvPr id="13" name="Rectangle 12"/>
          <p:cNvSpPr/>
          <p:nvPr/>
        </p:nvSpPr>
        <p:spPr>
          <a:xfrm>
            <a:off x="5552495" y="2199350"/>
            <a:ext cx="1005137" cy="400110"/>
          </a:xfrm>
          <a:prstGeom prst="rect">
            <a:avLst/>
          </a:prstGeom>
        </p:spPr>
        <p:txBody>
          <a:bodyPr wrap="square">
            <a:spAutoFit/>
          </a:bodyPr>
          <a:lstStyle/>
          <a:p>
            <a:pPr algn="ctr"/>
            <a:r>
              <a:rPr lang="en-US" sz="1000" dirty="0">
                <a:latin typeface="KG Call Me Maybe"/>
                <a:cs typeface="KG Call Me Maybe"/>
              </a:rPr>
              <a:t>Text @teacher</a:t>
            </a:r>
          </a:p>
          <a:p>
            <a:pPr algn="ctr"/>
            <a:r>
              <a:rPr lang="en-US" sz="1000" dirty="0">
                <a:latin typeface="KG Call Me Maybe"/>
                <a:cs typeface="KG Call Me Maybe"/>
              </a:rPr>
              <a:t> to 5555</a:t>
            </a:r>
          </a:p>
        </p:txBody>
      </p:sp>
      <p:sp>
        <p:nvSpPr>
          <p:cNvPr id="14" name="Rectangle 13"/>
          <p:cNvSpPr/>
          <p:nvPr/>
        </p:nvSpPr>
        <p:spPr>
          <a:xfrm>
            <a:off x="8672" y="847758"/>
            <a:ext cx="6849328" cy="400110"/>
          </a:xfrm>
          <a:prstGeom prst="rect">
            <a:avLst/>
          </a:prstGeom>
        </p:spPr>
        <p:txBody>
          <a:bodyPr wrap="square">
            <a:spAutoFit/>
          </a:bodyPr>
          <a:lstStyle/>
          <a:p>
            <a:r>
              <a:rPr lang="en-US" sz="2000" dirty="0" smtClean="0">
                <a:solidFill>
                  <a:schemeClr val="bg1"/>
                </a:solidFill>
                <a:latin typeface="PBCoffeeBeforeTalkie"/>
                <a:cs typeface="PBCoffeeBeforeTalkie"/>
              </a:rPr>
              <a:t>-----------------------------------------------------------------------</a:t>
            </a:r>
            <a:endParaRPr lang="en-US" sz="2000" dirty="0">
              <a:solidFill>
                <a:schemeClr val="bg1"/>
              </a:solidFill>
            </a:endParaRPr>
          </a:p>
        </p:txBody>
      </p:sp>
      <p:sp>
        <p:nvSpPr>
          <p:cNvPr id="15" name="Pentagon 14"/>
          <p:cNvSpPr/>
          <p:nvPr/>
        </p:nvSpPr>
        <p:spPr>
          <a:xfrm>
            <a:off x="2965283" y="2450532"/>
            <a:ext cx="705018" cy="304800"/>
          </a:xfrm>
          <a:prstGeom prst="homePlate">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56436" y="2789085"/>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17" name="Rectangle 16"/>
          <p:cNvSpPr/>
          <p:nvPr/>
        </p:nvSpPr>
        <p:spPr>
          <a:xfrm>
            <a:off x="3451806" y="2789085"/>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18" name="Pentagon 17"/>
          <p:cNvSpPr/>
          <p:nvPr/>
        </p:nvSpPr>
        <p:spPr>
          <a:xfrm rot="10800000">
            <a:off x="2744904" y="3485283"/>
            <a:ext cx="700472" cy="351567"/>
          </a:xfrm>
          <a:prstGeom prst="homePlate">
            <a:avLst/>
          </a:prstGeom>
          <a:solidFill>
            <a:schemeClr val="bg1">
              <a:lumMod val="6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8672" y="3007325"/>
            <a:ext cx="3106992" cy="615553"/>
          </a:xfrm>
          <a:prstGeom prst="rect">
            <a:avLst/>
          </a:prstGeom>
          <a:noFill/>
        </p:spPr>
        <p:txBody>
          <a:bodyPr wrap="square" rtlCol="0">
            <a:spAutoFit/>
          </a:bodyPr>
          <a:lstStyle/>
          <a:p>
            <a:r>
              <a:rPr lang="en-US" sz="3400" dirty="0">
                <a:latin typeface="bromello"/>
                <a:cs typeface="bromello"/>
              </a:rPr>
              <a:t>c</a:t>
            </a:r>
            <a:r>
              <a:rPr lang="en-US" sz="3400" dirty="0" smtClean="0">
                <a:latin typeface="bromello"/>
                <a:cs typeface="bromello"/>
              </a:rPr>
              <a:t>lass </a:t>
            </a:r>
            <a:r>
              <a:rPr lang="en-US" sz="3400" dirty="0">
                <a:latin typeface="bromello"/>
                <a:cs typeface="bromello"/>
              </a:rPr>
              <a:t>m</a:t>
            </a:r>
            <a:r>
              <a:rPr lang="en-US" sz="3400" dirty="0" smtClean="0">
                <a:latin typeface="bromello"/>
                <a:cs typeface="bromello"/>
              </a:rPr>
              <a:t>aterials</a:t>
            </a:r>
          </a:p>
        </p:txBody>
      </p:sp>
      <p:sp>
        <p:nvSpPr>
          <p:cNvPr id="20" name="TextBox 19"/>
          <p:cNvSpPr txBox="1"/>
          <p:nvPr/>
        </p:nvSpPr>
        <p:spPr>
          <a:xfrm rot="20872677">
            <a:off x="1462853" y="4957637"/>
            <a:ext cx="1483376" cy="278914"/>
          </a:xfrm>
          <a:prstGeom prst="rect">
            <a:avLst/>
          </a:prstGeom>
          <a:noFill/>
        </p:spPr>
        <p:txBody>
          <a:bodyPr wrap="square" rtlCol="0">
            <a:spAutoFit/>
          </a:bodyPr>
          <a:lstStyle/>
          <a:p>
            <a:r>
              <a:rPr lang="en-US" sz="1200" dirty="0" smtClean="0">
                <a:latin typeface="APBCaramelCappuccino"/>
                <a:cs typeface="APBCaramelCappuccino"/>
              </a:rPr>
              <a:t>__</a:t>
            </a:r>
            <a:endParaRPr lang="en-US" sz="1200" dirty="0">
              <a:latin typeface="APBCaramelCappuccino"/>
              <a:cs typeface="APBCaramelCappuccino"/>
            </a:endParaRPr>
          </a:p>
        </p:txBody>
      </p:sp>
      <p:sp>
        <p:nvSpPr>
          <p:cNvPr id="21" name="Rectangle 20"/>
          <p:cNvSpPr/>
          <p:nvPr/>
        </p:nvSpPr>
        <p:spPr>
          <a:xfrm>
            <a:off x="3329796" y="2931598"/>
            <a:ext cx="3528205" cy="615553"/>
          </a:xfrm>
          <a:prstGeom prst="rect">
            <a:avLst/>
          </a:prstGeom>
        </p:spPr>
        <p:txBody>
          <a:bodyPr wrap="square">
            <a:spAutoFit/>
          </a:bodyPr>
          <a:lstStyle/>
          <a:p>
            <a:pPr algn="ctr"/>
            <a:r>
              <a:rPr lang="en-US" sz="3400" dirty="0" smtClean="0">
                <a:latin typeface="bromello"/>
                <a:cs typeface="bromello"/>
              </a:rPr>
              <a:t>preparation</a:t>
            </a:r>
            <a:endParaRPr lang="en-US" sz="3400" dirty="0">
              <a:latin typeface="bromello"/>
              <a:cs typeface="bromello"/>
            </a:endParaRPr>
          </a:p>
        </p:txBody>
      </p:sp>
      <p:sp>
        <p:nvSpPr>
          <p:cNvPr id="22" name="Rectangle 21"/>
          <p:cNvSpPr/>
          <p:nvPr/>
        </p:nvSpPr>
        <p:spPr>
          <a:xfrm>
            <a:off x="3445378" y="3485285"/>
            <a:ext cx="442549" cy="2092881"/>
          </a:xfrm>
          <a:prstGeom prst="rect">
            <a:avLst/>
          </a:prstGeom>
        </p:spPr>
        <p:txBody>
          <a:bodyPr wrap="none">
            <a:spAutoFit/>
          </a:bodyPr>
          <a:lstStyle/>
          <a:p>
            <a:r>
              <a:rPr lang="en-US" sz="2600" dirty="0" smtClean="0">
                <a:latin typeface="KG Wake Me Up"/>
                <a:cs typeface="KG Wake Me Up"/>
              </a:rPr>
              <a:t>1</a:t>
            </a:r>
          </a:p>
          <a:p>
            <a:endParaRPr lang="en-US" sz="2600" dirty="0">
              <a:latin typeface="KG Wake Me Up"/>
              <a:cs typeface="KG Wake Me Up"/>
            </a:endParaRPr>
          </a:p>
          <a:p>
            <a:r>
              <a:rPr lang="en-US" sz="2600" dirty="0" smtClean="0">
                <a:latin typeface="KG Wake Me Up"/>
                <a:cs typeface="KG Wake Me Up"/>
              </a:rPr>
              <a:t>2</a:t>
            </a:r>
          </a:p>
          <a:p>
            <a:endParaRPr lang="en-US" sz="2600" dirty="0" smtClean="0">
              <a:latin typeface="KG Wake Me Up"/>
              <a:cs typeface="KG Wake Me Up"/>
            </a:endParaRPr>
          </a:p>
          <a:p>
            <a:r>
              <a:rPr lang="en-US" sz="2600" dirty="0">
                <a:latin typeface="KG Wake Me Up"/>
                <a:cs typeface="KG Wake Me Up"/>
              </a:rPr>
              <a:t>3</a:t>
            </a:r>
            <a:endParaRPr lang="en-US" sz="2600" dirty="0"/>
          </a:p>
        </p:txBody>
      </p:sp>
      <p:sp>
        <p:nvSpPr>
          <p:cNvPr id="23" name="Rectangle 22"/>
          <p:cNvSpPr/>
          <p:nvPr/>
        </p:nvSpPr>
        <p:spPr>
          <a:xfrm>
            <a:off x="3887927" y="3485285"/>
            <a:ext cx="2970074" cy="2123658"/>
          </a:xfrm>
          <a:prstGeom prst="rect">
            <a:avLst/>
          </a:prstGeom>
        </p:spPr>
        <p:txBody>
          <a:bodyPr wrap="square">
            <a:spAutoFit/>
          </a:bodyPr>
          <a:lstStyle/>
          <a:p>
            <a:r>
              <a:rPr lang="en-US" sz="1100" dirty="0" smtClean="0">
                <a:latin typeface="Century Gothic"/>
                <a:cs typeface="Century Gothic"/>
              </a:rPr>
              <a:t>Come prepared to class with your binder, planner, notebooks, writing utensils, &amp; interactive notebook supplies. </a:t>
            </a:r>
          </a:p>
          <a:p>
            <a:endParaRPr lang="en-US" sz="1100" dirty="0" smtClean="0">
              <a:latin typeface="Century Gothic"/>
              <a:cs typeface="Century Gothic"/>
            </a:endParaRPr>
          </a:p>
          <a:p>
            <a:r>
              <a:rPr lang="en-US" sz="1100" dirty="0" smtClean="0">
                <a:latin typeface="Century Gothic"/>
                <a:cs typeface="Century Gothic"/>
              </a:rPr>
              <a:t>Start working on bell ringers immediately so class can start within five minutes of the bell. This is when I will grade your bell ringers. </a:t>
            </a:r>
          </a:p>
          <a:p>
            <a:endParaRPr lang="en-US" sz="1100" dirty="0" smtClean="0">
              <a:latin typeface="Century Gothic"/>
              <a:cs typeface="Century Gothic"/>
            </a:endParaRPr>
          </a:p>
          <a:p>
            <a:r>
              <a:rPr lang="en-US" sz="1100" dirty="0" smtClean="0">
                <a:latin typeface="Century Gothic"/>
                <a:cs typeface="Century Gothic"/>
              </a:rPr>
              <a:t>Work should be turned in on its due date. Late work</a:t>
            </a:r>
          </a:p>
          <a:p>
            <a:r>
              <a:rPr lang="en-US" sz="1100" dirty="0" smtClean="0">
                <a:latin typeface="Century Gothic"/>
                <a:cs typeface="Century Gothic"/>
              </a:rPr>
              <a:t>will lose points on a per-day-late basis.</a:t>
            </a:r>
          </a:p>
        </p:txBody>
      </p:sp>
      <p:sp>
        <p:nvSpPr>
          <p:cNvPr id="24" name="Rectangle 23"/>
          <p:cNvSpPr/>
          <p:nvPr/>
        </p:nvSpPr>
        <p:spPr>
          <a:xfrm>
            <a:off x="28304" y="6558867"/>
            <a:ext cx="707965" cy="1219744"/>
          </a:xfrm>
          <a:prstGeom prst="rect">
            <a:avLst/>
          </a:prstGeom>
          <a:solidFill>
            <a:schemeClr val="bg1">
              <a:lumMod val="50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25" name="Rectangle 24"/>
          <p:cNvSpPr/>
          <p:nvPr/>
        </p:nvSpPr>
        <p:spPr>
          <a:xfrm>
            <a:off x="93141" y="5608943"/>
            <a:ext cx="2462323" cy="630942"/>
          </a:xfrm>
          <a:prstGeom prst="rect">
            <a:avLst/>
          </a:prstGeom>
        </p:spPr>
        <p:txBody>
          <a:bodyPr wrap="square">
            <a:spAutoFit/>
          </a:bodyPr>
          <a:lstStyle/>
          <a:p>
            <a:r>
              <a:rPr lang="en-US" sz="3500" dirty="0">
                <a:latin typeface="bromello"/>
                <a:cs typeface="bromello"/>
              </a:rPr>
              <a:t>g</a:t>
            </a:r>
            <a:r>
              <a:rPr lang="en-US" sz="3500" dirty="0" smtClean="0">
                <a:latin typeface="bromello"/>
                <a:cs typeface="bromello"/>
              </a:rPr>
              <a:t>rades</a:t>
            </a:r>
            <a:endParaRPr lang="en-US" sz="3500" dirty="0">
              <a:latin typeface="bromello"/>
              <a:cs typeface="bromello"/>
            </a:endParaRPr>
          </a:p>
        </p:txBody>
      </p:sp>
      <p:sp>
        <p:nvSpPr>
          <p:cNvPr id="26" name="Rectangle 25"/>
          <p:cNvSpPr/>
          <p:nvPr/>
        </p:nvSpPr>
        <p:spPr>
          <a:xfrm>
            <a:off x="722638" y="6558867"/>
            <a:ext cx="495945" cy="1223201"/>
          </a:xfrm>
          <a:prstGeom prst="rect">
            <a:avLst/>
          </a:prstGeom>
          <a:solidFill>
            <a:schemeClr val="bg1">
              <a:lumMod val="6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27" name="Rectangle 26"/>
          <p:cNvSpPr/>
          <p:nvPr/>
        </p:nvSpPr>
        <p:spPr>
          <a:xfrm>
            <a:off x="1234645" y="6558867"/>
            <a:ext cx="580325" cy="1219744"/>
          </a:xfrm>
          <a:prstGeom prst="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28" name="Rectangle 27"/>
          <p:cNvSpPr/>
          <p:nvPr/>
        </p:nvSpPr>
        <p:spPr>
          <a:xfrm>
            <a:off x="1823508" y="6558867"/>
            <a:ext cx="548869" cy="1219744"/>
          </a:xfrm>
          <a:prstGeom prst="rect">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29" name="Rectangle 28"/>
          <p:cNvSpPr/>
          <p:nvPr/>
        </p:nvSpPr>
        <p:spPr>
          <a:xfrm>
            <a:off x="2372378" y="6558867"/>
            <a:ext cx="404198" cy="1223202"/>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30" name="TextBox 29"/>
          <p:cNvSpPr txBox="1"/>
          <p:nvPr/>
        </p:nvSpPr>
        <p:spPr>
          <a:xfrm>
            <a:off x="-145962" y="6254439"/>
            <a:ext cx="1048522" cy="830997"/>
          </a:xfrm>
          <a:prstGeom prst="rect">
            <a:avLst/>
          </a:prstGeom>
          <a:noFill/>
        </p:spPr>
        <p:txBody>
          <a:bodyPr wrap="square" rtlCol="0">
            <a:spAutoFit/>
          </a:bodyPr>
          <a:lstStyle/>
          <a:p>
            <a:pPr algn="ctr"/>
            <a:r>
              <a:rPr lang="en-US" sz="1600" dirty="0" smtClean="0">
                <a:latin typeface="KG Somebody That I Used to Know"/>
                <a:cs typeface="KG Somebody That I Used to Know"/>
              </a:rPr>
              <a:t>30%</a:t>
            </a:r>
          </a:p>
          <a:p>
            <a:endParaRPr lang="en-US" sz="1600" dirty="0" smtClean="0">
              <a:latin typeface="KG Somebody That I Used to Know"/>
              <a:cs typeface="KG Somebody That I Used to Know"/>
            </a:endParaRPr>
          </a:p>
          <a:p>
            <a:endParaRPr lang="en-US" sz="1600" dirty="0">
              <a:latin typeface="KG Somebody That I Used to Know"/>
              <a:cs typeface="KG Somebody That I Used to Know"/>
            </a:endParaRPr>
          </a:p>
        </p:txBody>
      </p:sp>
      <p:sp>
        <p:nvSpPr>
          <p:cNvPr id="31" name="Rectangle 30"/>
          <p:cNvSpPr/>
          <p:nvPr/>
        </p:nvSpPr>
        <p:spPr>
          <a:xfrm rot="16200000">
            <a:off x="-404677" y="6903643"/>
            <a:ext cx="1635561" cy="646331"/>
          </a:xfrm>
          <a:prstGeom prst="rect">
            <a:avLst/>
          </a:prstGeom>
        </p:spPr>
        <p:txBody>
          <a:bodyPr wrap="square">
            <a:spAutoFit/>
          </a:bodyPr>
          <a:lstStyle/>
          <a:p>
            <a:pPr algn="ctr"/>
            <a:r>
              <a:rPr lang="en-US" dirty="0">
                <a:solidFill>
                  <a:schemeClr val="bg1"/>
                </a:solidFill>
                <a:latin typeface="KG Somebody That I Used to Know"/>
                <a:cs typeface="KG Somebody That I Used to Know"/>
              </a:rPr>
              <a:t>Papers </a:t>
            </a:r>
            <a:endParaRPr lang="en-US" dirty="0" smtClean="0">
              <a:solidFill>
                <a:schemeClr val="bg1"/>
              </a:solidFill>
              <a:latin typeface="KG Somebody That I Used to Know"/>
              <a:cs typeface="KG Somebody That I Used to Know"/>
            </a:endParaRPr>
          </a:p>
          <a:p>
            <a:pPr algn="ctr"/>
            <a:r>
              <a:rPr lang="en-US" dirty="0" smtClean="0">
                <a:solidFill>
                  <a:schemeClr val="bg1"/>
                </a:solidFill>
                <a:latin typeface="KG Somebody That I Used to Know"/>
                <a:cs typeface="KG Somebody That I Used to Know"/>
              </a:rPr>
              <a:t> </a:t>
            </a:r>
            <a:r>
              <a:rPr lang="en-US" dirty="0">
                <a:solidFill>
                  <a:schemeClr val="bg1"/>
                </a:solidFill>
                <a:latin typeface="KG Somebody That I Used to Know"/>
                <a:cs typeface="KG Somebody That I Used to Know"/>
              </a:rPr>
              <a:t>Projects</a:t>
            </a:r>
          </a:p>
        </p:txBody>
      </p:sp>
      <p:sp>
        <p:nvSpPr>
          <p:cNvPr id="32" name="TextBox 31"/>
          <p:cNvSpPr txBox="1"/>
          <p:nvPr/>
        </p:nvSpPr>
        <p:spPr>
          <a:xfrm>
            <a:off x="518017" y="6254861"/>
            <a:ext cx="806286" cy="830997"/>
          </a:xfrm>
          <a:prstGeom prst="rect">
            <a:avLst/>
          </a:prstGeom>
          <a:noFill/>
        </p:spPr>
        <p:txBody>
          <a:bodyPr wrap="square" rtlCol="0">
            <a:spAutoFit/>
          </a:bodyPr>
          <a:lstStyle/>
          <a:p>
            <a:pPr algn="ctr"/>
            <a:r>
              <a:rPr lang="en-US" sz="1600" dirty="0">
                <a:latin typeface="KG Somebody That I Used to Know"/>
                <a:cs typeface="KG Somebody That I Used to Know"/>
              </a:rPr>
              <a:t>2</a:t>
            </a:r>
            <a:r>
              <a:rPr lang="en-US" sz="1600" dirty="0" smtClean="0">
                <a:latin typeface="KG Somebody That I Used to Know"/>
                <a:cs typeface="KG Somebody That I Used to Know"/>
              </a:rPr>
              <a:t>0%</a:t>
            </a:r>
          </a:p>
          <a:p>
            <a:endParaRPr lang="en-US" sz="1600" dirty="0" smtClean="0">
              <a:latin typeface="KG Somebody That I Used to Know"/>
              <a:cs typeface="KG Somebody That I Used to Know"/>
            </a:endParaRPr>
          </a:p>
          <a:p>
            <a:endParaRPr lang="en-US" sz="1600" dirty="0">
              <a:latin typeface="KG Somebody That I Used to Know"/>
              <a:cs typeface="KG Somebody That I Used to Know"/>
            </a:endParaRPr>
          </a:p>
        </p:txBody>
      </p:sp>
      <p:sp>
        <p:nvSpPr>
          <p:cNvPr id="33" name="TextBox 32"/>
          <p:cNvSpPr txBox="1"/>
          <p:nvPr/>
        </p:nvSpPr>
        <p:spPr>
          <a:xfrm>
            <a:off x="991700" y="6254439"/>
            <a:ext cx="1009297" cy="830997"/>
          </a:xfrm>
          <a:prstGeom prst="rect">
            <a:avLst/>
          </a:prstGeom>
          <a:noFill/>
        </p:spPr>
        <p:txBody>
          <a:bodyPr wrap="square" rtlCol="0">
            <a:spAutoFit/>
          </a:bodyPr>
          <a:lstStyle/>
          <a:p>
            <a:pPr algn="ctr"/>
            <a:r>
              <a:rPr lang="en-US" sz="1600" dirty="0">
                <a:latin typeface="KG Somebody That I Used to Know"/>
                <a:cs typeface="KG Somebody That I Used to Know"/>
              </a:rPr>
              <a:t>2</a:t>
            </a:r>
            <a:r>
              <a:rPr lang="en-US" sz="1600" dirty="0" smtClean="0">
                <a:latin typeface="KG Somebody That I Used to Know"/>
                <a:cs typeface="KG Somebody That I Used to Know"/>
              </a:rPr>
              <a:t>0%</a:t>
            </a:r>
          </a:p>
          <a:p>
            <a:endParaRPr lang="en-US" sz="1600" dirty="0" smtClean="0">
              <a:latin typeface="KG Somebody That I Used to Know"/>
              <a:cs typeface="KG Somebody That I Used to Know"/>
            </a:endParaRPr>
          </a:p>
          <a:p>
            <a:endParaRPr lang="en-US" sz="1600" dirty="0">
              <a:latin typeface="KG Somebody That I Used to Know"/>
              <a:cs typeface="KG Somebody That I Used to Know"/>
            </a:endParaRPr>
          </a:p>
        </p:txBody>
      </p:sp>
      <p:sp>
        <p:nvSpPr>
          <p:cNvPr id="34" name="TextBox 33"/>
          <p:cNvSpPr txBox="1"/>
          <p:nvPr/>
        </p:nvSpPr>
        <p:spPr>
          <a:xfrm>
            <a:off x="1716252" y="6280683"/>
            <a:ext cx="730805" cy="830997"/>
          </a:xfrm>
          <a:prstGeom prst="rect">
            <a:avLst/>
          </a:prstGeom>
          <a:noFill/>
        </p:spPr>
        <p:txBody>
          <a:bodyPr wrap="square" rtlCol="0">
            <a:spAutoFit/>
          </a:bodyPr>
          <a:lstStyle/>
          <a:p>
            <a:pPr algn="ctr"/>
            <a:r>
              <a:rPr lang="en-US" sz="1600" dirty="0">
                <a:latin typeface="KG Somebody That I Used to Know"/>
                <a:cs typeface="KG Somebody That I Used to Know"/>
              </a:rPr>
              <a:t>2</a:t>
            </a:r>
            <a:r>
              <a:rPr lang="en-US" sz="1600" dirty="0" smtClean="0">
                <a:latin typeface="KG Somebody That I Used to Know"/>
                <a:cs typeface="KG Somebody That I Used to Know"/>
              </a:rPr>
              <a:t>0%</a:t>
            </a:r>
          </a:p>
          <a:p>
            <a:endParaRPr lang="en-US" sz="1600" dirty="0" smtClean="0">
              <a:latin typeface="KG Somebody That I Used to Know"/>
              <a:cs typeface="KG Somebody That I Used to Know"/>
            </a:endParaRPr>
          </a:p>
          <a:p>
            <a:endParaRPr lang="en-US" sz="1600" dirty="0">
              <a:latin typeface="KG Somebody That I Used to Know"/>
              <a:cs typeface="KG Somebody That I Used to Know"/>
            </a:endParaRPr>
          </a:p>
        </p:txBody>
      </p:sp>
      <p:sp>
        <p:nvSpPr>
          <p:cNvPr id="35" name="TextBox 34"/>
          <p:cNvSpPr txBox="1"/>
          <p:nvPr/>
        </p:nvSpPr>
        <p:spPr>
          <a:xfrm>
            <a:off x="2102464" y="6280683"/>
            <a:ext cx="856513" cy="830997"/>
          </a:xfrm>
          <a:prstGeom prst="rect">
            <a:avLst/>
          </a:prstGeom>
          <a:noFill/>
        </p:spPr>
        <p:txBody>
          <a:bodyPr wrap="square" rtlCol="0">
            <a:spAutoFit/>
          </a:bodyPr>
          <a:lstStyle/>
          <a:p>
            <a:pPr algn="ctr"/>
            <a:r>
              <a:rPr lang="en-US" sz="1600" dirty="0" smtClean="0">
                <a:latin typeface="KG Somebody That I Used to Know"/>
                <a:cs typeface="KG Somebody That I Used to Know"/>
              </a:rPr>
              <a:t>10%</a:t>
            </a:r>
          </a:p>
          <a:p>
            <a:endParaRPr lang="en-US" sz="1600" dirty="0" smtClean="0">
              <a:latin typeface="KG Somebody That I Used to Know"/>
              <a:cs typeface="KG Somebody That I Used to Know"/>
            </a:endParaRPr>
          </a:p>
          <a:p>
            <a:endParaRPr lang="en-US" sz="1600" dirty="0">
              <a:latin typeface="KG Somebody That I Used to Know"/>
              <a:cs typeface="KG Somebody That I Used to Know"/>
            </a:endParaRPr>
          </a:p>
        </p:txBody>
      </p:sp>
      <p:sp>
        <p:nvSpPr>
          <p:cNvPr id="36" name="Rectangle 35"/>
          <p:cNvSpPr/>
          <p:nvPr/>
        </p:nvSpPr>
        <p:spPr>
          <a:xfrm rot="16200000">
            <a:off x="938651" y="6839743"/>
            <a:ext cx="1238320" cy="646331"/>
          </a:xfrm>
          <a:prstGeom prst="rect">
            <a:avLst/>
          </a:prstGeom>
        </p:spPr>
        <p:txBody>
          <a:bodyPr wrap="square">
            <a:spAutoFit/>
          </a:bodyPr>
          <a:lstStyle/>
          <a:p>
            <a:pPr algn="ctr"/>
            <a:r>
              <a:rPr lang="en-US" dirty="0" smtClean="0">
                <a:solidFill>
                  <a:schemeClr val="bg1"/>
                </a:solidFill>
                <a:latin typeface="KG Somebody That I Used to Know"/>
                <a:cs typeface="KG Somebody That I Used to Know"/>
              </a:rPr>
              <a:t>Reading Response</a:t>
            </a:r>
            <a:endParaRPr lang="en-US" dirty="0">
              <a:solidFill>
                <a:schemeClr val="bg1"/>
              </a:solidFill>
              <a:latin typeface="KG Somebody That I Used to Know"/>
              <a:cs typeface="KG Somebody That I Used to Know"/>
            </a:endParaRPr>
          </a:p>
        </p:txBody>
      </p:sp>
      <p:sp>
        <p:nvSpPr>
          <p:cNvPr id="37" name="Rectangle 36"/>
          <p:cNvSpPr/>
          <p:nvPr/>
        </p:nvSpPr>
        <p:spPr>
          <a:xfrm rot="16200000">
            <a:off x="1458265" y="6916416"/>
            <a:ext cx="1238320" cy="523220"/>
          </a:xfrm>
          <a:prstGeom prst="rect">
            <a:avLst/>
          </a:prstGeom>
        </p:spPr>
        <p:txBody>
          <a:bodyPr wrap="square">
            <a:spAutoFit/>
          </a:bodyPr>
          <a:lstStyle/>
          <a:p>
            <a:pPr algn="ctr"/>
            <a:r>
              <a:rPr lang="en-US" sz="1300" dirty="0" smtClean="0">
                <a:solidFill>
                  <a:schemeClr val="bg1">
                    <a:lumMod val="50000"/>
                  </a:schemeClr>
                </a:solidFill>
                <a:latin typeface="KG Somebody That I Used to Know"/>
                <a:cs typeface="KG Somebody That I Used to Know"/>
              </a:rPr>
              <a:t>Bell ringers/</a:t>
            </a:r>
            <a:r>
              <a:rPr lang="en-US" sz="1400" dirty="0" smtClean="0">
                <a:solidFill>
                  <a:schemeClr val="bg1">
                    <a:lumMod val="50000"/>
                  </a:schemeClr>
                </a:solidFill>
                <a:latin typeface="KG Somebody That I Used to Know"/>
                <a:cs typeface="KG Somebody That I Used to Know"/>
              </a:rPr>
              <a:t>daily Work</a:t>
            </a:r>
            <a:endParaRPr lang="en-US" sz="1400" dirty="0">
              <a:solidFill>
                <a:schemeClr val="bg1">
                  <a:lumMod val="50000"/>
                </a:schemeClr>
              </a:solidFill>
              <a:latin typeface="KG Somebody That I Used to Know"/>
              <a:cs typeface="KG Somebody That I Used to Know"/>
            </a:endParaRPr>
          </a:p>
        </p:txBody>
      </p:sp>
      <p:sp>
        <p:nvSpPr>
          <p:cNvPr id="38" name="Rectangle 37"/>
          <p:cNvSpPr/>
          <p:nvPr/>
        </p:nvSpPr>
        <p:spPr>
          <a:xfrm rot="16200000">
            <a:off x="1970262" y="7007427"/>
            <a:ext cx="1256896" cy="292388"/>
          </a:xfrm>
          <a:prstGeom prst="rect">
            <a:avLst/>
          </a:prstGeom>
        </p:spPr>
        <p:txBody>
          <a:bodyPr wrap="square">
            <a:spAutoFit/>
          </a:bodyPr>
          <a:lstStyle/>
          <a:p>
            <a:pPr algn="ctr"/>
            <a:r>
              <a:rPr lang="en-US" sz="1300" dirty="0" smtClean="0">
                <a:solidFill>
                  <a:schemeClr val="bg1">
                    <a:lumMod val="50000"/>
                  </a:schemeClr>
                </a:solidFill>
                <a:latin typeface="KG Somebody That I Used to Know"/>
                <a:cs typeface="KG Somebody That I Used to Know"/>
              </a:rPr>
              <a:t>Participation</a:t>
            </a:r>
            <a:endParaRPr lang="en-US" sz="1400" dirty="0">
              <a:solidFill>
                <a:schemeClr val="bg1">
                  <a:lumMod val="50000"/>
                </a:schemeClr>
              </a:solidFill>
              <a:latin typeface="KG Somebody That I Used to Know"/>
              <a:cs typeface="KG Somebody That I Used to Know"/>
            </a:endParaRPr>
          </a:p>
        </p:txBody>
      </p:sp>
      <p:sp>
        <p:nvSpPr>
          <p:cNvPr id="39" name="Pentagon 38"/>
          <p:cNvSpPr/>
          <p:nvPr/>
        </p:nvSpPr>
        <p:spPr>
          <a:xfrm rot="10800000">
            <a:off x="2805306" y="7303168"/>
            <a:ext cx="763744" cy="342232"/>
          </a:xfrm>
          <a:prstGeom prst="homePlate">
            <a:avLst/>
          </a:prstGeom>
          <a:solidFill>
            <a:schemeClr val="tx1">
              <a:lumMod val="65000"/>
              <a:lumOff val="3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rot="16200000">
            <a:off x="309359" y="7020234"/>
            <a:ext cx="1238320" cy="338554"/>
          </a:xfrm>
          <a:prstGeom prst="rect">
            <a:avLst/>
          </a:prstGeom>
        </p:spPr>
        <p:txBody>
          <a:bodyPr wrap="square">
            <a:spAutoFit/>
          </a:bodyPr>
          <a:lstStyle/>
          <a:p>
            <a:pPr algn="ctr"/>
            <a:r>
              <a:rPr lang="en-US" sz="1600" dirty="0" smtClean="0">
                <a:solidFill>
                  <a:schemeClr val="bg1"/>
                </a:solidFill>
                <a:latin typeface="KG Somebody That I Used to Know"/>
                <a:cs typeface="KG Somebody That I Used to Know"/>
              </a:rPr>
              <a:t>Tests &amp; Quizzes</a:t>
            </a:r>
            <a:endParaRPr lang="en-US" sz="1600" dirty="0">
              <a:solidFill>
                <a:schemeClr val="bg1"/>
              </a:solidFill>
              <a:latin typeface="KG Somebody That I Used to Know"/>
              <a:cs typeface="KG Somebody That I Used to Know"/>
            </a:endParaRPr>
          </a:p>
        </p:txBody>
      </p:sp>
      <p:sp>
        <p:nvSpPr>
          <p:cNvPr id="41" name="Rectangle 40"/>
          <p:cNvSpPr/>
          <p:nvPr/>
        </p:nvSpPr>
        <p:spPr>
          <a:xfrm>
            <a:off x="3532003" y="6131825"/>
            <a:ext cx="3325997" cy="2123658"/>
          </a:xfrm>
          <a:prstGeom prst="rect">
            <a:avLst/>
          </a:prstGeom>
        </p:spPr>
        <p:txBody>
          <a:bodyPr wrap="square">
            <a:spAutoFit/>
          </a:bodyPr>
          <a:lstStyle/>
          <a:p>
            <a:r>
              <a:rPr lang="en-US" sz="1100" dirty="0" smtClean="0">
                <a:latin typeface="Century Gothic"/>
                <a:cs typeface="Century Gothic"/>
              </a:rPr>
              <a:t>Weekly and daily work will be updated weekly (bell ringers, participation, and quizzes). Please check grades regularly and feel free to ask me any questions that you might have about a particular grade. </a:t>
            </a:r>
          </a:p>
          <a:p>
            <a:endParaRPr lang="en-US" sz="1100" dirty="0" smtClean="0">
              <a:latin typeface="Century Gothic"/>
              <a:cs typeface="Century Gothic"/>
            </a:endParaRPr>
          </a:p>
          <a:p>
            <a:r>
              <a:rPr lang="en-US" sz="1100" dirty="0" smtClean="0">
                <a:latin typeface="Century Gothic"/>
                <a:cs typeface="Century Gothic"/>
              </a:rPr>
              <a:t>If you are absent, you are responsible for completing your make-up work (one day for make-up for each day absent).</a:t>
            </a:r>
          </a:p>
          <a:p>
            <a:r>
              <a:rPr lang="en-US" sz="1100" dirty="0" smtClean="0">
                <a:latin typeface="Century Gothic"/>
                <a:cs typeface="Century Gothic"/>
              </a:rPr>
              <a:t> </a:t>
            </a:r>
          </a:p>
          <a:p>
            <a:r>
              <a:rPr lang="en-US" sz="1100" dirty="0" smtClean="0">
                <a:latin typeface="Century Gothic"/>
                <a:cs typeface="Century Gothic"/>
              </a:rPr>
              <a:t>This can be done before or after school or via e-mail. </a:t>
            </a:r>
          </a:p>
        </p:txBody>
      </p:sp>
      <p:sp>
        <p:nvSpPr>
          <p:cNvPr id="42" name="Pentagon 41"/>
          <p:cNvSpPr/>
          <p:nvPr/>
        </p:nvSpPr>
        <p:spPr>
          <a:xfrm>
            <a:off x="3256619" y="5808997"/>
            <a:ext cx="731181" cy="322827"/>
          </a:xfrm>
          <a:prstGeom prst="homePlate">
            <a:avLst/>
          </a:prstGeom>
          <a:solidFill>
            <a:schemeClr val="tx1">
              <a:lumMod val="50000"/>
              <a:lumOff val="50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3581385" y="5638886"/>
            <a:ext cx="3528205" cy="615553"/>
          </a:xfrm>
          <a:prstGeom prst="rect">
            <a:avLst/>
          </a:prstGeom>
        </p:spPr>
        <p:txBody>
          <a:bodyPr wrap="square">
            <a:spAutoFit/>
          </a:bodyPr>
          <a:lstStyle/>
          <a:p>
            <a:pPr algn="ctr"/>
            <a:r>
              <a:rPr lang="en-US" sz="3400" dirty="0" smtClean="0">
                <a:latin typeface="bromello"/>
                <a:cs typeface="bromello"/>
              </a:rPr>
              <a:t>responsibility</a:t>
            </a:r>
            <a:endParaRPr lang="en-US" sz="3400" dirty="0">
              <a:latin typeface="bromello"/>
              <a:cs typeface="bromello"/>
            </a:endParaRPr>
          </a:p>
        </p:txBody>
      </p:sp>
      <p:sp>
        <p:nvSpPr>
          <p:cNvPr id="44" name="Rectangle 43"/>
          <p:cNvSpPr/>
          <p:nvPr/>
        </p:nvSpPr>
        <p:spPr>
          <a:xfrm>
            <a:off x="-16740" y="8054664"/>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45" name="Rectangle 44"/>
          <p:cNvSpPr/>
          <p:nvPr/>
        </p:nvSpPr>
        <p:spPr>
          <a:xfrm>
            <a:off x="3466666" y="8054664"/>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46" name="Rectangle 45"/>
          <p:cNvSpPr/>
          <p:nvPr/>
        </p:nvSpPr>
        <p:spPr>
          <a:xfrm>
            <a:off x="-16740" y="8054664"/>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47" name="Rectangle 46"/>
          <p:cNvSpPr/>
          <p:nvPr/>
        </p:nvSpPr>
        <p:spPr>
          <a:xfrm>
            <a:off x="3466666" y="8054664"/>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48" name="Rectangle 47"/>
          <p:cNvSpPr/>
          <p:nvPr/>
        </p:nvSpPr>
        <p:spPr>
          <a:xfrm>
            <a:off x="839342" y="8353582"/>
            <a:ext cx="2782867" cy="707886"/>
          </a:xfrm>
          <a:prstGeom prst="rect">
            <a:avLst/>
          </a:prstGeom>
        </p:spPr>
        <p:txBody>
          <a:bodyPr wrap="square">
            <a:spAutoFit/>
          </a:bodyPr>
          <a:lstStyle/>
          <a:p>
            <a:r>
              <a:rPr lang="en-US" sz="4000" dirty="0" smtClean="0">
                <a:latin typeface="bromello"/>
                <a:cs typeface="bromello"/>
              </a:rPr>
              <a:t>instagram</a:t>
            </a:r>
            <a:endParaRPr lang="en-US" sz="4000" dirty="0">
              <a:latin typeface="bromello"/>
              <a:cs typeface="bromello"/>
            </a:endParaRPr>
          </a:p>
        </p:txBody>
      </p:sp>
      <p:sp>
        <p:nvSpPr>
          <p:cNvPr id="49" name="Rectangle 48"/>
          <p:cNvSpPr/>
          <p:nvPr/>
        </p:nvSpPr>
        <p:spPr>
          <a:xfrm>
            <a:off x="2670136" y="8534484"/>
            <a:ext cx="1994023" cy="577081"/>
          </a:xfrm>
          <a:prstGeom prst="rect">
            <a:avLst/>
          </a:prstGeom>
        </p:spPr>
        <p:txBody>
          <a:bodyPr wrap="square">
            <a:spAutoFit/>
          </a:bodyPr>
          <a:lstStyle/>
          <a:p>
            <a:pPr algn="ctr"/>
            <a:r>
              <a:rPr lang="en-US" sz="1050" dirty="0" smtClean="0">
                <a:latin typeface="Century Gothic"/>
                <a:cs typeface="Century Gothic"/>
              </a:rPr>
              <a:t>Follow our class account </a:t>
            </a:r>
          </a:p>
          <a:p>
            <a:pPr algn="ctr"/>
            <a:r>
              <a:rPr lang="en-US" sz="1050" dirty="0" smtClean="0">
                <a:latin typeface="Century Gothic"/>
                <a:cs typeface="Century Gothic"/>
              </a:rPr>
              <a:t>to see yourself and classmates in action. </a:t>
            </a:r>
            <a:endParaRPr lang="en-US" sz="1050" dirty="0">
              <a:latin typeface="Century Gothic"/>
              <a:cs typeface="Century Gothic"/>
            </a:endParaRPr>
          </a:p>
        </p:txBody>
      </p:sp>
      <p:sp>
        <p:nvSpPr>
          <p:cNvPr id="50" name="Rectangle 49"/>
          <p:cNvSpPr/>
          <p:nvPr/>
        </p:nvSpPr>
        <p:spPr>
          <a:xfrm>
            <a:off x="5168900" y="8534484"/>
            <a:ext cx="1843476" cy="577081"/>
          </a:xfrm>
          <a:prstGeom prst="rect">
            <a:avLst/>
          </a:prstGeom>
        </p:spPr>
        <p:txBody>
          <a:bodyPr wrap="square">
            <a:spAutoFit/>
          </a:bodyPr>
          <a:lstStyle/>
          <a:p>
            <a:pPr algn="ctr"/>
            <a:r>
              <a:rPr lang="en-US" sz="1050" dirty="0" smtClean="0">
                <a:latin typeface="Century Gothic"/>
                <a:cs typeface="Century Gothic"/>
              </a:rPr>
              <a:t>Follow my book instagram for book recommendations.</a:t>
            </a:r>
            <a:endParaRPr lang="en-US" sz="1050" dirty="0">
              <a:latin typeface="Century Gothic"/>
              <a:cs typeface="Century Gothic"/>
            </a:endParaRPr>
          </a:p>
        </p:txBody>
      </p:sp>
      <p:sp>
        <p:nvSpPr>
          <p:cNvPr id="51" name="TextBox 50"/>
          <p:cNvSpPr txBox="1"/>
          <p:nvPr/>
        </p:nvSpPr>
        <p:spPr>
          <a:xfrm>
            <a:off x="2667115" y="8255483"/>
            <a:ext cx="1987717" cy="369332"/>
          </a:xfrm>
          <a:prstGeom prst="rect">
            <a:avLst/>
          </a:prstGeom>
          <a:noFill/>
        </p:spPr>
        <p:txBody>
          <a:bodyPr wrap="square" rtlCol="0">
            <a:spAutoFit/>
          </a:bodyPr>
          <a:lstStyle/>
          <a:p>
            <a:pPr algn="ctr"/>
            <a:r>
              <a:rPr lang="en-US" b="1" dirty="0" smtClean="0">
                <a:solidFill>
                  <a:schemeClr val="bg1"/>
                </a:solidFill>
                <a:latin typeface="KG Call Me Maybe"/>
                <a:cs typeface="KG Call Me Maybe"/>
              </a:rPr>
              <a:t> </a:t>
            </a:r>
            <a:r>
              <a:rPr lang="en-US" b="1" dirty="0" smtClean="0">
                <a:solidFill>
                  <a:srgbClr val="000000"/>
                </a:solidFill>
                <a:latin typeface="KG Call Me Maybe"/>
                <a:cs typeface="KG Call Me Maybe"/>
              </a:rPr>
              <a:t>@mrscahillsclass</a:t>
            </a:r>
            <a:endParaRPr lang="en-US" b="1" dirty="0">
              <a:solidFill>
                <a:srgbClr val="000000"/>
              </a:solidFill>
              <a:latin typeface="KG Call Me Maybe"/>
              <a:cs typeface="KG Call Me Maybe"/>
            </a:endParaRPr>
          </a:p>
        </p:txBody>
      </p:sp>
      <p:sp>
        <p:nvSpPr>
          <p:cNvPr id="52" name="TextBox 51"/>
          <p:cNvSpPr txBox="1"/>
          <p:nvPr/>
        </p:nvSpPr>
        <p:spPr>
          <a:xfrm>
            <a:off x="5339525" y="8246815"/>
            <a:ext cx="1671733" cy="369332"/>
          </a:xfrm>
          <a:prstGeom prst="rect">
            <a:avLst/>
          </a:prstGeom>
          <a:noFill/>
        </p:spPr>
        <p:txBody>
          <a:bodyPr wrap="square" rtlCol="0">
            <a:spAutoFit/>
          </a:bodyPr>
          <a:lstStyle/>
          <a:p>
            <a:r>
              <a:rPr lang="en-US" sz="1200" b="1" dirty="0" smtClean="0">
                <a:solidFill>
                  <a:srgbClr val="000000"/>
                </a:solidFill>
                <a:latin typeface="PBCoffeeBeforeTalkie"/>
                <a:cs typeface="PBCoffeeBeforeTalkie"/>
              </a:rPr>
              <a:t>  </a:t>
            </a:r>
            <a:r>
              <a:rPr lang="en-US" b="1" dirty="0" smtClean="0">
                <a:solidFill>
                  <a:srgbClr val="000000"/>
                </a:solidFill>
                <a:latin typeface="KG Call Me Maybe"/>
                <a:cs typeface="KG Call Me Maybe"/>
              </a:rPr>
              <a:t>@mrscahillsbooks</a:t>
            </a:r>
            <a:endParaRPr lang="en-US" b="1" dirty="0">
              <a:solidFill>
                <a:srgbClr val="000000"/>
              </a:solidFill>
              <a:latin typeface="KG Call Me Maybe"/>
              <a:cs typeface="KG Call Me Maybe"/>
            </a:endParaRPr>
          </a:p>
        </p:txBody>
      </p:sp>
      <p:sp>
        <p:nvSpPr>
          <p:cNvPr id="53" name="TextBox 52"/>
          <p:cNvSpPr txBox="1"/>
          <p:nvPr/>
        </p:nvSpPr>
        <p:spPr>
          <a:xfrm rot="16200000">
            <a:off x="3003504" y="1612469"/>
            <a:ext cx="1986762" cy="830997"/>
          </a:xfrm>
          <a:prstGeom prst="rect">
            <a:avLst/>
          </a:prstGeom>
          <a:noFill/>
        </p:spPr>
        <p:txBody>
          <a:bodyPr wrap="square" rtlCol="0">
            <a:spAutoFit/>
          </a:bodyPr>
          <a:lstStyle/>
          <a:p>
            <a:pPr algn="r"/>
            <a:r>
              <a:rPr lang="en-US" sz="2400" dirty="0" smtClean="0">
                <a:latin typeface="bromello"/>
                <a:cs typeface="bromello"/>
              </a:rPr>
              <a:t>Text Message Alerts </a:t>
            </a:r>
          </a:p>
        </p:txBody>
      </p:sp>
      <p:sp>
        <p:nvSpPr>
          <p:cNvPr id="54" name="TextBox 53"/>
          <p:cNvSpPr txBox="1"/>
          <p:nvPr/>
        </p:nvSpPr>
        <p:spPr>
          <a:xfrm rot="413096">
            <a:off x="1003698" y="4086878"/>
            <a:ext cx="1277283" cy="276999"/>
          </a:xfrm>
          <a:prstGeom prst="rect">
            <a:avLst/>
          </a:prstGeom>
          <a:noFill/>
        </p:spPr>
        <p:txBody>
          <a:bodyPr wrap="square" rtlCol="0">
            <a:spAutoFit/>
          </a:bodyPr>
          <a:lstStyle/>
          <a:p>
            <a:r>
              <a:rPr lang="en-US" sz="1200" dirty="0" smtClean="0">
                <a:latin typeface="APBCaramelCappuccino"/>
                <a:cs typeface="APBCaramelCappuccino"/>
              </a:rPr>
              <a:t>______</a:t>
            </a:r>
            <a:endParaRPr lang="en-US" sz="1200" dirty="0">
              <a:latin typeface="APBCaramelCappuccino"/>
              <a:cs typeface="APBCaramelCappuccino"/>
            </a:endParaRPr>
          </a:p>
        </p:txBody>
      </p:sp>
      <p:sp>
        <p:nvSpPr>
          <p:cNvPr id="55" name="TextBox 54"/>
          <p:cNvSpPr txBox="1"/>
          <p:nvPr/>
        </p:nvSpPr>
        <p:spPr>
          <a:xfrm>
            <a:off x="518017" y="4284557"/>
            <a:ext cx="1274669" cy="276999"/>
          </a:xfrm>
          <a:prstGeom prst="rect">
            <a:avLst/>
          </a:prstGeom>
          <a:noFill/>
        </p:spPr>
        <p:txBody>
          <a:bodyPr wrap="square" rtlCol="0">
            <a:spAutoFit/>
          </a:bodyPr>
          <a:lstStyle/>
          <a:p>
            <a:r>
              <a:rPr lang="en-US" sz="1200" dirty="0" smtClean="0">
                <a:latin typeface="APBCaramelCappuccino"/>
                <a:cs typeface="APBCaramelCappuccino"/>
              </a:rPr>
              <a:t>___________</a:t>
            </a:r>
            <a:endParaRPr lang="en-US" sz="1200" dirty="0">
              <a:latin typeface="APBCaramelCappuccino"/>
              <a:cs typeface="APBCaramelCappuccino"/>
            </a:endParaRPr>
          </a:p>
        </p:txBody>
      </p:sp>
      <p:sp>
        <p:nvSpPr>
          <p:cNvPr id="56" name="TextBox 55"/>
          <p:cNvSpPr txBox="1"/>
          <p:nvPr/>
        </p:nvSpPr>
        <p:spPr>
          <a:xfrm rot="21232400">
            <a:off x="789633" y="4610943"/>
            <a:ext cx="1274669" cy="276999"/>
          </a:xfrm>
          <a:prstGeom prst="rect">
            <a:avLst/>
          </a:prstGeom>
          <a:noFill/>
        </p:spPr>
        <p:txBody>
          <a:bodyPr wrap="square" rtlCol="0">
            <a:spAutoFit/>
          </a:bodyPr>
          <a:lstStyle/>
          <a:p>
            <a:r>
              <a:rPr lang="en-US" sz="1200" dirty="0" smtClean="0">
                <a:latin typeface="APBCaramelCappuccino"/>
                <a:cs typeface="APBCaramelCappuccino"/>
              </a:rPr>
              <a:t>________</a:t>
            </a:r>
            <a:endParaRPr lang="en-US" sz="1200" dirty="0">
              <a:latin typeface="APBCaramelCappuccino"/>
              <a:cs typeface="APBCaramelCappuccino"/>
            </a:endParaRPr>
          </a:p>
        </p:txBody>
      </p:sp>
      <p:sp>
        <p:nvSpPr>
          <p:cNvPr id="57" name="TextBox 56"/>
          <p:cNvSpPr txBox="1"/>
          <p:nvPr/>
        </p:nvSpPr>
        <p:spPr>
          <a:xfrm>
            <a:off x="-57972" y="3932990"/>
            <a:ext cx="1484940" cy="292388"/>
          </a:xfrm>
          <a:prstGeom prst="rect">
            <a:avLst/>
          </a:prstGeom>
          <a:noFill/>
        </p:spPr>
        <p:txBody>
          <a:bodyPr wrap="square" rtlCol="0">
            <a:spAutoFit/>
          </a:bodyPr>
          <a:lstStyle/>
          <a:p>
            <a:pPr algn="ctr"/>
            <a:r>
              <a:rPr lang="en-US" sz="1300" b="1" dirty="0" smtClean="0">
                <a:latin typeface="KG Call Me Maybe"/>
                <a:cs typeface="KG Call Me Maybe"/>
              </a:rPr>
              <a:t>2 composition  notebooks</a:t>
            </a:r>
            <a:endParaRPr lang="en-US" sz="1300" b="1" dirty="0">
              <a:latin typeface="KG Call Me Maybe"/>
              <a:cs typeface="KG Call Me Maybe"/>
            </a:endParaRPr>
          </a:p>
        </p:txBody>
      </p:sp>
      <p:sp>
        <p:nvSpPr>
          <p:cNvPr id="58" name="TextBox 57"/>
          <p:cNvSpPr txBox="1"/>
          <p:nvPr/>
        </p:nvSpPr>
        <p:spPr>
          <a:xfrm>
            <a:off x="-150078" y="4251325"/>
            <a:ext cx="1247874" cy="292388"/>
          </a:xfrm>
          <a:prstGeom prst="rect">
            <a:avLst/>
          </a:prstGeom>
          <a:noFill/>
        </p:spPr>
        <p:txBody>
          <a:bodyPr wrap="square" rtlCol="0">
            <a:spAutoFit/>
          </a:bodyPr>
          <a:lstStyle/>
          <a:p>
            <a:pPr algn="ctr"/>
            <a:r>
              <a:rPr lang="en-US" sz="1300" b="1" dirty="0" smtClean="0">
                <a:latin typeface="KG Call Me Maybe"/>
                <a:cs typeface="KG Call Me Maybe"/>
              </a:rPr>
              <a:t>Pencils &amp; pens</a:t>
            </a:r>
            <a:endParaRPr lang="en-US" sz="1300" b="1" dirty="0">
              <a:latin typeface="KG Call Me Maybe"/>
              <a:cs typeface="KG Call Me Maybe"/>
            </a:endParaRPr>
          </a:p>
        </p:txBody>
      </p:sp>
      <p:sp>
        <p:nvSpPr>
          <p:cNvPr id="59" name="TextBox 58"/>
          <p:cNvSpPr txBox="1"/>
          <p:nvPr/>
        </p:nvSpPr>
        <p:spPr>
          <a:xfrm>
            <a:off x="38860" y="4604575"/>
            <a:ext cx="1097270" cy="492443"/>
          </a:xfrm>
          <a:prstGeom prst="rect">
            <a:avLst/>
          </a:prstGeom>
          <a:noFill/>
        </p:spPr>
        <p:txBody>
          <a:bodyPr wrap="square" rtlCol="0">
            <a:spAutoFit/>
          </a:bodyPr>
          <a:lstStyle/>
          <a:p>
            <a:pPr algn="ctr"/>
            <a:r>
              <a:rPr lang="en-US" sz="1300" b="1" dirty="0" smtClean="0">
                <a:latin typeface="KG Call Me Maybe"/>
                <a:cs typeface="KG Call Me Maybe"/>
              </a:rPr>
              <a:t>colored pencils, </a:t>
            </a:r>
          </a:p>
          <a:p>
            <a:pPr algn="ctr"/>
            <a:r>
              <a:rPr lang="en-US" sz="1300" b="1" dirty="0" smtClean="0">
                <a:latin typeface="KG Call Me Maybe"/>
                <a:cs typeface="KG Call Me Maybe"/>
              </a:rPr>
              <a:t>scissors, glue</a:t>
            </a:r>
            <a:endParaRPr lang="en-US" sz="1300" b="1" dirty="0">
              <a:latin typeface="KG Call Me Maybe"/>
              <a:cs typeface="KG Call Me Maybe"/>
            </a:endParaRPr>
          </a:p>
        </p:txBody>
      </p:sp>
      <p:sp>
        <p:nvSpPr>
          <p:cNvPr id="60" name="TextBox 59"/>
          <p:cNvSpPr txBox="1"/>
          <p:nvPr/>
        </p:nvSpPr>
        <p:spPr>
          <a:xfrm>
            <a:off x="169741" y="5131111"/>
            <a:ext cx="1729754" cy="292388"/>
          </a:xfrm>
          <a:prstGeom prst="rect">
            <a:avLst/>
          </a:prstGeom>
          <a:noFill/>
        </p:spPr>
        <p:txBody>
          <a:bodyPr wrap="square" rtlCol="0">
            <a:spAutoFit/>
          </a:bodyPr>
          <a:lstStyle/>
          <a:p>
            <a:r>
              <a:rPr lang="en-US" sz="1300" b="1" dirty="0">
                <a:latin typeface="KG Call Me Maybe"/>
                <a:cs typeface="KG Call Me Maybe"/>
              </a:rPr>
              <a:t>s</a:t>
            </a:r>
            <a:r>
              <a:rPr lang="en-US" sz="1300" b="1" dirty="0" smtClean="0">
                <a:latin typeface="KG Call Me Maybe"/>
                <a:cs typeface="KG Call Me Maybe"/>
              </a:rPr>
              <a:t>ticky notes, highlighters</a:t>
            </a:r>
            <a:endParaRPr lang="en-US" sz="1300" b="1" dirty="0">
              <a:latin typeface="KG Call Me Maybe"/>
              <a:cs typeface="KG Call Me Maybe"/>
            </a:endParaRPr>
          </a:p>
        </p:txBody>
      </p:sp>
      <p:sp>
        <p:nvSpPr>
          <p:cNvPr id="61" name="TextBox 60"/>
          <p:cNvSpPr txBox="1"/>
          <p:nvPr/>
        </p:nvSpPr>
        <p:spPr>
          <a:xfrm>
            <a:off x="4103286" y="577857"/>
            <a:ext cx="2056214" cy="400110"/>
          </a:xfrm>
          <a:prstGeom prst="rect">
            <a:avLst/>
          </a:prstGeom>
          <a:noFill/>
        </p:spPr>
        <p:txBody>
          <a:bodyPr wrap="square" rtlCol="0">
            <a:spAutoFit/>
          </a:bodyPr>
          <a:lstStyle/>
          <a:p>
            <a:pPr algn="ctr"/>
            <a:r>
              <a:rPr lang="en-US" sz="2000" dirty="0" smtClean="0">
                <a:solidFill>
                  <a:srgbClr val="FFFFFF"/>
                </a:solidFill>
                <a:latin typeface="PBCoffeeBeforeTalkie"/>
                <a:cs typeface="PBCoffeeBeforeTalkie"/>
              </a:rPr>
              <a:t>-------  </a:t>
            </a:r>
            <a:r>
              <a:rPr lang="en-US" sz="2000" dirty="0" smtClean="0">
                <a:solidFill>
                  <a:srgbClr val="FFFFFF"/>
                </a:solidFill>
                <a:latin typeface="KG Somebody That I Used to Know"/>
                <a:cs typeface="KG Somebody That I Used to Know"/>
              </a:rPr>
              <a:t>2017</a:t>
            </a:r>
            <a:endParaRPr lang="en-US" sz="2000" dirty="0">
              <a:solidFill>
                <a:srgbClr val="FFFFFF"/>
              </a:solidFill>
              <a:latin typeface="KG Somebody That I Used to Know"/>
              <a:cs typeface="KG Somebody That I Used to Know"/>
            </a:endParaRPr>
          </a:p>
        </p:txBody>
      </p:sp>
      <p:sp>
        <p:nvSpPr>
          <p:cNvPr id="62" name="Rectangle 61"/>
          <p:cNvSpPr/>
          <p:nvPr/>
        </p:nvSpPr>
        <p:spPr>
          <a:xfrm>
            <a:off x="1097796" y="577857"/>
            <a:ext cx="2130885" cy="400110"/>
          </a:xfrm>
          <a:prstGeom prst="rect">
            <a:avLst/>
          </a:prstGeom>
        </p:spPr>
        <p:txBody>
          <a:bodyPr wrap="square">
            <a:spAutoFit/>
          </a:bodyPr>
          <a:lstStyle/>
          <a:p>
            <a:r>
              <a:rPr lang="en-US" sz="2000" dirty="0" smtClean="0">
                <a:solidFill>
                  <a:srgbClr val="FFFFFF"/>
                </a:solidFill>
                <a:latin typeface="KG Somebody That I Used to Know"/>
                <a:cs typeface="KG Somebody That I Used to Know"/>
              </a:rPr>
              <a:t>2016</a:t>
            </a:r>
            <a:r>
              <a:rPr lang="en-US" sz="2000" dirty="0" smtClean="0">
                <a:solidFill>
                  <a:srgbClr val="FFFFFF"/>
                </a:solidFill>
                <a:latin typeface="PBCoffeeBeforeTalkie"/>
                <a:cs typeface="PBCoffeeBeforeTalkie"/>
              </a:rPr>
              <a:t>  -------</a:t>
            </a:r>
            <a:endParaRPr lang="en-US" sz="2000" dirty="0">
              <a:solidFill>
                <a:srgbClr val="FFFFFF"/>
              </a:solidFill>
            </a:endParaRPr>
          </a:p>
        </p:txBody>
      </p:sp>
    </p:spTree>
    <p:extLst>
      <p:ext uri="{BB962C8B-B14F-4D97-AF65-F5344CB8AC3E}">
        <p14:creationId xmlns:p14="http://schemas.microsoft.com/office/powerpoint/2010/main" val="1446594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2645"/>
          </a:xfrm>
          <a:prstGeom prst="rect">
            <a:avLst/>
          </a:prstGeom>
        </p:spPr>
      </p:pic>
      <p:sp>
        <p:nvSpPr>
          <p:cNvPr id="3" name="TextBox 2"/>
          <p:cNvSpPr txBox="1"/>
          <p:nvPr/>
        </p:nvSpPr>
        <p:spPr>
          <a:xfrm>
            <a:off x="1450105" y="433948"/>
            <a:ext cx="3889420" cy="584776"/>
          </a:xfrm>
          <a:prstGeom prst="rect">
            <a:avLst/>
          </a:prstGeom>
          <a:noFill/>
        </p:spPr>
        <p:txBody>
          <a:bodyPr wrap="square" rtlCol="0">
            <a:spAutoFit/>
          </a:bodyPr>
          <a:lstStyle/>
          <a:p>
            <a:pPr algn="ctr"/>
            <a:r>
              <a:rPr lang="en-US" sz="3200" b="1" dirty="0" smtClean="0">
                <a:solidFill>
                  <a:schemeClr val="bg1"/>
                </a:solidFill>
                <a:latin typeface="bromello"/>
                <a:cs typeface="bromello"/>
              </a:rPr>
              <a:t>Mrs. Cahill</a:t>
            </a:r>
            <a:endParaRPr lang="en-US" sz="3200" b="1" dirty="0">
              <a:solidFill>
                <a:schemeClr val="bg1"/>
              </a:solidFill>
              <a:latin typeface="bromello"/>
              <a:cs typeface="bromello"/>
            </a:endParaRPr>
          </a:p>
        </p:txBody>
      </p:sp>
      <p:sp>
        <p:nvSpPr>
          <p:cNvPr id="4" name="TextBox 3"/>
          <p:cNvSpPr txBox="1"/>
          <p:nvPr/>
        </p:nvSpPr>
        <p:spPr>
          <a:xfrm>
            <a:off x="0" y="0"/>
            <a:ext cx="6858000" cy="553998"/>
          </a:xfrm>
          <a:prstGeom prst="rect">
            <a:avLst/>
          </a:prstGeom>
          <a:noFill/>
        </p:spPr>
        <p:txBody>
          <a:bodyPr wrap="square" rtlCol="0">
            <a:spAutoFit/>
          </a:bodyPr>
          <a:lstStyle/>
          <a:p>
            <a:pPr algn="ctr"/>
            <a:r>
              <a:rPr lang="en-US" sz="3000" dirty="0" smtClean="0">
                <a:solidFill>
                  <a:schemeClr val="bg1"/>
                </a:solidFill>
                <a:latin typeface="Stylish Calligraphy Demo"/>
                <a:cs typeface="Stylish Calligraphy Demo"/>
              </a:rPr>
              <a:t>Middle School English </a:t>
            </a:r>
            <a:endParaRPr lang="en-US" sz="3000" b="1" dirty="0">
              <a:solidFill>
                <a:schemeClr val="bg1"/>
              </a:solidFill>
              <a:latin typeface="Stylish Calligraphy Demo"/>
              <a:cs typeface="Stylish Calligraphy Demo"/>
            </a:endParaRPr>
          </a:p>
        </p:txBody>
      </p:sp>
      <p:sp>
        <p:nvSpPr>
          <p:cNvPr id="5" name="Rectangle 4"/>
          <p:cNvSpPr/>
          <p:nvPr/>
        </p:nvSpPr>
        <p:spPr>
          <a:xfrm>
            <a:off x="8672" y="847758"/>
            <a:ext cx="6849328" cy="400110"/>
          </a:xfrm>
          <a:prstGeom prst="rect">
            <a:avLst/>
          </a:prstGeom>
        </p:spPr>
        <p:txBody>
          <a:bodyPr wrap="square">
            <a:spAutoFit/>
          </a:bodyPr>
          <a:lstStyle/>
          <a:p>
            <a:r>
              <a:rPr lang="en-US" sz="2000" dirty="0" smtClean="0">
                <a:solidFill>
                  <a:schemeClr val="bg1"/>
                </a:solidFill>
                <a:latin typeface="PBCoffeeBeforeTalkie"/>
                <a:cs typeface="PBCoffeeBeforeTalkie"/>
              </a:rPr>
              <a:t>-----------------------------------------------------------------------</a:t>
            </a:r>
            <a:endParaRPr lang="en-US" sz="2000" dirty="0">
              <a:solidFill>
                <a:schemeClr val="bg1"/>
              </a:solidFill>
            </a:endParaRPr>
          </a:p>
        </p:txBody>
      </p:sp>
      <p:sp>
        <p:nvSpPr>
          <p:cNvPr id="6" name="Pentagon 5"/>
          <p:cNvSpPr/>
          <p:nvPr/>
        </p:nvSpPr>
        <p:spPr>
          <a:xfrm rot="10800000">
            <a:off x="2744902" y="1600200"/>
            <a:ext cx="706901" cy="304800"/>
          </a:xfrm>
          <a:prstGeom prst="homePlate">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4" y="973204"/>
            <a:ext cx="3282035" cy="1985159"/>
          </a:xfrm>
          <a:prstGeom prst="rect">
            <a:avLst/>
          </a:prstGeom>
          <a:noFill/>
        </p:spPr>
        <p:txBody>
          <a:bodyPr wrap="square" rtlCol="0">
            <a:spAutoFit/>
          </a:bodyPr>
          <a:lstStyle/>
          <a:p>
            <a:r>
              <a:rPr lang="en-US" sz="3400" dirty="0">
                <a:latin typeface="bromello"/>
                <a:cs typeface="bromello"/>
              </a:rPr>
              <a:t>c</a:t>
            </a:r>
            <a:r>
              <a:rPr lang="en-US" sz="3400" dirty="0" smtClean="0">
                <a:latin typeface="bromello"/>
                <a:cs typeface="bromello"/>
              </a:rPr>
              <a:t>ommunication</a:t>
            </a:r>
            <a:r>
              <a:rPr lang="en-US" sz="3000" b="1" dirty="0" smtClean="0">
                <a:latin typeface="PBCoffeeBeforeTalkie"/>
                <a:cs typeface="PBCoffeeBeforeTalkie"/>
              </a:rPr>
              <a:t> </a:t>
            </a:r>
          </a:p>
          <a:p>
            <a:r>
              <a:rPr lang="en-US" sz="2500" dirty="0" smtClean="0">
                <a:latin typeface="KG Somebody That I Used to Know"/>
                <a:cs typeface="KG Somebody That I Used to Know"/>
              </a:rPr>
              <a:t>with the teacher</a:t>
            </a:r>
          </a:p>
          <a:p>
            <a:endParaRPr lang="en-US" sz="1600" dirty="0" smtClean="0">
              <a:latin typeface="KG Wake Me Up"/>
              <a:cs typeface="KG Wake Me Up"/>
            </a:endParaRPr>
          </a:p>
          <a:p>
            <a:r>
              <a:rPr lang="en-US" sz="1600" dirty="0">
                <a:latin typeface="KG Wake Me Up"/>
                <a:cs typeface="KG Wake Me Up"/>
              </a:rPr>
              <a:t>1  </a:t>
            </a:r>
            <a:r>
              <a:rPr lang="en-US" sz="1600" dirty="0" err="1">
                <a:latin typeface="KG Call Me Maybe"/>
                <a:cs typeface="KG Call Me Maybe"/>
              </a:rPr>
              <a:t>mcahill@school.org</a:t>
            </a:r>
            <a:endParaRPr lang="en-US" sz="1600" dirty="0">
              <a:latin typeface="KG Call Me Maybe"/>
              <a:cs typeface="KG Call Me Maybe"/>
            </a:endParaRPr>
          </a:p>
          <a:p>
            <a:r>
              <a:rPr lang="en-US" sz="1600" dirty="0">
                <a:latin typeface="KG Wake Me Up"/>
                <a:cs typeface="KG Wake Me Up"/>
              </a:rPr>
              <a:t>2</a:t>
            </a:r>
            <a:r>
              <a:rPr lang="en-US" sz="1600" dirty="0">
                <a:latin typeface="Century Gothic"/>
                <a:cs typeface="Century Gothic"/>
              </a:rPr>
              <a:t>  </a:t>
            </a:r>
            <a:r>
              <a:rPr lang="en-US" sz="1600" dirty="0">
                <a:latin typeface="KG Call Me Maybe"/>
                <a:cs typeface="KG Call Me Maybe"/>
              </a:rPr>
              <a:t>Remind101 app chat</a:t>
            </a:r>
          </a:p>
          <a:p>
            <a:r>
              <a:rPr lang="en-US" sz="1600" dirty="0">
                <a:latin typeface="KG Wake Me Up"/>
                <a:cs typeface="KG Wake Me Up"/>
              </a:rPr>
              <a:t>3</a:t>
            </a:r>
            <a:r>
              <a:rPr lang="en-US" sz="1600" dirty="0">
                <a:latin typeface="Century Gothic"/>
                <a:cs typeface="Century Gothic"/>
              </a:rPr>
              <a:t>  </a:t>
            </a:r>
            <a:r>
              <a:rPr lang="en-US" sz="1600" dirty="0">
                <a:latin typeface="KG Call Me Maybe"/>
                <a:cs typeface="KG Call Me Maybe"/>
              </a:rPr>
              <a:t>(719) 555-5555</a:t>
            </a:r>
          </a:p>
        </p:txBody>
      </p:sp>
      <p:sp>
        <p:nvSpPr>
          <p:cNvPr id="8" name="Rectangle 7"/>
          <p:cNvSpPr/>
          <p:nvPr/>
        </p:nvSpPr>
        <p:spPr>
          <a:xfrm>
            <a:off x="56436" y="2789085"/>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9" name="Rectangle 8"/>
          <p:cNvSpPr/>
          <p:nvPr/>
        </p:nvSpPr>
        <p:spPr>
          <a:xfrm>
            <a:off x="3451806" y="2789085"/>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10" name="Rectangle 9"/>
          <p:cNvSpPr/>
          <p:nvPr/>
        </p:nvSpPr>
        <p:spPr>
          <a:xfrm>
            <a:off x="4493962" y="1483025"/>
            <a:ext cx="1005139" cy="830997"/>
          </a:xfrm>
          <a:prstGeom prst="rect">
            <a:avLst/>
          </a:prstGeom>
        </p:spPr>
        <p:txBody>
          <a:bodyPr wrap="square">
            <a:spAutoFit/>
          </a:bodyPr>
          <a:lstStyle/>
          <a:p>
            <a:pPr algn="ctr"/>
            <a:r>
              <a:rPr lang="en-US" sz="1900" dirty="0">
                <a:latin typeface="bromello"/>
                <a:cs typeface="bromello"/>
              </a:rPr>
              <a:t>e</a:t>
            </a:r>
            <a:r>
              <a:rPr lang="en-US" sz="1900" dirty="0" smtClean="0">
                <a:latin typeface="bromello"/>
                <a:cs typeface="bromello"/>
              </a:rPr>
              <a:t>ighth </a:t>
            </a:r>
          </a:p>
          <a:p>
            <a:pPr algn="ctr"/>
            <a:r>
              <a:rPr lang="en-US" sz="1900" dirty="0" smtClean="0">
                <a:latin typeface="bromello"/>
                <a:cs typeface="bromello"/>
              </a:rPr>
              <a:t>grade </a:t>
            </a:r>
          </a:p>
          <a:p>
            <a:pPr algn="ctr"/>
            <a:endParaRPr lang="en-US" sz="1000" dirty="0" smtClean="0">
              <a:latin typeface="Century Gothic"/>
              <a:cs typeface="Century Gothic"/>
            </a:endParaRPr>
          </a:p>
        </p:txBody>
      </p:sp>
      <p:sp>
        <p:nvSpPr>
          <p:cNvPr id="11" name="Rectangle 10"/>
          <p:cNvSpPr/>
          <p:nvPr/>
        </p:nvSpPr>
        <p:spPr>
          <a:xfrm>
            <a:off x="4493964" y="2185795"/>
            <a:ext cx="1005137" cy="400110"/>
          </a:xfrm>
          <a:prstGeom prst="rect">
            <a:avLst/>
          </a:prstGeom>
        </p:spPr>
        <p:txBody>
          <a:bodyPr wrap="square">
            <a:spAutoFit/>
          </a:bodyPr>
          <a:lstStyle/>
          <a:p>
            <a:pPr algn="ctr"/>
            <a:r>
              <a:rPr lang="en-US" sz="1000" dirty="0">
                <a:latin typeface="KG Call Me Maybe"/>
                <a:cs typeface="KG Call Me Maybe"/>
              </a:rPr>
              <a:t>Text @teacher</a:t>
            </a:r>
          </a:p>
          <a:p>
            <a:pPr algn="ctr"/>
            <a:r>
              <a:rPr lang="en-US" sz="1000" dirty="0">
                <a:latin typeface="KG Call Me Maybe"/>
                <a:cs typeface="KG Call Me Maybe"/>
              </a:rPr>
              <a:t> to 5555</a:t>
            </a:r>
          </a:p>
        </p:txBody>
      </p:sp>
      <p:sp>
        <p:nvSpPr>
          <p:cNvPr id="12" name="Rectangle 11"/>
          <p:cNvSpPr/>
          <p:nvPr/>
        </p:nvSpPr>
        <p:spPr>
          <a:xfrm>
            <a:off x="5557073" y="1513871"/>
            <a:ext cx="1005139" cy="830997"/>
          </a:xfrm>
          <a:prstGeom prst="rect">
            <a:avLst/>
          </a:prstGeom>
        </p:spPr>
        <p:txBody>
          <a:bodyPr wrap="square">
            <a:spAutoFit/>
          </a:bodyPr>
          <a:lstStyle/>
          <a:p>
            <a:pPr algn="ctr"/>
            <a:r>
              <a:rPr lang="en-US" sz="1900" dirty="0" smtClean="0">
                <a:latin typeface="bromello"/>
                <a:cs typeface="bromello"/>
              </a:rPr>
              <a:t>seventh </a:t>
            </a:r>
          </a:p>
          <a:p>
            <a:pPr algn="ctr"/>
            <a:r>
              <a:rPr lang="en-US" sz="1900" dirty="0" smtClean="0">
                <a:latin typeface="bromello"/>
                <a:cs typeface="bromello"/>
              </a:rPr>
              <a:t>grade </a:t>
            </a:r>
          </a:p>
          <a:p>
            <a:pPr algn="ctr"/>
            <a:endParaRPr lang="en-US" sz="1000" dirty="0" smtClean="0">
              <a:latin typeface="Century Gothic"/>
              <a:cs typeface="Century Gothic"/>
            </a:endParaRPr>
          </a:p>
        </p:txBody>
      </p:sp>
      <p:sp>
        <p:nvSpPr>
          <p:cNvPr id="13" name="Rectangle 12"/>
          <p:cNvSpPr/>
          <p:nvPr/>
        </p:nvSpPr>
        <p:spPr>
          <a:xfrm>
            <a:off x="5557075" y="2226502"/>
            <a:ext cx="1005137" cy="400110"/>
          </a:xfrm>
          <a:prstGeom prst="rect">
            <a:avLst/>
          </a:prstGeom>
        </p:spPr>
        <p:txBody>
          <a:bodyPr wrap="square">
            <a:spAutoFit/>
          </a:bodyPr>
          <a:lstStyle/>
          <a:p>
            <a:pPr algn="ctr"/>
            <a:r>
              <a:rPr lang="en-US" sz="1000" dirty="0">
                <a:latin typeface="KG Call Me Maybe"/>
                <a:cs typeface="KG Call Me Maybe"/>
              </a:rPr>
              <a:t>Text @teacher</a:t>
            </a:r>
          </a:p>
          <a:p>
            <a:pPr algn="ctr"/>
            <a:r>
              <a:rPr lang="en-US" sz="1000" dirty="0">
                <a:latin typeface="KG Call Me Maybe"/>
                <a:cs typeface="KG Call Me Maybe"/>
              </a:rPr>
              <a:t> to 5555</a:t>
            </a:r>
          </a:p>
        </p:txBody>
      </p:sp>
      <p:sp>
        <p:nvSpPr>
          <p:cNvPr id="14" name="Rectangle 13"/>
          <p:cNvSpPr/>
          <p:nvPr/>
        </p:nvSpPr>
        <p:spPr>
          <a:xfrm>
            <a:off x="8672" y="847758"/>
            <a:ext cx="6849328" cy="400110"/>
          </a:xfrm>
          <a:prstGeom prst="rect">
            <a:avLst/>
          </a:prstGeom>
        </p:spPr>
        <p:txBody>
          <a:bodyPr wrap="square">
            <a:spAutoFit/>
          </a:bodyPr>
          <a:lstStyle/>
          <a:p>
            <a:r>
              <a:rPr lang="en-US" sz="2000" dirty="0" smtClean="0">
                <a:solidFill>
                  <a:schemeClr val="bg1"/>
                </a:solidFill>
                <a:latin typeface="PBCoffeeBeforeTalkie"/>
                <a:cs typeface="PBCoffeeBeforeTalkie"/>
              </a:rPr>
              <a:t>-----------------------------------------------------------------------</a:t>
            </a:r>
            <a:endParaRPr lang="en-US" sz="2000" dirty="0">
              <a:solidFill>
                <a:schemeClr val="bg1"/>
              </a:solidFill>
            </a:endParaRPr>
          </a:p>
        </p:txBody>
      </p:sp>
      <p:sp>
        <p:nvSpPr>
          <p:cNvPr id="15" name="Pentagon 14"/>
          <p:cNvSpPr/>
          <p:nvPr/>
        </p:nvSpPr>
        <p:spPr>
          <a:xfrm>
            <a:off x="2965283" y="2450532"/>
            <a:ext cx="705018" cy="304800"/>
          </a:xfrm>
          <a:prstGeom prst="homePlate">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56436" y="2789085"/>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17" name="Rectangle 16"/>
          <p:cNvSpPr/>
          <p:nvPr/>
        </p:nvSpPr>
        <p:spPr>
          <a:xfrm>
            <a:off x="3451806" y="2789085"/>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18" name="Pentagon 17"/>
          <p:cNvSpPr/>
          <p:nvPr/>
        </p:nvSpPr>
        <p:spPr>
          <a:xfrm rot="10800000">
            <a:off x="2744904" y="3485283"/>
            <a:ext cx="700472" cy="351567"/>
          </a:xfrm>
          <a:prstGeom prst="homePlate">
            <a:avLst/>
          </a:prstGeom>
          <a:solidFill>
            <a:schemeClr val="bg1">
              <a:lumMod val="6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8672" y="3007325"/>
            <a:ext cx="3106992" cy="615553"/>
          </a:xfrm>
          <a:prstGeom prst="rect">
            <a:avLst/>
          </a:prstGeom>
          <a:noFill/>
        </p:spPr>
        <p:txBody>
          <a:bodyPr wrap="square" rtlCol="0">
            <a:spAutoFit/>
          </a:bodyPr>
          <a:lstStyle/>
          <a:p>
            <a:r>
              <a:rPr lang="en-US" sz="3400" dirty="0">
                <a:latin typeface="bromello"/>
                <a:cs typeface="bromello"/>
              </a:rPr>
              <a:t>c</a:t>
            </a:r>
            <a:r>
              <a:rPr lang="en-US" sz="3400" dirty="0" smtClean="0">
                <a:latin typeface="bromello"/>
                <a:cs typeface="bromello"/>
              </a:rPr>
              <a:t>lass </a:t>
            </a:r>
            <a:r>
              <a:rPr lang="en-US" sz="3400" dirty="0">
                <a:latin typeface="bromello"/>
                <a:cs typeface="bromello"/>
              </a:rPr>
              <a:t>m</a:t>
            </a:r>
            <a:r>
              <a:rPr lang="en-US" sz="3400" dirty="0" smtClean="0">
                <a:latin typeface="bromello"/>
                <a:cs typeface="bromello"/>
              </a:rPr>
              <a:t>aterials</a:t>
            </a:r>
          </a:p>
        </p:txBody>
      </p:sp>
      <p:sp>
        <p:nvSpPr>
          <p:cNvPr id="20" name="TextBox 19"/>
          <p:cNvSpPr txBox="1"/>
          <p:nvPr/>
        </p:nvSpPr>
        <p:spPr>
          <a:xfrm rot="20872677">
            <a:off x="1462853" y="4957637"/>
            <a:ext cx="1483376" cy="278914"/>
          </a:xfrm>
          <a:prstGeom prst="rect">
            <a:avLst/>
          </a:prstGeom>
          <a:noFill/>
        </p:spPr>
        <p:txBody>
          <a:bodyPr wrap="square" rtlCol="0">
            <a:spAutoFit/>
          </a:bodyPr>
          <a:lstStyle/>
          <a:p>
            <a:r>
              <a:rPr lang="en-US" sz="1200" dirty="0" smtClean="0">
                <a:latin typeface="APBCaramelCappuccino"/>
                <a:cs typeface="APBCaramelCappuccino"/>
              </a:rPr>
              <a:t>__</a:t>
            </a:r>
            <a:endParaRPr lang="en-US" sz="1200" dirty="0">
              <a:latin typeface="APBCaramelCappuccino"/>
              <a:cs typeface="APBCaramelCappuccino"/>
            </a:endParaRPr>
          </a:p>
        </p:txBody>
      </p:sp>
      <p:sp>
        <p:nvSpPr>
          <p:cNvPr id="21" name="Rectangle 20"/>
          <p:cNvSpPr/>
          <p:nvPr/>
        </p:nvSpPr>
        <p:spPr>
          <a:xfrm>
            <a:off x="3329796" y="2931598"/>
            <a:ext cx="3528205" cy="615553"/>
          </a:xfrm>
          <a:prstGeom prst="rect">
            <a:avLst/>
          </a:prstGeom>
        </p:spPr>
        <p:txBody>
          <a:bodyPr wrap="square">
            <a:spAutoFit/>
          </a:bodyPr>
          <a:lstStyle/>
          <a:p>
            <a:pPr algn="ctr"/>
            <a:r>
              <a:rPr lang="en-US" sz="3400" dirty="0" smtClean="0">
                <a:latin typeface="bromello"/>
                <a:cs typeface="bromello"/>
              </a:rPr>
              <a:t>preparation</a:t>
            </a:r>
            <a:endParaRPr lang="en-US" sz="3400" dirty="0">
              <a:latin typeface="bromello"/>
              <a:cs typeface="bromello"/>
            </a:endParaRPr>
          </a:p>
        </p:txBody>
      </p:sp>
      <p:sp>
        <p:nvSpPr>
          <p:cNvPr id="22" name="Rectangle 21"/>
          <p:cNvSpPr/>
          <p:nvPr/>
        </p:nvSpPr>
        <p:spPr>
          <a:xfrm>
            <a:off x="3445378" y="3485285"/>
            <a:ext cx="442549" cy="2092881"/>
          </a:xfrm>
          <a:prstGeom prst="rect">
            <a:avLst/>
          </a:prstGeom>
        </p:spPr>
        <p:txBody>
          <a:bodyPr wrap="none">
            <a:spAutoFit/>
          </a:bodyPr>
          <a:lstStyle/>
          <a:p>
            <a:r>
              <a:rPr lang="en-US" sz="2600" dirty="0" smtClean="0">
                <a:latin typeface="KG Wake Me Up"/>
                <a:cs typeface="KG Wake Me Up"/>
              </a:rPr>
              <a:t>1</a:t>
            </a:r>
          </a:p>
          <a:p>
            <a:endParaRPr lang="en-US" sz="2600" dirty="0">
              <a:latin typeface="KG Wake Me Up"/>
              <a:cs typeface="KG Wake Me Up"/>
            </a:endParaRPr>
          </a:p>
          <a:p>
            <a:r>
              <a:rPr lang="en-US" sz="2600" dirty="0" smtClean="0">
                <a:latin typeface="KG Wake Me Up"/>
                <a:cs typeface="KG Wake Me Up"/>
              </a:rPr>
              <a:t>2</a:t>
            </a:r>
          </a:p>
          <a:p>
            <a:endParaRPr lang="en-US" sz="2600" dirty="0" smtClean="0">
              <a:latin typeface="KG Wake Me Up"/>
              <a:cs typeface="KG Wake Me Up"/>
            </a:endParaRPr>
          </a:p>
          <a:p>
            <a:r>
              <a:rPr lang="en-US" sz="2600" dirty="0">
                <a:latin typeface="KG Wake Me Up"/>
                <a:cs typeface="KG Wake Me Up"/>
              </a:rPr>
              <a:t>3</a:t>
            </a:r>
            <a:endParaRPr lang="en-US" sz="2600" dirty="0"/>
          </a:p>
        </p:txBody>
      </p:sp>
      <p:sp>
        <p:nvSpPr>
          <p:cNvPr id="23" name="Rectangle 22"/>
          <p:cNvSpPr/>
          <p:nvPr/>
        </p:nvSpPr>
        <p:spPr>
          <a:xfrm>
            <a:off x="3887927" y="3485285"/>
            <a:ext cx="2970074" cy="2123658"/>
          </a:xfrm>
          <a:prstGeom prst="rect">
            <a:avLst/>
          </a:prstGeom>
        </p:spPr>
        <p:txBody>
          <a:bodyPr wrap="square">
            <a:spAutoFit/>
          </a:bodyPr>
          <a:lstStyle/>
          <a:p>
            <a:r>
              <a:rPr lang="en-US" sz="1100" dirty="0" smtClean="0">
                <a:latin typeface="Century Gothic"/>
                <a:cs typeface="Century Gothic"/>
              </a:rPr>
              <a:t>Come prepared to class with your binder, planner, notebooks, writing utensils, &amp; interactive notebook supplies. </a:t>
            </a:r>
          </a:p>
          <a:p>
            <a:endParaRPr lang="en-US" sz="1100" dirty="0" smtClean="0">
              <a:latin typeface="Century Gothic"/>
              <a:cs typeface="Century Gothic"/>
            </a:endParaRPr>
          </a:p>
          <a:p>
            <a:r>
              <a:rPr lang="en-US" sz="1100" dirty="0" smtClean="0">
                <a:latin typeface="Century Gothic"/>
                <a:cs typeface="Century Gothic"/>
              </a:rPr>
              <a:t>Start working on bell ringers immediately so class can start within five minutes of the bell. This is when I will grade your bell ringers. </a:t>
            </a:r>
          </a:p>
          <a:p>
            <a:endParaRPr lang="en-US" sz="1100" dirty="0" smtClean="0">
              <a:latin typeface="Century Gothic"/>
              <a:cs typeface="Century Gothic"/>
            </a:endParaRPr>
          </a:p>
          <a:p>
            <a:r>
              <a:rPr lang="en-US" sz="1100" dirty="0" smtClean="0">
                <a:latin typeface="Century Gothic"/>
                <a:cs typeface="Century Gothic"/>
              </a:rPr>
              <a:t>Work should be turned in on its due date. Late work</a:t>
            </a:r>
          </a:p>
          <a:p>
            <a:r>
              <a:rPr lang="en-US" sz="1100" dirty="0" smtClean="0">
                <a:latin typeface="Century Gothic"/>
                <a:cs typeface="Century Gothic"/>
              </a:rPr>
              <a:t>will lose points on a per-day-late basis.</a:t>
            </a:r>
          </a:p>
        </p:txBody>
      </p:sp>
      <p:sp>
        <p:nvSpPr>
          <p:cNvPr id="24" name="Rectangle 23"/>
          <p:cNvSpPr/>
          <p:nvPr/>
        </p:nvSpPr>
        <p:spPr>
          <a:xfrm>
            <a:off x="28304" y="6558867"/>
            <a:ext cx="707965" cy="1219744"/>
          </a:xfrm>
          <a:prstGeom prst="rect">
            <a:avLst/>
          </a:prstGeom>
          <a:solidFill>
            <a:schemeClr val="bg1">
              <a:lumMod val="50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25" name="Rectangle 24"/>
          <p:cNvSpPr/>
          <p:nvPr/>
        </p:nvSpPr>
        <p:spPr>
          <a:xfrm>
            <a:off x="93141" y="5608943"/>
            <a:ext cx="2462323" cy="630942"/>
          </a:xfrm>
          <a:prstGeom prst="rect">
            <a:avLst/>
          </a:prstGeom>
        </p:spPr>
        <p:txBody>
          <a:bodyPr wrap="square">
            <a:spAutoFit/>
          </a:bodyPr>
          <a:lstStyle/>
          <a:p>
            <a:r>
              <a:rPr lang="en-US" sz="3500" dirty="0">
                <a:latin typeface="bromello"/>
                <a:cs typeface="bromello"/>
              </a:rPr>
              <a:t>g</a:t>
            </a:r>
            <a:r>
              <a:rPr lang="en-US" sz="3500" dirty="0" smtClean="0">
                <a:latin typeface="bromello"/>
                <a:cs typeface="bromello"/>
              </a:rPr>
              <a:t>rades</a:t>
            </a:r>
            <a:endParaRPr lang="en-US" sz="3500" dirty="0">
              <a:latin typeface="bromello"/>
              <a:cs typeface="bromello"/>
            </a:endParaRPr>
          </a:p>
        </p:txBody>
      </p:sp>
      <p:sp>
        <p:nvSpPr>
          <p:cNvPr id="26" name="Rectangle 25"/>
          <p:cNvSpPr/>
          <p:nvPr/>
        </p:nvSpPr>
        <p:spPr>
          <a:xfrm>
            <a:off x="722638" y="6558867"/>
            <a:ext cx="495945" cy="1223201"/>
          </a:xfrm>
          <a:prstGeom prst="rect">
            <a:avLst/>
          </a:prstGeom>
          <a:solidFill>
            <a:schemeClr val="bg1">
              <a:lumMod val="6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27" name="Rectangle 26"/>
          <p:cNvSpPr/>
          <p:nvPr/>
        </p:nvSpPr>
        <p:spPr>
          <a:xfrm>
            <a:off x="1234645" y="6558867"/>
            <a:ext cx="580325" cy="1219744"/>
          </a:xfrm>
          <a:prstGeom prst="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28" name="Rectangle 27"/>
          <p:cNvSpPr/>
          <p:nvPr/>
        </p:nvSpPr>
        <p:spPr>
          <a:xfrm>
            <a:off x="1823508" y="6558867"/>
            <a:ext cx="548869" cy="1219744"/>
          </a:xfrm>
          <a:prstGeom prst="rect">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29" name="Rectangle 28"/>
          <p:cNvSpPr/>
          <p:nvPr/>
        </p:nvSpPr>
        <p:spPr>
          <a:xfrm>
            <a:off x="2372378" y="6558867"/>
            <a:ext cx="404198" cy="1223202"/>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30" name="TextBox 29"/>
          <p:cNvSpPr txBox="1"/>
          <p:nvPr/>
        </p:nvSpPr>
        <p:spPr>
          <a:xfrm>
            <a:off x="-145962" y="6254439"/>
            <a:ext cx="1048522" cy="830997"/>
          </a:xfrm>
          <a:prstGeom prst="rect">
            <a:avLst/>
          </a:prstGeom>
          <a:noFill/>
        </p:spPr>
        <p:txBody>
          <a:bodyPr wrap="square" rtlCol="0">
            <a:spAutoFit/>
          </a:bodyPr>
          <a:lstStyle/>
          <a:p>
            <a:pPr algn="ctr"/>
            <a:r>
              <a:rPr lang="en-US" sz="1600" dirty="0" smtClean="0">
                <a:latin typeface="KG Somebody That I Used to Know"/>
                <a:cs typeface="KG Somebody That I Used to Know"/>
              </a:rPr>
              <a:t>30%</a:t>
            </a:r>
          </a:p>
          <a:p>
            <a:endParaRPr lang="en-US" sz="1600" dirty="0" smtClean="0">
              <a:latin typeface="KG Somebody That I Used to Know"/>
              <a:cs typeface="KG Somebody That I Used to Know"/>
            </a:endParaRPr>
          </a:p>
          <a:p>
            <a:endParaRPr lang="en-US" sz="1600" dirty="0">
              <a:latin typeface="KG Somebody That I Used to Know"/>
              <a:cs typeface="KG Somebody That I Used to Know"/>
            </a:endParaRPr>
          </a:p>
        </p:txBody>
      </p:sp>
      <p:sp>
        <p:nvSpPr>
          <p:cNvPr id="31" name="Rectangle 30"/>
          <p:cNvSpPr/>
          <p:nvPr/>
        </p:nvSpPr>
        <p:spPr>
          <a:xfrm rot="16200000">
            <a:off x="-404677" y="6903643"/>
            <a:ext cx="1635561" cy="646331"/>
          </a:xfrm>
          <a:prstGeom prst="rect">
            <a:avLst/>
          </a:prstGeom>
        </p:spPr>
        <p:txBody>
          <a:bodyPr wrap="square">
            <a:spAutoFit/>
          </a:bodyPr>
          <a:lstStyle/>
          <a:p>
            <a:pPr algn="ctr"/>
            <a:r>
              <a:rPr lang="en-US" dirty="0">
                <a:solidFill>
                  <a:schemeClr val="bg1"/>
                </a:solidFill>
                <a:latin typeface="KG Somebody That I Used to Know"/>
                <a:cs typeface="KG Somebody That I Used to Know"/>
              </a:rPr>
              <a:t>Papers </a:t>
            </a:r>
            <a:endParaRPr lang="en-US" dirty="0" smtClean="0">
              <a:solidFill>
                <a:schemeClr val="bg1"/>
              </a:solidFill>
              <a:latin typeface="KG Somebody That I Used to Know"/>
              <a:cs typeface="KG Somebody That I Used to Know"/>
            </a:endParaRPr>
          </a:p>
          <a:p>
            <a:pPr algn="ctr"/>
            <a:r>
              <a:rPr lang="en-US" dirty="0" smtClean="0">
                <a:solidFill>
                  <a:schemeClr val="bg1"/>
                </a:solidFill>
                <a:latin typeface="KG Somebody That I Used to Know"/>
                <a:cs typeface="KG Somebody That I Used to Know"/>
              </a:rPr>
              <a:t> </a:t>
            </a:r>
            <a:r>
              <a:rPr lang="en-US" dirty="0">
                <a:solidFill>
                  <a:schemeClr val="bg1"/>
                </a:solidFill>
                <a:latin typeface="KG Somebody That I Used to Know"/>
                <a:cs typeface="KG Somebody That I Used to Know"/>
              </a:rPr>
              <a:t>Projects</a:t>
            </a:r>
          </a:p>
        </p:txBody>
      </p:sp>
      <p:sp>
        <p:nvSpPr>
          <p:cNvPr id="32" name="TextBox 31"/>
          <p:cNvSpPr txBox="1"/>
          <p:nvPr/>
        </p:nvSpPr>
        <p:spPr>
          <a:xfrm>
            <a:off x="518017" y="6254861"/>
            <a:ext cx="806286" cy="830997"/>
          </a:xfrm>
          <a:prstGeom prst="rect">
            <a:avLst/>
          </a:prstGeom>
          <a:noFill/>
        </p:spPr>
        <p:txBody>
          <a:bodyPr wrap="square" rtlCol="0">
            <a:spAutoFit/>
          </a:bodyPr>
          <a:lstStyle/>
          <a:p>
            <a:pPr algn="ctr"/>
            <a:r>
              <a:rPr lang="en-US" sz="1600" dirty="0">
                <a:latin typeface="KG Somebody That I Used to Know"/>
                <a:cs typeface="KG Somebody That I Used to Know"/>
              </a:rPr>
              <a:t>2</a:t>
            </a:r>
            <a:r>
              <a:rPr lang="en-US" sz="1600" dirty="0" smtClean="0">
                <a:latin typeface="KG Somebody That I Used to Know"/>
                <a:cs typeface="KG Somebody That I Used to Know"/>
              </a:rPr>
              <a:t>0%</a:t>
            </a:r>
          </a:p>
          <a:p>
            <a:endParaRPr lang="en-US" sz="1600" dirty="0" smtClean="0">
              <a:latin typeface="KG Somebody That I Used to Know"/>
              <a:cs typeface="KG Somebody That I Used to Know"/>
            </a:endParaRPr>
          </a:p>
          <a:p>
            <a:endParaRPr lang="en-US" sz="1600" dirty="0">
              <a:latin typeface="KG Somebody That I Used to Know"/>
              <a:cs typeface="KG Somebody That I Used to Know"/>
            </a:endParaRPr>
          </a:p>
        </p:txBody>
      </p:sp>
      <p:sp>
        <p:nvSpPr>
          <p:cNvPr id="33" name="TextBox 32"/>
          <p:cNvSpPr txBox="1"/>
          <p:nvPr/>
        </p:nvSpPr>
        <p:spPr>
          <a:xfrm>
            <a:off x="991700" y="6254439"/>
            <a:ext cx="1009297" cy="830997"/>
          </a:xfrm>
          <a:prstGeom prst="rect">
            <a:avLst/>
          </a:prstGeom>
          <a:noFill/>
        </p:spPr>
        <p:txBody>
          <a:bodyPr wrap="square" rtlCol="0">
            <a:spAutoFit/>
          </a:bodyPr>
          <a:lstStyle/>
          <a:p>
            <a:pPr algn="ctr"/>
            <a:r>
              <a:rPr lang="en-US" sz="1600" dirty="0">
                <a:latin typeface="KG Somebody That I Used to Know"/>
                <a:cs typeface="KG Somebody That I Used to Know"/>
              </a:rPr>
              <a:t>2</a:t>
            </a:r>
            <a:r>
              <a:rPr lang="en-US" sz="1600" dirty="0" smtClean="0">
                <a:latin typeface="KG Somebody That I Used to Know"/>
                <a:cs typeface="KG Somebody That I Used to Know"/>
              </a:rPr>
              <a:t>0%</a:t>
            </a:r>
          </a:p>
          <a:p>
            <a:endParaRPr lang="en-US" sz="1600" dirty="0" smtClean="0">
              <a:latin typeface="KG Somebody That I Used to Know"/>
              <a:cs typeface="KG Somebody That I Used to Know"/>
            </a:endParaRPr>
          </a:p>
          <a:p>
            <a:endParaRPr lang="en-US" sz="1600" dirty="0">
              <a:latin typeface="KG Somebody That I Used to Know"/>
              <a:cs typeface="KG Somebody That I Used to Know"/>
            </a:endParaRPr>
          </a:p>
        </p:txBody>
      </p:sp>
      <p:sp>
        <p:nvSpPr>
          <p:cNvPr id="34" name="TextBox 33"/>
          <p:cNvSpPr txBox="1"/>
          <p:nvPr/>
        </p:nvSpPr>
        <p:spPr>
          <a:xfrm>
            <a:off x="1716252" y="6280683"/>
            <a:ext cx="730805" cy="830997"/>
          </a:xfrm>
          <a:prstGeom prst="rect">
            <a:avLst/>
          </a:prstGeom>
          <a:noFill/>
        </p:spPr>
        <p:txBody>
          <a:bodyPr wrap="square" rtlCol="0">
            <a:spAutoFit/>
          </a:bodyPr>
          <a:lstStyle/>
          <a:p>
            <a:pPr algn="ctr"/>
            <a:r>
              <a:rPr lang="en-US" sz="1600" dirty="0">
                <a:latin typeface="KG Somebody That I Used to Know"/>
                <a:cs typeface="KG Somebody That I Used to Know"/>
              </a:rPr>
              <a:t>2</a:t>
            </a:r>
            <a:r>
              <a:rPr lang="en-US" sz="1600" dirty="0" smtClean="0">
                <a:latin typeface="KG Somebody That I Used to Know"/>
                <a:cs typeface="KG Somebody That I Used to Know"/>
              </a:rPr>
              <a:t>0%</a:t>
            </a:r>
          </a:p>
          <a:p>
            <a:endParaRPr lang="en-US" sz="1600" dirty="0" smtClean="0">
              <a:latin typeface="KG Somebody That I Used to Know"/>
              <a:cs typeface="KG Somebody That I Used to Know"/>
            </a:endParaRPr>
          </a:p>
          <a:p>
            <a:endParaRPr lang="en-US" sz="1600" dirty="0">
              <a:latin typeface="KG Somebody That I Used to Know"/>
              <a:cs typeface="KG Somebody That I Used to Know"/>
            </a:endParaRPr>
          </a:p>
        </p:txBody>
      </p:sp>
      <p:sp>
        <p:nvSpPr>
          <p:cNvPr id="35" name="TextBox 34"/>
          <p:cNvSpPr txBox="1"/>
          <p:nvPr/>
        </p:nvSpPr>
        <p:spPr>
          <a:xfrm>
            <a:off x="2102464" y="6280683"/>
            <a:ext cx="856513" cy="830997"/>
          </a:xfrm>
          <a:prstGeom prst="rect">
            <a:avLst/>
          </a:prstGeom>
          <a:noFill/>
        </p:spPr>
        <p:txBody>
          <a:bodyPr wrap="square" rtlCol="0">
            <a:spAutoFit/>
          </a:bodyPr>
          <a:lstStyle/>
          <a:p>
            <a:pPr algn="ctr"/>
            <a:r>
              <a:rPr lang="en-US" sz="1600" dirty="0" smtClean="0">
                <a:latin typeface="KG Somebody That I Used to Know"/>
                <a:cs typeface="KG Somebody That I Used to Know"/>
              </a:rPr>
              <a:t>10%</a:t>
            </a:r>
          </a:p>
          <a:p>
            <a:endParaRPr lang="en-US" sz="1600" dirty="0" smtClean="0">
              <a:latin typeface="KG Somebody That I Used to Know"/>
              <a:cs typeface="KG Somebody That I Used to Know"/>
            </a:endParaRPr>
          </a:p>
          <a:p>
            <a:endParaRPr lang="en-US" sz="1600" dirty="0">
              <a:latin typeface="KG Somebody That I Used to Know"/>
              <a:cs typeface="KG Somebody That I Used to Know"/>
            </a:endParaRPr>
          </a:p>
        </p:txBody>
      </p:sp>
      <p:sp>
        <p:nvSpPr>
          <p:cNvPr id="36" name="Rectangle 35"/>
          <p:cNvSpPr/>
          <p:nvPr/>
        </p:nvSpPr>
        <p:spPr>
          <a:xfrm rot="16200000">
            <a:off x="938651" y="6839743"/>
            <a:ext cx="1238320" cy="646331"/>
          </a:xfrm>
          <a:prstGeom prst="rect">
            <a:avLst/>
          </a:prstGeom>
        </p:spPr>
        <p:txBody>
          <a:bodyPr wrap="square">
            <a:spAutoFit/>
          </a:bodyPr>
          <a:lstStyle/>
          <a:p>
            <a:pPr algn="ctr"/>
            <a:r>
              <a:rPr lang="en-US" dirty="0" smtClean="0">
                <a:solidFill>
                  <a:schemeClr val="bg1"/>
                </a:solidFill>
                <a:latin typeface="KG Somebody That I Used to Know"/>
                <a:cs typeface="KG Somebody That I Used to Know"/>
              </a:rPr>
              <a:t>Reading Response</a:t>
            </a:r>
            <a:endParaRPr lang="en-US" dirty="0">
              <a:solidFill>
                <a:schemeClr val="bg1"/>
              </a:solidFill>
              <a:latin typeface="KG Somebody That I Used to Know"/>
              <a:cs typeface="KG Somebody That I Used to Know"/>
            </a:endParaRPr>
          </a:p>
        </p:txBody>
      </p:sp>
      <p:sp>
        <p:nvSpPr>
          <p:cNvPr id="37" name="Rectangle 36"/>
          <p:cNvSpPr/>
          <p:nvPr/>
        </p:nvSpPr>
        <p:spPr>
          <a:xfrm rot="16200000">
            <a:off x="1458265" y="6916416"/>
            <a:ext cx="1238320" cy="523220"/>
          </a:xfrm>
          <a:prstGeom prst="rect">
            <a:avLst/>
          </a:prstGeom>
        </p:spPr>
        <p:txBody>
          <a:bodyPr wrap="square">
            <a:spAutoFit/>
          </a:bodyPr>
          <a:lstStyle/>
          <a:p>
            <a:pPr algn="ctr"/>
            <a:r>
              <a:rPr lang="en-US" sz="1300" dirty="0" smtClean="0">
                <a:solidFill>
                  <a:schemeClr val="bg1">
                    <a:lumMod val="50000"/>
                  </a:schemeClr>
                </a:solidFill>
                <a:latin typeface="KG Somebody That I Used to Know"/>
                <a:cs typeface="KG Somebody That I Used to Know"/>
              </a:rPr>
              <a:t>Bell ringers/</a:t>
            </a:r>
            <a:r>
              <a:rPr lang="en-US" sz="1400" dirty="0" smtClean="0">
                <a:solidFill>
                  <a:schemeClr val="bg1">
                    <a:lumMod val="50000"/>
                  </a:schemeClr>
                </a:solidFill>
                <a:latin typeface="KG Somebody That I Used to Know"/>
                <a:cs typeface="KG Somebody That I Used to Know"/>
              </a:rPr>
              <a:t>daily Work</a:t>
            </a:r>
            <a:endParaRPr lang="en-US" sz="1400" dirty="0">
              <a:solidFill>
                <a:schemeClr val="bg1">
                  <a:lumMod val="50000"/>
                </a:schemeClr>
              </a:solidFill>
              <a:latin typeface="KG Somebody That I Used to Know"/>
              <a:cs typeface="KG Somebody That I Used to Know"/>
            </a:endParaRPr>
          </a:p>
        </p:txBody>
      </p:sp>
      <p:sp>
        <p:nvSpPr>
          <p:cNvPr id="38" name="Rectangle 37"/>
          <p:cNvSpPr/>
          <p:nvPr/>
        </p:nvSpPr>
        <p:spPr>
          <a:xfrm rot="16200000">
            <a:off x="1970262" y="7007427"/>
            <a:ext cx="1256896" cy="292388"/>
          </a:xfrm>
          <a:prstGeom prst="rect">
            <a:avLst/>
          </a:prstGeom>
        </p:spPr>
        <p:txBody>
          <a:bodyPr wrap="square">
            <a:spAutoFit/>
          </a:bodyPr>
          <a:lstStyle/>
          <a:p>
            <a:pPr algn="ctr"/>
            <a:r>
              <a:rPr lang="en-US" sz="1300" dirty="0" smtClean="0">
                <a:solidFill>
                  <a:schemeClr val="bg1">
                    <a:lumMod val="50000"/>
                  </a:schemeClr>
                </a:solidFill>
                <a:latin typeface="KG Somebody That I Used to Know"/>
                <a:cs typeface="KG Somebody That I Used to Know"/>
              </a:rPr>
              <a:t>Participation</a:t>
            </a:r>
            <a:endParaRPr lang="en-US" sz="1400" dirty="0">
              <a:solidFill>
                <a:schemeClr val="bg1">
                  <a:lumMod val="50000"/>
                </a:schemeClr>
              </a:solidFill>
              <a:latin typeface="KG Somebody That I Used to Know"/>
              <a:cs typeface="KG Somebody That I Used to Know"/>
            </a:endParaRPr>
          </a:p>
        </p:txBody>
      </p:sp>
      <p:sp>
        <p:nvSpPr>
          <p:cNvPr id="39" name="Pentagon 38"/>
          <p:cNvSpPr/>
          <p:nvPr/>
        </p:nvSpPr>
        <p:spPr>
          <a:xfrm rot="10800000">
            <a:off x="2805306" y="7303168"/>
            <a:ext cx="763744" cy="342232"/>
          </a:xfrm>
          <a:prstGeom prst="homePlate">
            <a:avLst/>
          </a:prstGeom>
          <a:solidFill>
            <a:schemeClr val="tx1">
              <a:lumMod val="65000"/>
              <a:lumOff val="3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rot="16200000">
            <a:off x="309359" y="7020234"/>
            <a:ext cx="1238320" cy="338554"/>
          </a:xfrm>
          <a:prstGeom prst="rect">
            <a:avLst/>
          </a:prstGeom>
        </p:spPr>
        <p:txBody>
          <a:bodyPr wrap="square">
            <a:spAutoFit/>
          </a:bodyPr>
          <a:lstStyle/>
          <a:p>
            <a:pPr algn="ctr"/>
            <a:r>
              <a:rPr lang="en-US" sz="1600" dirty="0" smtClean="0">
                <a:solidFill>
                  <a:schemeClr val="bg1"/>
                </a:solidFill>
                <a:latin typeface="KG Somebody That I Used to Know"/>
                <a:cs typeface="KG Somebody That I Used to Know"/>
              </a:rPr>
              <a:t>Tests &amp; Quizzes</a:t>
            </a:r>
            <a:endParaRPr lang="en-US" sz="1600" dirty="0">
              <a:solidFill>
                <a:schemeClr val="bg1"/>
              </a:solidFill>
              <a:latin typeface="KG Somebody That I Used to Know"/>
              <a:cs typeface="KG Somebody That I Used to Know"/>
            </a:endParaRPr>
          </a:p>
        </p:txBody>
      </p:sp>
      <p:sp>
        <p:nvSpPr>
          <p:cNvPr id="41" name="Rectangle 40"/>
          <p:cNvSpPr/>
          <p:nvPr/>
        </p:nvSpPr>
        <p:spPr>
          <a:xfrm>
            <a:off x="3532003" y="6131825"/>
            <a:ext cx="3325997" cy="2123658"/>
          </a:xfrm>
          <a:prstGeom prst="rect">
            <a:avLst/>
          </a:prstGeom>
        </p:spPr>
        <p:txBody>
          <a:bodyPr wrap="square">
            <a:spAutoFit/>
          </a:bodyPr>
          <a:lstStyle/>
          <a:p>
            <a:r>
              <a:rPr lang="en-US" sz="1100" dirty="0" smtClean="0">
                <a:latin typeface="Century Gothic"/>
                <a:cs typeface="Century Gothic"/>
              </a:rPr>
              <a:t>Weekly and daily work will be updated weekly (bell ringers, participation, and quizzes). Please check grades regularly and feel free to ask me any questions that you might have about a particular grade. </a:t>
            </a:r>
          </a:p>
          <a:p>
            <a:endParaRPr lang="en-US" sz="1100" dirty="0" smtClean="0">
              <a:latin typeface="Century Gothic"/>
              <a:cs typeface="Century Gothic"/>
            </a:endParaRPr>
          </a:p>
          <a:p>
            <a:r>
              <a:rPr lang="en-US" sz="1100" dirty="0" smtClean="0">
                <a:latin typeface="Century Gothic"/>
                <a:cs typeface="Century Gothic"/>
              </a:rPr>
              <a:t>If you are absent, you are responsible for completing your make-up work (one day for make-up for each day absent).</a:t>
            </a:r>
          </a:p>
          <a:p>
            <a:r>
              <a:rPr lang="en-US" sz="1100" dirty="0" smtClean="0">
                <a:latin typeface="Century Gothic"/>
                <a:cs typeface="Century Gothic"/>
              </a:rPr>
              <a:t> </a:t>
            </a:r>
          </a:p>
          <a:p>
            <a:r>
              <a:rPr lang="en-US" sz="1100" dirty="0" smtClean="0">
                <a:latin typeface="Century Gothic"/>
                <a:cs typeface="Century Gothic"/>
              </a:rPr>
              <a:t>This can be done before or after school or via e-mail. </a:t>
            </a:r>
          </a:p>
        </p:txBody>
      </p:sp>
      <p:sp>
        <p:nvSpPr>
          <p:cNvPr id="42" name="Pentagon 41"/>
          <p:cNvSpPr/>
          <p:nvPr/>
        </p:nvSpPr>
        <p:spPr>
          <a:xfrm>
            <a:off x="3256619" y="5808997"/>
            <a:ext cx="731181" cy="322827"/>
          </a:xfrm>
          <a:prstGeom prst="homePlate">
            <a:avLst/>
          </a:prstGeom>
          <a:solidFill>
            <a:schemeClr val="tx1">
              <a:lumMod val="50000"/>
              <a:lumOff val="50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3581385" y="5638886"/>
            <a:ext cx="3528205" cy="615553"/>
          </a:xfrm>
          <a:prstGeom prst="rect">
            <a:avLst/>
          </a:prstGeom>
        </p:spPr>
        <p:txBody>
          <a:bodyPr wrap="square">
            <a:spAutoFit/>
          </a:bodyPr>
          <a:lstStyle/>
          <a:p>
            <a:pPr algn="ctr"/>
            <a:r>
              <a:rPr lang="en-US" sz="3400" dirty="0" smtClean="0">
                <a:latin typeface="bromello"/>
                <a:cs typeface="bromello"/>
              </a:rPr>
              <a:t>responsibility</a:t>
            </a:r>
            <a:endParaRPr lang="en-US" sz="3400" dirty="0">
              <a:latin typeface="bromello"/>
              <a:cs typeface="bromello"/>
            </a:endParaRPr>
          </a:p>
        </p:txBody>
      </p:sp>
      <p:sp>
        <p:nvSpPr>
          <p:cNvPr id="44" name="Rectangle 43"/>
          <p:cNvSpPr/>
          <p:nvPr/>
        </p:nvSpPr>
        <p:spPr>
          <a:xfrm>
            <a:off x="-16740" y="8054664"/>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45" name="Rectangle 44"/>
          <p:cNvSpPr/>
          <p:nvPr/>
        </p:nvSpPr>
        <p:spPr>
          <a:xfrm>
            <a:off x="3466666" y="8054664"/>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46" name="Rectangle 45"/>
          <p:cNvSpPr/>
          <p:nvPr/>
        </p:nvSpPr>
        <p:spPr>
          <a:xfrm>
            <a:off x="-16740" y="8054664"/>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47" name="Rectangle 46"/>
          <p:cNvSpPr/>
          <p:nvPr/>
        </p:nvSpPr>
        <p:spPr>
          <a:xfrm>
            <a:off x="3466666" y="8054664"/>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48" name="Rectangle 47"/>
          <p:cNvSpPr/>
          <p:nvPr/>
        </p:nvSpPr>
        <p:spPr>
          <a:xfrm>
            <a:off x="56436" y="8352879"/>
            <a:ext cx="2782867" cy="707886"/>
          </a:xfrm>
          <a:prstGeom prst="rect">
            <a:avLst/>
          </a:prstGeom>
        </p:spPr>
        <p:txBody>
          <a:bodyPr wrap="square">
            <a:spAutoFit/>
          </a:bodyPr>
          <a:lstStyle/>
          <a:p>
            <a:r>
              <a:rPr lang="en-US" sz="4000" dirty="0" smtClean="0">
                <a:latin typeface="bromello"/>
                <a:cs typeface="bromello"/>
              </a:rPr>
              <a:t>instagram</a:t>
            </a:r>
            <a:endParaRPr lang="en-US" sz="4000" dirty="0">
              <a:latin typeface="bromello"/>
              <a:cs typeface="bromello"/>
            </a:endParaRPr>
          </a:p>
        </p:txBody>
      </p:sp>
      <p:sp>
        <p:nvSpPr>
          <p:cNvPr id="49" name="Rectangle 48"/>
          <p:cNvSpPr/>
          <p:nvPr/>
        </p:nvSpPr>
        <p:spPr>
          <a:xfrm>
            <a:off x="2670136" y="8534484"/>
            <a:ext cx="1994023" cy="577081"/>
          </a:xfrm>
          <a:prstGeom prst="rect">
            <a:avLst/>
          </a:prstGeom>
        </p:spPr>
        <p:txBody>
          <a:bodyPr wrap="square">
            <a:spAutoFit/>
          </a:bodyPr>
          <a:lstStyle/>
          <a:p>
            <a:pPr algn="ctr"/>
            <a:r>
              <a:rPr lang="en-US" sz="1050" dirty="0" smtClean="0">
                <a:latin typeface="Century Gothic"/>
                <a:cs typeface="Century Gothic"/>
              </a:rPr>
              <a:t>Follow our class account </a:t>
            </a:r>
          </a:p>
          <a:p>
            <a:pPr algn="ctr"/>
            <a:r>
              <a:rPr lang="en-US" sz="1050" dirty="0" smtClean="0">
                <a:latin typeface="Century Gothic"/>
                <a:cs typeface="Century Gothic"/>
              </a:rPr>
              <a:t>to see yourself and classmates in action. </a:t>
            </a:r>
            <a:endParaRPr lang="en-US" sz="1050" dirty="0">
              <a:latin typeface="Century Gothic"/>
              <a:cs typeface="Century Gothic"/>
            </a:endParaRPr>
          </a:p>
        </p:txBody>
      </p:sp>
      <p:sp>
        <p:nvSpPr>
          <p:cNvPr id="50" name="Rectangle 49"/>
          <p:cNvSpPr/>
          <p:nvPr/>
        </p:nvSpPr>
        <p:spPr>
          <a:xfrm>
            <a:off x="5168900" y="8534484"/>
            <a:ext cx="1843476" cy="577081"/>
          </a:xfrm>
          <a:prstGeom prst="rect">
            <a:avLst/>
          </a:prstGeom>
        </p:spPr>
        <p:txBody>
          <a:bodyPr wrap="square">
            <a:spAutoFit/>
          </a:bodyPr>
          <a:lstStyle/>
          <a:p>
            <a:pPr algn="ctr"/>
            <a:r>
              <a:rPr lang="en-US" sz="1050" dirty="0" smtClean="0">
                <a:latin typeface="Century Gothic"/>
                <a:cs typeface="Century Gothic"/>
              </a:rPr>
              <a:t>Follow my book instagram for book recommendations.</a:t>
            </a:r>
            <a:endParaRPr lang="en-US" sz="1050" dirty="0">
              <a:latin typeface="Century Gothic"/>
              <a:cs typeface="Century Gothic"/>
            </a:endParaRPr>
          </a:p>
        </p:txBody>
      </p:sp>
      <p:sp>
        <p:nvSpPr>
          <p:cNvPr id="51" name="TextBox 50"/>
          <p:cNvSpPr txBox="1"/>
          <p:nvPr/>
        </p:nvSpPr>
        <p:spPr>
          <a:xfrm>
            <a:off x="2667115" y="8255483"/>
            <a:ext cx="1987717" cy="369332"/>
          </a:xfrm>
          <a:prstGeom prst="rect">
            <a:avLst/>
          </a:prstGeom>
          <a:noFill/>
        </p:spPr>
        <p:txBody>
          <a:bodyPr wrap="square" rtlCol="0">
            <a:spAutoFit/>
          </a:bodyPr>
          <a:lstStyle/>
          <a:p>
            <a:pPr algn="ctr"/>
            <a:r>
              <a:rPr lang="en-US" b="1" dirty="0" smtClean="0">
                <a:solidFill>
                  <a:schemeClr val="bg1"/>
                </a:solidFill>
                <a:latin typeface="KG Call Me Maybe"/>
                <a:cs typeface="KG Call Me Maybe"/>
              </a:rPr>
              <a:t> </a:t>
            </a:r>
            <a:r>
              <a:rPr lang="en-US" b="1" dirty="0" smtClean="0">
                <a:solidFill>
                  <a:srgbClr val="000000"/>
                </a:solidFill>
                <a:latin typeface="KG Call Me Maybe"/>
                <a:cs typeface="KG Call Me Maybe"/>
              </a:rPr>
              <a:t>@mrscahillsclass</a:t>
            </a:r>
            <a:endParaRPr lang="en-US" b="1" dirty="0">
              <a:solidFill>
                <a:srgbClr val="000000"/>
              </a:solidFill>
              <a:latin typeface="KG Call Me Maybe"/>
              <a:cs typeface="KG Call Me Maybe"/>
            </a:endParaRPr>
          </a:p>
        </p:txBody>
      </p:sp>
      <p:sp>
        <p:nvSpPr>
          <p:cNvPr id="52" name="TextBox 51"/>
          <p:cNvSpPr txBox="1"/>
          <p:nvPr/>
        </p:nvSpPr>
        <p:spPr>
          <a:xfrm>
            <a:off x="5339525" y="8246815"/>
            <a:ext cx="1671733" cy="369332"/>
          </a:xfrm>
          <a:prstGeom prst="rect">
            <a:avLst/>
          </a:prstGeom>
          <a:noFill/>
        </p:spPr>
        <p:txBody>
          <a:bodyPr wrap="square" rtlCol="0">
            <a:spAutoFit/>
          </a:bodyPr>
          <a:lstStyle/>
          <a:p>
            <a:r>
              <a:rPr lang="en-US" sz="1200" b="1" dirty="0" smtClean="0">
                <a:solidFill>
                  <a:srgbClr val="000000"/>
                </a:solidFill>
                <a:latin typeface="PBCoffeeBeforeTalkie"/>
                <a:cs typeface="PBCoffeeBeforeTalkie"/>
              </a:rPr>
              <a:t>  </a:t>
            </a:r>
            <a:r>
              <a:rPr lang="en-US" b="1" dirty="0" smtClean="0">
                <a:solidFill>
                  <a:srgbClr val="000000"/>
                </a:solidFill>
                <a:latin typeface="KG Call Me Maybe"/>
                <a:cs typeface="KG Call Me Maybe"/>
              </a:rPr>
              <a:t>@mrscahillsbooks</a:t>
            </a:r>
            <a:endParaRPr lang="en-US" b="1" dirty="0">
              <a:solidFill>
                <a:srgbClr val="000000"/>
              </a:solidFill>
              <a:latin typeface="KG Call Me Maybe"/>
              <a:cs typeface="KG Call Me Maybe"/>
            </a:endParaRPr>
          </a:p>
        </p:txBody>
      </p:sp>
      <p:sp>
        <p:nvSpPr>
          <p:cNvPr id="53" name="TextBox 52"/>
          <p:cNvSpPr txBox="1"/>
          <p:nvPr/>
        </p:nvSpPr>
        <p:spPr>
          <a:xfrm rot="16200000">
            <a:off x="3003504" y="1612469"/>
            <a:ext cx="1986762" cy="830997"/>
          </a:xfrm>
          <a:prstGeom prst="rect">
            <a:avLst/>
          </a:prstGeom>
          <a:noFill/>
        </p:spPr>
        <p:txBody>
          <a:bodyPr wrap="square" rtlCol="0">
            <a:spAutoFit/>
          </a:bodyPr>
          <a:lstStyle/>
          <a:p>
            <a:pPr algn="r"/>
            <a:r>
              <a:rPr lang="en-US" sz="2400" dirty="0" smtClean="0">
                <a:latin typeface="bromello"/>
                <a:cs typeface="bromello"/>
              </a:rPr>
              <a:t>Text Message Alerts </a:t>
            </a:r>
          </a:p>
        </p:txBody>
      </p:sp>
      <p:sp>
        <p:nvSpPr>
          <p:cNvPr id="54" name="TextBox 53"/>
          <p:cNvSpPr txBox="1"/>
          <p:nvPr/>
        </p:nvSpPr>
        <p:spPr>
          <a:xfrm rot="413096">
            <a:off x="1003698" y="4086878"/>
            <a:ext cx="1277283" cy="276999"/>
          </a:xfrm>
          <a:prstGeom prst="rect">
            <a:avLst/>
          </a:prstGeom>
          <a:noFill/>
        </p:spPr>
        <p:txBody>
          <a:bodyPr wrap="square" rtlCol="0">
            <a:spAutoFit/>
          </a:bodyPr>
          <a:lstStyle/>
          <a:p>
            <a:r>
              <a:rPr lang="en-US" sz="1200" dirty="0" smtClean="0">
                <a:latin typeface="APBCaramelCappuccino"/>
                <a:cs typeface="APBCaramelCappuccino"/>
              </a:rPr>
              <a:t>______</a:t>
            </a:r>
            <a:endParaRPr lang="en-US" sz="1200" dirty="0">
              <a:latin typeface="APBCaramelCappuccino"/>
              <a:cs typeface="APBCaramelCappuccino"/>
            </a:endParaRPr>
          </a:p>
        </p:txBody>
      </p:sp>
      <p:sp>
        <p:nvSpPr>
          <p:cNvPr id="55" name="TextBox 54"/>
          <p:cNvSpPr txBox="1"/>
          <p:nvPr/>
        </p:nvSpPr>
        <p:spPr>
          <a:xfrm>
            <a:off x="518017" y="4284557"/>
            <a:ext cx="1274669" cy="276999"/>
          </a:xfrm>
          <a:prstGeom prst="rect">
            <a:avLst/>
          </a:prstGeom>
          <a:noFill/>
        </p:spPr>
        <p:txBody>
          <a:bodyPr wrap="square" rtlCol="0">
            <a:spAutoFit/>
          </a:bodyPr>
          <a:lstStyle/>
          <a:p>
            <a:r>
              <a:rPr lang="en-US" sz="1200" dirty="0" smtClean="0">
                <a:latin typeface="APBCaramelCappuccino"/>
                <a:cs typeface="APBCaramelCappuccino"/>
              </a:rPr>
              <a:t>___________</a:t>
            </a:r>
            <a:endParaRPr lang="en-US" sz="1200" dirty="0">
              <a:latin typeface="APBCaramelCappuccino"/>
              <a:cs typeface="APBCaramelCappuccino"/>
            </a:endParaRPr>
          </a:p>
        </p:txBody>
      </p:sp>
      <p:sp>
        <p:nvSpPr>
          <p:cNvPr id="56" name="TextBox 55"/>
          <p:cNvSpPr txBox="1"/>
          <p:nvPr/>
        </p:nvSpPr>
        <p:spPr>
          <a:xfrm rot="21232400">
            <a:off x="789633" y="4610943"/>
            <a:ext cx="1274669" cy="276999"/>
          </a:xfrm>
          <a:prstGeom prst="rect">
            <a:avLst/>
          </a:prstGeom>
          <a:noFill/>
        </p:spPr>
        <p:txBody>
          <a:bodyPr wrap="square" rtlCol="0">
            <a:spAutoFit/>
          </a:bodyPr>
          <a:lstStyle/>
          <a:p>
            <a:r>
              <a:rPr lang="en-US" sz="1200" dirty="0" smtClean="0">
                <a:latin typeface="APBCaramelCappuccino"/>
                <a:cs typeface="APBCaramelCappuccino"/>
              </a:rPr>
              <a:t>________</a:t>
            </a:r>
            <a:endParaRPr lang="en-US" sz="1200" dirty="0">
              <a:latin typeface="APBCaramelCappuccino"/>
              <a:cs typeface="APBCaramelCappuccino"/>
            </a:endParaRPr>
          </a:p>
        </p:txBody>
      </p:sp>
      <p:sp>
        <p:nvSpPr>
          <p:cNvPr id="57" name="TextBox 56"/>
          <p:cNvSpPr txBox="1"/>
          <p:nvPr/>
        </p:nvSpPr>
        <p:spPr>
          <a:xfrm>
            <a:off x="-57972" y="3932990"/>
            <a:ext cx="1484940" cy="292388"/>
          </a:xfrm>
          <a:prstGeom prst="rect">
            <a:avLst/>
          </a:prstGeom>
          <a:noFill/>
        </p:spPr>
        <p:txBody>
          <a:bodyPr wrap="square" rtlCol="0">
            <a:spAutoFit/>
          </a:bodyPr>
          <a:lstStyle/>
          <a:p>
            <a:pPr algn="ctr"/>
            <a:r>
              <a:rPr lang="en-US" sz="1300" b="1" dirty="0" smtClean="0">
                <a:latin typeface="KG Call Me Maybe"/>
                <a:cs typeface="KG Call Me Maybe"/>
              </a:rPr>
              <a:t>2 composition  notebooks</a:t>
            </a:r>
            <a:endParaRPr lang="en-US" sz="1300" b="1" dirty="0">
              <a:latin typeface="KG Call Me Maybe"/>
              <a:cs typeface="KG Call Me Maybe"/>
            </a:endParaRPr>
          </a:p>
        </p:txBody>
      </p:sp>
      <p:sp>
        <p:nvSpPr>
          <p:cNvPr id="58" name="TextBox 57"/>
          <p:cNvSpPr txBox="1"/>
          <p:nvPr/>
        </p:nvSpPr>
        <p:spPr>
          <a:xfrm>
            <a:off x="-150078" y="4251325"/>
            <a:ext cx="1247874" cy="292388"/>
          </a:xfrm>
          <a:prstGeom prst="rect">
            <a:avLst/>
          </a:prstGeom>
          <a:noFill/>
        </p:spPr>
        <p:txBody>
          <a:bodyPr wrap="square" rtlCol="0">
            <a:spAutoFit/>
          </a:bodyPr>
          <a:lstStyle/>
          <a:p>
            <a:pPr algn="ctr"/>
            <a:r>
              <a:rPr lang="en-US" sz="1300" b="1" dirty="0" smtClean="0">
                <a:latin typeface="KG Call Me Maybe"/>
                <a:cs typeface="KG Call Me Maybe"/>
              </a:rPr>
              <a:t>Pencils &amp; pens</a:t>
            </a:r>
            <a:endParaRPr lang="en-US" sz="1300" b="1" dirty="0">
              <a:latin typeface="KG Call Me Maybe"/>
              <a:cs typeface="KG Call Me Maybe"/>
            </a:endParaRPr>
          </a:p>
        </p:txBody>
      </p:sp>
      <p:sp>
        <p:nvSpPr>
          <p:cNvPr id="59" name="TextBox 58"/>
          <p:cNvSpPr txBox="1"/>
          <p:nvPr/>
        </p:nvSpPr>
        <p:spPr>
          <a:xfrm>
            <a:off x="38860" y="4604575"/>
            <a:ext cx="1097270" cy="492443"/>
          </a:xfrm>
          <a:prstGeom prst="rect">
            <a:avLst/>
          </a:prstGeom>
          <a:noFill/>
        </p:spPr>
        <p:txBody>
          <a:bodyPr wrap="square" rtlCol="0">
            <a:spAutoFit/>
          </a:bodyPr>
          <a:lstStyle/>
          <a:p>
            <a:pPr algn="ctr"/>
            <a:r>
              <a:rPr lang="en-US" sz="1300" b="1" dirty="0" smtClean="0">
                <a:latin typeface="KG Call Me Maybe"/>
                <a:cs typeface="KG Call Me Maybe"/>
              </a:rPr>
              <a:t>colored pencils, </a:t>
            </a:r>
          </a:p>
          <a:p>
            <a:pPr algn="ctr"/>
            <a:r>
              <a:rPr lang="en-US" sz="1300" b="1" dirty="0" smtClean="0">
                <a:latin typeface="KG Call Me Maybe"/>
                <a:cs typeface="KG Call Me Maybe"/>
              </a:rPr>
              <a:t>scissors, glue</a:t>
            </a:r>
            <a:endParaRPr lang="en-US" sz="1300" b="1" dirty="0">
              <a:latin typeface="KG Call Me Maybe"/>
              <a:cs typeface="KG Call Me Maybe"/>
            </a:endParaRPr>
          </a:p>
        </p:txBody>
      </p:sp>
      <p:sp>
        <p:nvSpPr>
          <p:cNvPr id="60" name="TextBox 59"/>
          <p:cNvSpPr txBox="1"/>
          <p:nvPr/>
        </p:nvSpPr>
        <p:spPr>
          <a:xfrm>
            <a:off x="169741" y="5131111"/>
            <a:ext cx="1729754" cy="292388"/>
          </a:xfrm>
          <a:prstGeom prst="rect">
            <a:avLst/>
          </a:prstGeom>
          <a:noFill/>
        </p:spPr>
        <p:txBody>
          <a:bodyPr wrap="square" rtlCol="0">
            <a:spAutoFit/>
          </a:bodyPr>
          <a:lstStyle/>
          <a:p>
            <a:r>
              <a:rPr lang="en-US" sz="1300" b="1" dirty="0">
                <a:latin typeface="KG Call Me Maybe"/>
                <a:cs typeface="KG Call Me Maybe"/>
              </a:rPr>
              <a:t>s</a:t>
            </a:r>
            <a:r>
              <a:rPr lang="en-US" sz="1300" b="1" dirty="0" smtClean="0">
                <a:latin typeface="KG Call Me Maybe"/>
                <a:cs typeface="KG Call Me Maybe"/>
              </a:rPr>
              <a:t>ticky notes, highlighters</a:t>
            </a:r>
            <a:endParaRPr lang="en-US" sz="1300" b="1" dirty="0">
              <a:latin typeface="KG Call Me Maybe"/>
              <a:cs typeface="KG Call Me Maybe"/>
            </a:endParaRPr>
          </a:p>
        </p:txBody>
      </p:sp>
      <p:sp>
        <p:nvSpPr>
          <p:cNvPr id="61" name="TextBox 60"/>
          <p:cNvSpPr txBox="1"/>
          <p:nvPr/>
        </p:nvSpPr>
        <p:spPr>
          <a:xfrm>
            <a:off x="4103286" y="577857"/>
            <a:ext cx="2056214" cy="400110"/>
          </a:xfrm>
          <a:prstGeom prst="rect">
            <a:avLst/>
          </a:prstGeom>
          <a:noFill/>
        </p:spPr>
        <p:txBody>
          <a:bodyPr wrap="square" rtlCol="0">
            <a:spAutoFit/>
          </a:bodyPr>
          <a:lstStyle/>
          <a:p>
            <a:pPr algn="ctr"/>
            <a:r>
              <a:rPr lang="en-US" sz="2000" dirty="0" smtClean="0">
                <a:solidFill>
                  <a:srgbClr val="FFFFFF"/>
                </a:solidFill>
                <a:latin typeface="PBCoffeeBeforeTalkie"/>
                <a:cs typeface="PBCoffeeBeforeTalkie"/>
              </a:rPr>
              <a:t>-------  </a:t>
            </a:r>
            <a:r>
              <a:rPr lang="en-US" sz="2000" dirty="0" smtClean="0">
                <a:solidFill>
                  <a:srgbClr val="FFFFFF"/>
                </a:solidFill>
                <a:latin typeface="KG Somebody That I Used to Know"/>
                <a:cs typeface="KG Somebody That I Used to Know"/>
              </a:rPr>
              <a:t>2017</a:t>
            </a:r>
            <a:endParaRPr lang="en-US" sz="2000" dirty="0">
              <a:solidFill>
                <a:srgbClr val="FFFFFF"/>
              </a:solidFill>
              <a:latin typeface="KG Somebody That I Used to Know"/>
              <a:cs typeface="KG Somebody That I Used to Know"/>
            </a:endParaRPr>
          </a:p>
        </p:txBody>
      </p:sp>
      <p:sp>
        <p:nvSpPr>
          <p:cNvPr id="62" name="Rectangle 61"/>
          <p:cNvSpPr/>
          <p:nvPr/>
        </p:nvSpPr>
        <p:spPr>
          <a:xfrm>
            <a:off x="1097796" y="577857"/>
            <a:ext cx="2130885" cy="400110"/>
          </a:xfrm>
          <a:prstGeom prst="rect">
            <a:avLst/>
          </a:prstGeom>
        </p:spPr>
        <p:txBody>
          <a:bodyPr wrap="square">
            <a:spAutoFit/>
          </a:bodyPr>
          <a:lstStyle/>
          <a:p>
            <a:r>
              <a:rPr lang="en-US" sz="2000" dirty="0" smtClean="0">
                <a:solidFill>
                  <a:srgbClr val="FFFFFF"/>
                </a:solidFill>
                <a:latin typeface="KG Somebody That I Used to Know"/>
                <a:cs typeface="KG Somebody That I Used to Know"/>
              </a:rPr>
              <a:t>2016</a:t>
            </a:r>
            <a:r>
              <a:rPr lang="en-US" sz="2000" dirty="0" smtClean="0">
                <a:solidFill>
                  <a:srgbClr val="FFFFFF"/>
                </a:solidFill>
                <a:latin typeface="PBCoffeeBeforeTalkie"/>
                <a:cs typeface="PBCoffeeBeforeTalkie"/>
              </a:rPr>
              <a:t>  -------</a:t>
            </a:r>
            <a:endParaRPr lang="en-US" sz="2000" dirty="0">
              <a:solidFill>
                <a:srgbClr val="FFFFFF"/>
              </a:solidFill>
            </a:endParaRPr>
          </a:p>
        </p:txBody>
      </p:sp>
    </p:spTree>
    <p:extLst>
      <p:ext uri="{BB962C8B-B14F-4D97-AF65-F5344CB8AC3E}">
        <p14:creationId xmlns:p14="http://schemas.microsoft.com/office/powerpoint/2010/main" val="1245780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00" y="-1"/>
            <a:ext cx="6858000" cy="9144000"/>
          </a:xfrm>
          <a:prstGeom prst="rect">
            <a:avLst/>
          </a:prstGeom>
          <a:solidFill>
            <a:srgbClr val="00C0C0"/>
          </a:solidFill>
          <a:ln w="63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latin typeface="KG Luck of the Irish"/>
              <a:cs typeface="KG Luck of the Irish"/>
            </a:endParaRPr>
          </a:p>
        </p:txBody>
      </p:sp>
      <p:sp>
        <p:nvSpPr>
          <p:cNvPr id="3" name="Rectangle 2"/>
          <p:cNvSpPr/>
          <p:nvPr/>
        </p:nvSpPr>
        <p:spPr>
          <a:xfrm>
            <a:off x="104200" y="144880"/>
            <a:ext cx="6626800" cy="8854237"/>
          </a:xfrm>
          <a:prstGeom prst="rect">
            <a:avLst/>
          </a:prstGeom>
          <a:solidFill>
            <a:schemeClr val="bg1"/>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3000" dirty="0">
              <a:solidFill>
                <a:srgbClr val="77CF00"/>
              </a:solidFill>
              <a:latin typeface="KG A Little Swag"/>
              <a:cs typeface="KG A Little Swag"/>
            </a:endParaRPr>
          </a:p>
        </p:txBody>
      </p:sp>
      <p:sp>
        <p:nvSpPr>
          <p:cNvPr id="4" name="TextBox 3"/>
          <p:cNvSpPr txBox="1"/>
          <p:nvPr/>
        </p:nvSpPr>
        <p:spPr>
          <a:xfrm>
            <a:off x="91500" y="246800"/>
            <a:ext cx="6639500" cy="2400657"/>
          </a:xfrm>
          <a:prstGeom prst="rect">
            <a:avLst/>
          </a:prstGeom>
          <a:noFill/>
        </p:spPr>
        <p:txBody>
          <a:bodyPr wrap="square" rtlCol="0">
            <a:spAutoFit/>
          </a:bodyPr>
          <a:lstStyle/>
          <a:p>
            <a:pPr algn="ctr"/>
            <a:r>
              <a:rPr lang="en-US" sz="7000" b="1" dirty="0" smtClean="0">
                <a:latin typeface="Century Gothic" charset="0"/>
                <a:ea typeface="Century Gothic" charset="0"/>
                <a:cs typeface="Century Gothic" charset="0"/>
              </a:rPr>
              <a:t>VOLUME TWO</a:t>
            </a:r>
          </a:p>
          <a:p>
            <a:pPr algn="ctr"/>
            <a:r>
              <a:rPr lang="en-US" sz="4000" b="1" dirty="0" smtClean="0">
                <a:latin typeface="Century Gothic" charset="0"/>
                <a:ea typeface="Century Gothic" charset="0"/>
                <a:cs typeface="Century Gothic" charset="0"/>
              </a:rPr>
              <a:t>ALSO AVAILABLE </a:t>
            </a:r>
          </a:p>
          <a:p>
            <a:pPr algn="ctr"/>
            <a:r>
              <a:rPr lang="en-US" sz="4000" b="1" dirty="0" smtClean="0">
                <a:latin typeface="Century Gothic" charset="0"/>
                <a:ea typeface="Century Gothic" charset="0"/>
                <a:cs typeface="Century Gothic" charset="0"/>
              </a:rPr>
              <a:t>IN MY TPT STORE</a:t>
            </a:r>
            <a:endParaRPr lang="en-US" sz="4000" b="1" dirty="0">
              <a:latin typeface="Century Gothic" charset="0"/>
              <a:ea typeface="Century Gothic" charset="0"/>
              <a:cs typeface="Century Gothic"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100" y="2647457"/>
            <a:ext cx="6188299" cy="6188299"/>
          </a:xfrm>
          <a:prstGeom prst="rect">
            <a:avLst/>
          </a:prstGeom>
        </p:spPr>
      </p:pic>
    </p:spTree>
    <p:extLst>
      <p:ext uri="{BB962C8B-B14F-4D97-AF65-F5344CB8AC3E}">
        <p14:creationId xmlns:p14="http://schemas.microsoft.com/office/powerpoint/2010/main" val="2042393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2645"/>
          </a:xfrm>
          <a:prstGeom prst="rect">
            <a:avLst/>
          </a:prstGeom>
        </p:spPr>
      </p:pic>
      <p:sp>
        <p:nvSpPr>
          <p:cNvPr id="3" name="TextBox 2"/>
          <p:cNvSpPr txBox="1"/>
          <p:nvPr/>
        </p:nvSpPr>
        <p:spPr>
          <a:xfrm>
            <a:off x="1450105" y="433948"/>
            <a:ext cx="3889420" cy="584776"/>
          </a:xfrm>
          <a:prstGeom prst="rect">
            <a:avLst/>
          </a:prstGeom>
          <a:noFill/>
        </p:spPr>
        <p:txBody>
          <a:bodyPr wrap="square" rtlCol="0">
            <a:spAutoFit/>
          </a:bodyPr>
          <a:lstStyle/>
          <a:p>
            <a:pPr algn="ctr"/>
            <a:r>
              <a:rPr lang="en-US" sz="3200" b="1" dirty="0" smtClean="0">
                <a:solidFill>
                  <a:schemeClr val="bg1"/>
                </a:solidFill>
                <a:latin typeface="bromello"/>
                <a:cs typeface="bromello"/>
              </a:rPr>
              <a:t>Mrs. Cahill</a:t>
            </a:r>
            <a:endParaRPr lang="en-US" sz="3200" b="1" dirty="0">
              <a:solidFill>
                <a:schemeClr val="bg1"/>
              </a:solidFill>
              <a:latin typeface="bromello"/>
              <a:cs typeface="bromello"/>
            </a:endParaRPr>
          </a:p>
        </p:txBody>
      </p:sp>
      <p:sp>
        <p:nvSpPr>
          <p:cNvPr id="4" name="TextBox 3"/>
          <p:cNvSpPr txBox="1"/>
          <p:nvPr/>
        </p:nvSpPr>
        <p:spPr>
          <a:xfrm>
            <a:off x="0" y="0"/>
            <a:ext cx="6858000" cy="553998"/>
          </a:xfrm>
          <a:prstGeom prst="rect">
            <a:avLst/>
          </a:prstGeom>
          <a:noFill/>
        </p:spPr>
        <p:txBody>
          <a:bodyPr wrap="square" rtlCol="0">
            <a:spAutoFit/>
          </a:bodyPr>
          <a:lstStyle/>
          <a:p>
            <a:pPr algn="ctr"/>
            <a:r>
              <a:rPr lang="en-US" sz="3000" dirty="0" smtClean="0">
                <a:solidFill>
                  <a:schemeClr val="bg1"/>
                </a:solidFill>
                <a:latin typeface="Stylish Calligraphy Demo"/>
                <a:cs typeface="Stylish Calligraphy Demo"/>
              </a:rPr>
              <a:t>Middle School English </a:t>
            </a:r>
            <a:endParaRPr lang="en-US" sz="3000" b="1" dirty="0">
              <a:solidFill>
                <a:schemeClr val="bg1"/>
              </a:solidFill>
              <a:latin typeface="Stylish Calligraphy Demo"/>
              <a:cs typeface="Stylish Calligraphy Demo"/>
            </a:endParaRPr>
          </a:p>
        </p:txBody>
      </p:sp>
      <p:sp>
        <p:nvSpPr>
          <p:cNvPr id="5" name="Rectangle 4"/>
          <p:cNvSpPr/>
          <p:nvPr/>
        </p:nvSpPr>
        <p:spPr>
          <a:xfrm>
            <a:off x="8672" y="847758"/>
            <a:ext cx="6849328" cy="400110"/>
          </a:xfrm>
          <a:prstGeom prst="rect">
            <a:avLst/>
          </a:prstGeom>
        </p:spPr>
        <p:txBody>
          <a:bodyPr wrap="square">
            <a:spAutoFit/>
          </a:bodyPr>
          <a:lstStyle/>
          <a:p>
            <a:r>
              <a:rPr lang="en-US" sz="2000" dirty="0" smtClean="0">
                <a:solidFill>
                  <a:schemeClr val="bg1"/>
                </a:solidFill>
                <a:latin typeface="PBCoffeeBeforeTalkie"/>
                <a:cs typeface="PBCoffeeBeforeTalkie"/>
              </a:rPr>
              <a:t>-----------------------------------------------------------------------</a:t>
            </a:r>
            <a:endParaRPr lang="en-US" sz="2000" dirty="0">
              <a:solidFill>
                <a:schemeClr val="bg1"/>
              </a:solidFill>
            </a:endParaRPr>
          </a:p>
        </p:txBody>
      </p:sp>
      <p:sp>
        <p:nvSpPr>
          <p:cNvPr id="6" name="Pentagon 5"/>
          <p:cNvSpPr/>
          <p:nvPr/>
        </p:nvSpPr>
        <p:spPr>
          <a:xfrm rot="10800000">
            <a:off x="2744902" y="1600200"/>
            <a:ext cx="706901" cy="304800"/>
          </a:xfrm>
          <a:prstGeom prst="homePlate">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4" y="973204"/>
            <a:ext cx="3282035" cy="1985159"/>
          </a:xfrm>
          <a:prstGeom prst="rect">
            <a:avLst/>
          </a:prstGeom>
          <a:noFill/>
        </p:spPr>
        <p:txBody>
          <a:bodyPr wrap="square" rtlCol="0">
            <a:spAutoFit/>
          </a:bodyPr>
          <a:lstStyle/>
          <a:p>
            <a:r>
              <a:rPr lang="en-US" sz="3400" dirty="0">
                <a:latin typeface="bromello"/>
                <a:cs typeface="bromello"/>
              </a:rPr>
              <a:t>c</a:t>
            </a:r>
            <a:r>
              <a:rPr lang="en-US" sz="3400" dirty="0" smtClean="0">
                <a:latin typeface="bromello"/>
                <a:cs typeface="bromello"/>
              </a:rPr>
              <a:t>ommunication</a:t>
            </a:r>
            <a:r>
              <a:rPr lang="en-US" sz="3000" b="1" dirty="0" smtClean="0">
                <a:latin typeface="PBCoffeeBeforeTalkie"/>
                <a:cs typeface="PBCoffeeBeforeTalkie"/>
              </a:rPr>
              <a:t> </a:t>
            </a:r>
          </a:p>
          <a:p>
            <a:r>
              <a:rPr lang="en-US" sz="2500" dirty="0" smtClean="0">
                <a:latin typeface="KG Somebody That I Used to Know"/>
                <a:cs typeface="KG Somebody That I Used to Know"/>
              </a:rPr>
              <a:t>with the teacher</a:t>
            </a:r>
          </a:p>
          <a:p>
            <a:endParaRPr lang="en-US" sz="1600" dirty="0" smtClean="0">
              <a:latin typeface="KG Wake Me Up"/>
              <a:cs typeface="KG Wake Me Up"/>
            </a:endParaRPr>
          </a:p>
          <a:p>
            <a:r>
              <a:rPr lang="en-US" sz="1600" dirty="0">
                <a:latin typeface="KG Wake Me Up"/>
                <a:cs typeface="KG Wake Me Up"/>
              </a:rPr>
              <a:t>1  </a:t>
            </a:r>
            <a:r>
              <a:rPr lang="en-US" sz="1600" dirty="0" err="1">
                <a:latin typeface="KG Call Me Maybe"/>
                <a:cs typeface="KG Call Me Maybe"/>
              </a:rPr>
              <a:t>mcahill@school.org</a:t>
            </a:r>
            <a:endParaRPr lang="en-US" sz="1600" dirty="0">
              <a:latin typeface="KG Call Me Maybe"/>
              <a:cs typeface="KG Call Me Maybe"/>
            </a:endParaRPr>
          </a:p>
          <a:p>
            <a:r>
              <a:rPr lang="en-US" sz="1600" dirty="0">
                <a:latin typeface="KG Wake Me Up"/>
                <a:cs typeface="KG Wake Me Up"/>
              </a:rPr>
              <a:t>2</a:t>
            </a:r>
            <a:r>
              <a:rPr lang="en-US" sz="1600" dirty="0">
                <a:latin typeface="Century Gothic"/>
                <a:cs typeface="Century Gothic"/>
              </a:rPr>
              <a:t>  </a:t>
            </a:r>
            <a:r>
              <a:rPr lang="en-US" sz="1600" dirty="0">
                <a:latin typeface="KG Call Me Maybe"/>
                <a:cs typeface="KG Call Me Maybe"/>
              </a:rPr>
              <a:t>Remind101 app chat</a:t>
            </a:r>
          </a:p>
          <a:p>
            <a:r>
              <a:rPr lang="en-US" sz="1600" dirty="0">
                <a:latin typeface="KG Wake Me Up"/>
                <a:cs typeface="KG Wake Me Up"/>
              </a:rPr>
              <a:t>3</a:t>
            </a:r>
            <a:r>
              <a:rPr lang="en-US" sz="1600" dirty="0">
                <a:latin typeface="Century Gothic"/>
                <a:cs typeface="Century Gothic"/>
              </a:rPr>
              <a:t>  </a:t>
            </a:r>
            <a:r>
              <a:rPr lang="en-US" sz="1600" dirty="0">
                <a:latin typeface="KG Call Me Maybe"/>
                <a:cs typeface="KG Call Me Maybe"/>
              </a:rPr>
              <a:t>(719) 555-5555</a:t>
            </a:r>
          </a:p>
        </p:txBody>
      </p:sp>
      <p:sp>
        <p:nvSpPr>
          <p:cNvPr id="8" name="Rectangle 7"/>
          <p:cNvSpPr/>
          <p:nvPr/>
        </p:nvSpPr>
        <p:spPr>
          <a:xfrm>
            <a:off x="56436" y="2789085"/>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9" name="Rectangle 8"/>
          <p:cNvSpPr/>
          <p:nvPr/>
        </p:nvSpPr>
        <p:spPr>
          <a:xfrm>
            <a:off x="3451806" y="2789085"/>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10" name="Rectangle 9"/>
          <p:cNvSpPr/>
          <p:nvPr/>
        </p:nvSpPr>
        <p:spPr>
          <a:xfrm>
            <a:off x="4493962" y="1483025"/>
            <a:ext cx="1005139" cy="830997"/>
          </a:xfrm>
          <a:prstGeom prst="rect">
            <a:avLst/>
          </a:prstGeom>
        </p:spPr>
        <p:txBody>
          <a:bodyPr wrap="square">
            <a:spAutoFit/>
          </a:bodyPr>
          <a:lstStyle/>
          <a:p>
            <a:pPr algn="ctr"/>
            <a:r>
              <a:rPr lang="en-US" sz="1900" dirty="0">
                <a:latin typeface="bromello"/>
                <a:cs typeface="bromello"/>
              </a:rPr>
              <a:t>e</a:t>
            </a:r>
            <a:r>
              <a:rPr lang="en-US" sz="1900" dirty="0" smtClean="0">
                <a:latin typeface="bromello"/>
                <a:cs typeface="bromello"/>
              </a:rPr>
              <a:t>ighth </a:t>
            </a:r>
          </a:p>
          <a:p>
            <a:pPr algn="ctr"/>
            <a:r>
              <a:rPr lang="en-US" sz="1900" dirty="0" smtClean="0">
                <a:latin typeface="bromello"/>
                <a:cs typeface="bromello"/>
              </a:rPr>
              <a:t>grade </a:t>
            </a:r>
          </a:p>
          <a:p>
            <a:pPr algn="ctr"/>
            <a:endParaRPr lang="en-US" sz="1000" dirty="0" smtClean="0">
              <a:latin typeface="Century Gothic"/>
              <a:cs typeface="Century Gothic"/>
            </a:endParaRPr>
          </a:p>
        </p:txBody>
      </p:sp>
      <p:sp>
        <p:nvSpPr>
          <p:cNvPr id="11" name="Rectangle 10"/>
          <p:cNvSpPr/>
          <p:nvPr/>
        </p:nvSpPr>
        <p:spPr>
          <a:xfrm>
            <a:off x="4493964" y="2185795"/>
            <a:ext cx="1005137" cy="400110"/>
          </a:xfrm>
          <a:prstGeom prst="rect">
            <a:avLst/>
          </a:prstGeom>
        </p:spPr>
        <p:txBody>
          <a:bodyPr wrap="square">
            <a:spAutoFit/>
          </a:bodyPr>
          <a:lstStyle/>
          <a:p>
            <a:pPr algn="ctr"/>
            <a:r>
              <a:rPr lang="en-US" sz="1000" dirty="0">
                <a:latin typeface="KG Call Me Maybe"/>
                <a:cs typeface="KG Call Me Maybe"/>
              </a:rPr>
              <a:t>Text @teacher</a:t>
            </a:r>
          </a:p>
          <a:p>
            <a:pPr algn="ctr"/>
            <a:r>
              <a:rPr lang="en-US" sz="1000" dirty="0">
                <a:latin typeface="KG Call Me Maybe"/>
                <a:cs typeface="KG Call Me Maybe"/>
              </a:rPr>
              <a:t> to 5555</a:t>
            </a:r>
          </a:p>
        </p:txBody>
      </p:sp>
      <p:sp>
        <p:nvSpPr>
          <p:cNvPr id="12" name="Rectangle 11"/>
          <p:cNvSpPr/>
          <p:nvPr/>
        </p:nvSpPr>
        <p:spPr>
          <a:xfrm>
            <a:off x="5680399" y="1473164"/>
            <a:ext cx="1005139" cy="830997"/>
          </a:xfrm>
          <a:prstGeom prst="rect">
            <a:avLst/>
          </a:prstGeom>
        </p:spPr>
        <p:txBody>
          <a:bodyPr wrap="square">
            <a:spAutoFit/>
          </a:bodyPr>
          <a:lstStyle/>
          <a:p>
            <a:pPr algn="ctr"/>
            <a:r>
              <a:rPr lang="en-US" sz="1900" dirty="0" smtClean="0">
                <a:latin typeface="bromello"/>
                <a:cs typeface="bromello"/>
              </a:rPr>
              <a:t>seventh </a:t>
            </a:r>
          </a:p>
          <a:p>
            <a:pPr algn="ctr"/>
            <a:r>
              <a:rPr lang="en-US" sz="1900" dirty="0" smtClean="0">
                <a:latin typeface="bromello"/>
                <a:cs typeface="bromello"/>
              </a:rPr>
              <a:t>grade </a:t>
            </a:r>
          </a:p>
          <a:p>
            <a:pPr algn="ctr"/>
            <a:endParaRPr lang="en-US" sz="1000" dirty="0" smtClean="0">
              <a:latin typeface="Century Gothic"/>
              <a:cs typeface="Century Gothic"/>
            </a:endParaRPr>
          </a:p>
        </p:txBody>
      </p:sp>
      <p:sp>
        <p:nvSpPr>
          <p:cNvPr id="13" name="Rectangle 12"/>
          <p:cNvSpPr/>
          <p:nvPr/>
        </p:nvSpPr>
        <p:spPr>
          <a:xfrm>
            <a:off x="5680401" y="2185795"/>
            <a:ext cx="1005137" cy="400110"/>
          </a:xfrm>
          <a:prstGeom prst="rect">
            <a:avLst/>
          </a:prstGeom>
        </p:spPr>
        <p:txBody>
          <a:bodyPr wrap="square">
            <a:spAutoFit/>
          </a:bodyPr>
          <a:lstStyle/>
          <a:p>
            <a:pPr algn="ctr"/>
            <a:r>
              <a:rPr lang="en-US" sz="1000" dirty="0">
                <a:latin typeface="KG Call Me Maybe"/>
                <a:cs typeface="KG Call Me Maybe"/>
              </a:rPr>
              <a:t>Text @teacher</a:t>
            </a:r>
          </a:p>
          <a:p>
            <a:pPr algn="ctr"/>
            <a:r>
              <a:rPr lang="en-US" sz="1000" dirty="0">
                <a:latin typeface="KG Call Me Maybe"/>
                <a:cs typeface="KG Call Me Maybe"/>
              </a:rPr>
              <a:t> to 5555</a:t>
            </a:r>
          </a:p>
        </p:txBody>
      </p:sp>
      <p:sp>
        <p:nvSpPr>
          <p:cNvPr id="14" name="Rectangle 13"/>
          <p:cNvSpPr/>
          <p:nvPr/>
        </p:nvSpPr>
        <p:spPr>
          <a:xfrm>
            <a:off x="8672" y="847758"/>
            <a:ext cx="6849328" cy="400110"/>
          </a:xfrm>
          <a:prstGeom prst="rect">
            <a:avLst/>
          </a:prstGeom>
        </p:spPr>
        <p:txBody>
          <a:bodyPr wrap="square">
            <a:spAutoFit/>
          </a:bodyPr>
          <a:lstStyle/>
          <a:p>
            <a:r>
              <a:rPr lang="en-US" sz="2000" dirty="0" smtClean="0">
                <a:solidFill>
                  <a:schemeClr val="bg1"/>
                </a:solidFill>
                <a:latin typeface="PBCoffeeBeforeTalkie"/>
                <a:cs typeface="PBCoffeeBeforeTalkie"/>
              </a:rPr>
              <a:t>-----------------------------------------------------------------------</a:t>
            </a:r>
            <a:endParaRPr lang="en-US" sz="2000" dirty="0">
              <a:solidFill>
                <a:schemeClr val="bg1"/>
              </a:solidFill>
            </a:endParaRPr>
          </a:p>
        </p:txBody>
      </p:sp>
      <p:sp>
        <p:nvSpPr>
          <p:cNvPr id="15" name="Pentagon 14"/>
          <p:cNvSpPr/>
          <p:nvPr/>
        </p:nvSpPr>
        <p:spPr>
          <a:xfrm>
            <a:off x="2965283" y="2450532"/>
            <a:ext cx="705018" cy="304800"/>
          </a:xfrm>
          <a:prstGeom prst="homePlate">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56436" y="2789085"/>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17" name="Rectangle 16"/>
          <p:cNvSpPr/>
          <p:nvPr/>
        </p:nvSpPr>
        <p:spPr>
          <a:xfrm>
            <a:off x="3451806" y="2789085"/>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18" name="Pentagon 17"/>
          <p:cNvSpPr/>
          <p:nvPr/>
        </p:nvSpPr>
        <p:spPr>
          <a:xfrm rot="10800000">
            <a:off x="2744904" y="3485283"/>
            <a:ext cx="700472" cy="351567"/>
          </a:xfrm>
          <a:prstGeom prst="homePlate">
            <a:avLst/>
          </a:prstGeom>
          <a:solidFill>
            <a:schemeClr val="bg1">
              <a:lumMod val="6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8672" y="3007325"/>
            <a:ext cx="3106992" cy="615553"/>
          </a:xfrm>
          <a:prstGeom prst="rect">
            <a:avLst/>
          </a:prstGeom>
          <a:noFill/>
        </p:spPr>
        <p:txBody>
          <a:bodyPr wrap="square" rtlCol="0">
            <a:spAutoFit/>
          </a:bodyPr>
          <a:lstStyle/>
          <a:p>
            <a:r>
              <a:rPr lang="en-US" sz="3400" dirty="0">
                <a:latin typeface="bromello"/>
                <a:cs typeface="bromello"/>
              </a:rPr>
              <a:t>c</a:t>
            </a:r>
            <a:r>
              <a:rPr lang="en-US" sz="3400" dirty="0" smtClean="0">
                <a:latin typeface="bromello"/>
                <a:cs typeface="bromello"/>
              </a:rPr>
              <a:t>lass </a:t>
            </a:r>
            <a:r>
              <a:rPr lang="en-US" sz="3400" dirty="0">
                <a:latin typeface="bromello"/>
                <a:cs typeface="bromello"/>
              </a:rPr>
              <a:t>m</a:t>
            </a:r>
            <a:r>
              <a:rPr lang="en-US" sz="3400" dirty="0" smtClean="0">
                <a:latin typeface="bromello"/>
                <a:cs typeface="bromello"/>
              </a:rPr>
              <a:t>aterials</a:t>
            </a:r>
          </a:p>
        </p:txBody>
      </p:sp>
      <p:sp>
        <p:nvSpPr>
          <p:cNvPr id="20" name="TextBox 19"/>
          <p:cNvSpPr txBox="1"/>
          <p:nvPr/>
        </p:nvSpPr>
        <p:spPr>
          <a:xfrm rot="20872677">
            <a:off x="1462853" y="4957637"/>
            <a:ext cx="1483376" cy="278914"/>
          </a:xfrm>
          <a:prstGeom prst="rect">
            <a:avLst/>
          </a:prstGeom>
          <a:noFill/>
        </p:spPr>
        <p:txBody>
          <a:bodyPr wrap="square" rtlCol="0">
            <a:spAutoFit/>
          </a:bodyPr>
          <a:lstStyle/>
          <a:p>
            <a:r>
              <a:rPr lang="en-US" sz="1200" dirty="0" smtClean="0">
                <a:latin typeface="APBCaramelCappuccino"/>
                <a:cs typeface="APBCaramelCappuccino"/>
              </a:rPr>
              <a:t>__</a:t>
            </a:r>
            <a:endParaRPr lang="en-US" sz="1200" dirty="0">
              <a:latin typeface="APBCaramelCappuccino"/>
              <a:cs typeface="APBCaramelCappuccino"/>
            </a:endParaRPr>
          </a:p>
        </p:txBody>
      </p:sp>
      <p:sp>
        <p:nvSpPr>
          <p:cNvPr id="21" name="Rectangle 20"/>
          <p:cNvSpPr/>
          <p:nvPr/>
        </p:nvSpPr>
        <p:spPr>
          <a:xfrm>
            <a:off x="3329796" y="2931598"/>
            <a:ext cx="3528205" cy="615553"/>
          </a:xfrm>
          <a:prstGeom prst="rect">
            <a:avLst/>
          </a:prstGeom>
        </p:spPr>
        <p:txBody>
          <a:bodyPr wrap="square">
            <a:spAutoFit/>
          </a:bodyPr>
          <a:lstStyle/>
          <a:p>
            <a:pPr algn="ctr"/>
            <a:r>
              <a:rPr lang="en-US" sz="3400" dirty="0" smtClean="0">
                <a:latin typeface="bromello"/>
                <a:cs typeface="bromello"/>
              </a:rPr>
              <a:t>preparation</a:t>
            </a:r>
            <a:endParaRPr lang="en-US" sz="3400" dirty="0">
              <a:latin typeface="bromello"/>
              <a:cs typeface="bromello"/>
            </a:endParaRPr>
          </a:p>
        </p:txBody>
      </p:sp>
      <p:sp>
        <p:nvSpPr>
          <p:cNvPr id="22" name="Rectangle 21"/>
          <p:cNvSpPr/>
          <p:nvPr/>
        </p:nvSpPr>
        <p:spPr>
          <a:xfrm>
            <a:off x="3445378" y="3485285"/>
            <a:ext cx="442549" cy="2092881"/>
          </a:xfrm>
          <a:prstGeom prst="rect">
            <a:avLst/>
          </a:prstGeom>
        </p:spPr>
        <p:txBody>
          <a:bodyPr wrap="none">
            <a:spAutoFit/>
          </a:bodyPr>
          <a:lstStyle/>
          <a:p>
            <a:r>
              <a:rPr lang="en-US" sz="2600" dirty="0" smtClean="0">
                <a:latin typeface="KG Wake Me Up"/>
                <a:cs typeface="KG Wake Me Up"/>
              </a:rPr>
              <a:t>1</a:t>
            </a:r>
          </a:p>
          <a:p>
            <a:endParaRPr lang="en-US" sz="2600" dirty="0">
              <a:latin typeface="KG Wake Me Up"/>
              <a:cs typeface="KG Wake Me Up"/>
            </a:endParaRPr>
          </a:p>
          <a:p>
            <a:r>
              <a:rPr lang="en-US" sz="2600" dirty="0" smtClean="0">
                <a:latin typeface="KG Wake Me Up"/>
                <a:cs typeface="KG Wake Me Up"/>
              </a:rPr>
              <a:t>2</a:t>
            </a:r>
          </a:p>
          <a:p>
            <a:endParaRPr lang="en-US" sz="2600" dirty="0" smtClean="0">
              <a:latin typeface="KG Wake Me Up"/>
              <a:cs typeface="KG Wake Me Up"/>
            </a:endParaRPr>
          </a:p>
          <a:p>
            <a:r>
              <a:rPr lang="en-US" sz="2600" dirty="0">
                <a:latin typeface="KG Wake Me Up"/>
                <a:cs typeface="KG Wake Me Up"/>
              </a:rPr>
              <a:t>3</a:t>
            </a:r>
            <a:endParaRPr lang="en-US" sz="2600" dirty="0"/>
          </a:p>
        </p:txBody>
      </p:sp>
      <p:sp>
        <p:nvSpPr>
          <p:cNvPr id="23" name="Rectangle 22"/>
          <p:cNvSpPr/>
          <p:nvPr/>
        </p:nvSpPr>
        <p:spPr>
          <a:xfrm>
            <a:off x="3887927" y="3485285"/>
            <a:ext cx="2970074" cy="2123658"/>
          </a:xfrm>
          <a:prstGeom prst="rect">
            <a:avLst/>
          </a:prstGeom>
        </p:spPr>
        <p:txBody>
          <a:bodyPr wrap="square">
            <a:spAutoFit/>
          </a:bodyPr>
          <a:lstStyle/>
          <a:p>
            <a:r>
              <a:rPr lang="en-US" sz="1100" dirty="0" smtClean="0">
                <a:latin typeface="Century Gothic"/>
                <a:cs typeface="Century Gothic"/>
              </a:rPr>
              <a:t>Come prepared to class with your binder, planner, notebooks, writing utensils, &amp; interactive notebook supplies. </a:t>
            </a:r>
          </a:p>
          <a:p>
            <a:endParaRPr lang="en-US" sz="1100" dirty="0" smtClean="0">
              <a:latin typeface="Century Gothic"/>
              <a:cs typeface="Century Gothic"/>
            </a:endParaRPr>
          </a:p>
          <a:p>
            <a:r>
              <a:rPr lang="en-US" sz="1100" dirty="0" smtClean="0">
                <a:latin typeface="Century Gothic"/>
                <a:cs typeface="Century Gothic"/>
              </a:rPr>
              <a:t>Start working on bell ringers immediately so class can start within five minutes of the bell. This is when I will grade your bell ringers. </a:t>
            </a:r>
          </a:p>
          <a:p>
            <a:endParaRPr lang="en-US" sz="1100" dirty="0" smtClean="0">
              <a:latin typeface="Century Gothic"/>
              <a:cs typeface="Century Gothic"/>
            </a:endParaRPr>
          </a:p>
          <a:p>
            <a:r>
              <a:rPr lang="en-US" sz="1100" dirty="0" smtClean="0">
                <a:latin typeface="Century Gothic"/>
                <a:cs typeface="Century Gothic"/>
              </a:rPr>
              <a:t>Work should be turned in on its due date. Late work</a:t>
            </a:r>
          </a:p>
          <a:p>
            <a:r>
              <a:rPr lang="en-US" sz="1100" dirty="0" smtClean="0">
                <a:latin typeface="Century Gothic"/>
                <a:cs typeface="Century Gothic"/>
              </a:rPr>
              <a:t>will lose points on a per-day-late basis.</a:t>
            </a:r>
          </a:p>
        </p:txBody>
      </p:sp>
      <p:sp>
        <p:nvSpPr>
          <p:cNvPr id="24" name="Rectangle 23"/>
          <p:cNvSpPr/>
          <p:nvPr/>
        </p:nvSpPr>
        <p:spPr>
          <a:xfrm>
            <a:off x="28304" y="6558867"/>
            <a:ext cx="707965" cy="1219744"/>
          </a:xfrm>
          <a:prstGeom prst="rect">
            <a:avLst/>
          </a:prstGeom>
          <a:solidFill>
            <a:schemeClr val="bg1">
              <a:lumMod val="50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25" name="Rectangle 24"/>
          <p:cNvSpPr/>
          <p:nvPr/>
        </p:nvSpPr>
        <p:spPr>
          <a:xfrm>
            <a:off x="93141" y="5608943"/>
            <a:ext cx="2462323" cy="630942"/>
          </a:xfrm>
          <a:prstGeom prst="rect">
            <a:avLst/>
          </a:prstGeom>
        </p:spPr>
        <p:txBody>
          <a:bodyPr wrap="square">
            <a:spAutoFit/>
          </a:bodyPr>
          <a:lstStyle/>
          <a:p>
            <a:r>
              <a:rPr lang="en-US" sz="3500" dirty="0">
                <a:latin typeface="bromello"/>
                <a:cs typeface="bromello"/>
              </a:rPr>
              <a:t>g</a:t>
            </a:r>
            <a:r>
              <a:rPr lang="en-US" sz="3500" dirty="0" smtClean="0">
                <a:latin typeface="bromello"/>
                <a:cs typeface="bromello"/>
              </a:rPr>
              <a:t>rades</a:t>
            </a:r>
            <a:endParaRPr lang="en-US" sz="3500" dirty="0">
              <a:latin typeface="bromello"/>
              <a:cs typeface="bromello"/>
            </a:endParaRPr>
          </a:p>
        </p:txBody>
      </p:sp>
      <p:sp>
        <p:nvSpPr>
          <p:cNvPr id="26" name="Rectangle 25"/>
          <p:cNvSpPr/>
          <p:nvPr/>
        </p:nvSpPr>
        <p:spPr>
          <a:xfrm>
            <a:off x="722638" y="6558867"/>
            <a:ext cx="495945" cy="1223201"/>
          </a:xfrm>
          <a:prstGeom prst="rect">
            <a:avLst/>
          </a:prstGeom>
          <a:solidFill>
            <a:schemeClr val="bg1">
              <a:lumMod val="6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27" name="Rectangle 26"/>
          <p:cNvSpPr/>
          <p:nvPr/>
        </p:nvSpPr>
        <p:spPr>
          <a:xfrm>
            <a:off x="1234645" y="6558867"/>
            <a:ext cx="580325" cy="1219744"/>
          </a:xfrm>
          <a:prstGeom prst="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28" name="Rectangle 27"/>
          <p:cNvSpPr/>
          <p:nvPr/>
        </p:nvSpPr>
        <p:spPr>
          <a:xfrm>
            <a:off x="1823508" y="6558867"/>
            <a:ext cx="548869" cy="1219744"/>
          </a:xfrm>
          <a:prstGeom prst="rect">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29" name="Rectangle 28"/>
          <p:cNvSpPr/>
          <p:nvPr/>
        </p:nvSpPr>
        <p:spPr>
          <a:xfrm>
            <a:off x="2372378" y="6558867"/>
            <a:ext cx="404198" cy="1223202"/>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30" name="TextBox 29"/>
          <p:cNvSpPr txBox="1"/>
          <p:nvPr/>
        </p:nvSpPr>
        <p:spPr>
          <a:xfrm>
            <a:off x="-145962" y="6254439"/>
            <a:ext cx="1048522" cy="830997"/>
          </a:xfrm>
          <a:prstGeom prst="rect">
            <a:avLst/>
          </a:prstGeom>
          <a:noFill/>
        </p:spPr>
        <p:txBody>
          <a:bodyPr wrap="square" rtlCol="0">
            <a:spAutoFit/>
          </a:bodyPr>
          <a:lstStyle/>
          <a:p>
            <a:pPr algn="ctr"/>
            <a:r>
              <a:rPr lang="en-US" sz="1600" dirty="0" smtClean="0">
                <a:latin typeface="KG Somebody That I Used to Know"/>
                <a:cs typeface="KG Somebody That I Used to Know"/>
              </a:rPr>
              <a:t>30%</a:t>
            </a:r>
          </a:p>
          <a:p>
            <a:endParaRPr lang="en-US" sz="1600" dirty="0" smtClean="0">
              <a:latin typeface="KG Somebody That I Used to Know"/>
              <a:cs typeface="KG Somebody That I Used to Know"/>
            </a:endParaRPr>
          </a:p>
          <a:p>
            <a:endParaRPr lang="en-US" sz="1600" dirty="0">
              <a:latin typeface="KG Somebody That I Used to Know"/>
              <a:cs typeface="KG Somebody That I Used to Know"/>
            </a:endParaRPr>
          </a:p>
        </p:txBody>
      </p:sp>
      <p:sp>
        <p:nvSpPr>
          <p:cNvPr id="31" name="Rectangle 30"/>
          <p:cNvSpPr/>
          <p:nvPr/>
        </p:nvSpPr>
        <p:spPr>
          <a:xfrm rot="16200000">
            <a:off x="-404677" y="6903643"/>
            <a:ext cx="1635561" cy="646331"/>
          </a:xfrm>
          <a:prstGeom prst="rect">
            <a:avLst/>
          </a:prstGeom>
        </p:spPr>
        <p:txBody>
          <a:bodyPr wrap="square">
            <a:spAutoFit/>
          </a:bodyPr>
          <a:lstStyle/>
          <a:p>
            <a:pPr algn="ctr"/>
            <a:r>
              <a:rPr lang="en-US" dirty="0">
                <a:solidFill>
                  <a:schemeClr val="bg1"/>
                </a:solidFill>
                <a:latin typeface="KG Somebody That I Used to Know"/>
                <a:cs typeface="KG Somebody That I Used to Know"/>
              </a:rPr>
              <a:t>Papers </a:t>
            </a:r>
            <a:endParaRPr lang="en-US" dirty="0" smtClean="0">
              <a:solidFill>
                <a:schemeClr val="bg1"/>
              </a:solidFill>
              <a:latin typeface="KG Somebody That I Used to Know"/>
              <a:cs typeface="KG Somebody That I Used to Know"/>
            </a:endParaRPr>
          </a:p>
          <a:p>
            <a:pPr algn="ctr"/>
            <a:r>
              <a:rPr lang="en-US" dirty="0" smtClean="0">
                <a:solidFill>
                  <a:schemeClr val="bg1"/>
                </a:solidFill>
                <a:latin typeface="KG Somebody That I Used to Know"/>
                <a:cs typeface="KG Somebody That I Used to Know"/>
              </a:rPr>
              <a:t> </a:t>
            </a:r>
            <a:r>
              <a:rPr lang="en-US" dirty="0">
                <a:solidFill>
                  <a:schemeClr val="bg1"/>
                </a:solidFill>
                <a:latin typeface="KG Somebody That I Used to Know"/>
                <a:cs typeface="KG Somebody That I Used to Know"/>
              </a:rPr>
              <a:t>Projects</a:t>
            </a:r>
          </a:p>
        </p:txBody>
      </p:sp>
      <p:sp>
        <p:nvSpPr>
          <p:cNvPr id="32" name="TextBox 31"/>
          <p:cNvSpPr txBox="1"/>
          <p:nvPr/>
        </p:nvSpPr>
        <p:spPr>
          <a:xfrm>
            <a:off x="518017" y="6254861"/>
            <a:ext cx="806286" cy="830997"/>
          </a:xfrm>
          <a:prstGeom prst="rect">
            <a:avLst/>
          </a:prstGeom>
          <a:noFill/>
        </p:spPr>
        <p:txBody>
          <a:bodyPr wrap="square" rtlCol="0">
            <a:spAutoFit/>
          </a:bodyPr>
          <a:lstStyle/>
          <a:p>
            <a:pPr algn="ctr"/>
            <a:r>
              <a:rPr lang="en-US" sz="1600" dirty="0">
                <a:latin typeface="KG Somebody That I Used to Know"/>
                <a:cs typeface="KG Somebody That I Used to Know"/>
              </a:rPr>
              <a:t>2</a:t>
            </a:r>
            <a:r>
              <a:rPr lang="en-US" sz="1600" dirty="0" smtClean="0">
                <a:latin typeface="KG Somebody That I Used to Know"/>
                <a:cs typeface="KG Somebody That I Used to Know"/>
              </a:rPr>
              <a:t>0%</a:t>
            </a:r>
          </a:p>
          <a:p>
            <a:endParaRPr lang="en-US" sz="1600" dirty="0" smtClean="0">
              <a:latin typeface="KG Somebody That I Used to Know"/>
              <a:cs typeface="KG Somebody That I Used to Know"/>
            </a:endParaRPr>
          </a:p>
          <a:p>
            <a:endParaRPr lang="en-US" sz="1600" dirty="0">
              <a:latin typeface="KG Somebody That I Used to Know"/>
              <a:cs typeface="KG Somebody That I Used to Know"/>
            </a:endParaRPr>
          </a:p>
        </p:txBody>
      </p:sp>
      <p:sp>
        <p:nvSpPr>
          <p:cNvPr id="33" name="TextBox 32"/>
          <p:cNvSpPr txBox="1"/>
          <p:nvPr/>
        </p:nvSpPr>
        <p:spPr>
          <a:xfrm>
            <a:off x="991700" y="6254439"/>
            <a:ext cx="1009297" cy="830997"/>
          </a:xfrm>
          <a:prstGeom prst="rect">
            <a:avLst/>
          </a:prstGeom>
          <a:noFill/>
        </p:spPr>
        <p:txBody>
          <a:bodyPr wrap="square" rtlCol="0">
            <a:spAutoFit/>
          </a:bodyPr>
          <a:lstStyle/>
          <a:p>
            <a:pPr algn="ctr"/>
            <a:r>
              <a:rPr lang="en-US" sz="1600" dirty="0">
                <a:latin typeface="KG Somebody That I Used to Know"/>
                <a:cs typeface="KG Somebody That I Used to Know"/>
              </a:rPr>
              <a:t>2</a:t>
            </a:r>
            <a:r>
              <a:rPr lang="en-US" sz="1600" dirty="0" smtClean="0">
                <a:latin typeface="KG Somebody That I Used to Know"/>
                <a:cs typeface="KG Somebody That I Used to Know"/>
              </a:rPr>
              <a:t>0%</a:t>
            </a:r>
          </a:p>
          <a:p>
            <a:endParaRPr lang="en-US" sz="1600" dirty="0" smtClean="0">
              <a:latin typeface="KG Somebody That I Used to Know"/>
              <a:cs typeface="KG Somebody That I Used to Know"/>
            </a:endParaRPr>
          </a:p>
          <a:p>
            <a:endParaRPr lang="en-US" sz="1600" dirty="0">
              <a:latin typeface="KG Somebody That I Used to Know"/>
              <a:cs typeface="KG Somebody That I Used to Know"/>
            </a:endParaRPr>
          </a:p>
        </p:txBody>
      </p:sp>
      <p:sp>
        <p:nvSpPr>
          <p:cNvPr id="34" name="TextBox 33"/>
          <p:cNvSpPr txBox="1"/>
          <p:nvPr/>
        </p:nvSpPr>
        <p:spPr>
          <a:xfrm>
            <a:off x="1716252" y="6280683"/>
            <a:ext cx="730805" cy="830997"/>
          </a:xfrm>
          <a:prstGeom prst="rect">
            <a:avLst/>
          </a:prstGeom>
          <a:noFill/>
        </p:spPr>
        <p:txBody>
          <a:bodyPr wrap="square" rtlCol="0">
            <a:spAutoFit/>
          </a:bodyPr>
          <a:lstStyle/>
          <a:p>
            <a:pPr algn="ctr"/>
            <a:r>
              <a:rPr lang="en-US" sz="1600" dirty="0">
                <a:latin typeface="KG Somebody That I Used to Know"/>
                <a:cs typeface="KG Somebody That I Used to Know"/>
              </a:rPr>
              <a:t>2</a:t>
            </a:r>
            <a:r>
              <a:rPr lang="en-US" sz="1600" dirty="0" smtClean="0">
                <a:latin typeface="KG Somebody That I Used to Know"/>
                <a:cs typeface="KG Somebody That I Used to Know"/>
              </a:rPr>
              <a:t>0%</a:t>
            </a:r>
          </a:p>
          <a:p>
            <a:endParaRPr lang="en-US" sz="1600" dirty="0" smtClean="0">
              <a:latin typeface="KG Somebody That I Used to Know"/>
              <a:cs typeface="KG Somebody That I Used to Know"/>
            </a:endParaRPr>
          </a:p>
          <a:p>
            <a:endParaRPr lang="en-US" sz="1600" dirty="0">
              <a:latin typeface="KG Somebody That I Used to Know"/>
              <a:cs typeface="KG Somebody That I Used to Know"/>
            </a:endParaRPr>
          </a:p>
        </p:txBody>
      </p:sp>
      <p:sp>
        <p:nvSpPr>
          <p:cNvPr id="35" name="TextBox 34"/>
          <p:cNvSpPr txBox="1"/>
          <p:nvPr/>
        </p:nvSpPr>
        <p:spPr>
          <a:xfrm>
            <a:off x="2102464" y="6280683"/>
            <a:ext cx="856513" cy="830997"/>
          </a:xfrm>
          <a:prstGeom prst="rect">
            <a:avLst/>
          </a:prstGeom>
          <a:noFill/>
        </p:spPr>
        <p:txBody>
          <a:bodyPr wrap="square" rtlCol="0">
            <a:spAutoFit/>
          </a:bodyPr>
          <a:lstStyle/>
          <a:p>
            <a:pPr algn="ctr"/>
            <a:r>
              <a:rPr lang="en-US" sz="1600" dirty="0" smtClean="0">
                <a:latin typeface="KG Somebody That I Used to Know"/>
                <a:cs typeface="KG Somebody That I Used to Know"/>
              </a:rPr>
              <a:t>10%</a:t>
            </a:r>
          </a:p>
          <a:p>
            <a:endParaRPr lang="en-US" sz="1600" dirty="0" smtClean="0">
              <a:latin typeface="KG Somebody That I Used to Know"/>
              <a:cs typeface="KG Somebody That I Used to Know"/>
            </a:endParaRPr>
          </a:p>
          <a:p>
            <a:endParaRPr lang="en-US" sz="1600" dirty="0">
              <a:latin typeface="KG Somebody That I Used to Know"/>
              <a:cs typeface="KG Somebody That I Used to Know"/>
            </a:endParaRPr>
          </a:p>
        </p:txBody>
      </p:sp>
      <p:sp>
        <p:nvSpPr>
          <p:cNvPr id="36" name="Rectangle 35"/>
          <p:cNvSpPr/>
          <p:nvPr/>
        </p:nvSpPr>
        <p:spPr>
          <a:xfrm rot="16200000">
            <a:off x="938651" y="6839743"/>
            <a:ext cx="1238320" cy="646331"/>
          </a:xfrm>
          <a:prstGeom prst="rect">
            <a:avLst/>
          </a:prstGeom>
        </p:spPr>
        <p:txBody>
          <a:bodyPr wrap="square">
            <a:spAutoFit/>
          </a:bodyPr>
          <a:lstStyle/>
          <a:p>
            <a:pPr algn="ctr"/>
            <a:r>
              <a:rPr lang="en-US" dirty="0" smtClean="0">
                <a:solidFill>
                  <a:schemeClr val="bg1"/>
                </a:solidFill>
                <a:latin typeface="KG Somebody That I Used to Know"/>
                <a:cs typeface="KG Somebody That I Used to Know"/>
              </a:rPr>
              <a:t>Reading Response</a:t>
            </a:r>
            <a:endParaRPr lang="en-US" dirty="0">
              <a:solidFill>
                <a:schemeClr val="bg1"/>
              </a:solidFill>
              <a:latin typeface="KG Somebody That I Used to Know"/>
              <a:cs typeface="KG Somebody That I Used to Know"/>
            </a:endParaRPr>
          </a:p>
        </p:txBody>
      </p:sp>
      <p:sp>
        <p:nvSpPr>
          <p:cNvPr id="37" name="Rectangle 36"/>
          <p:cNvSpPr/>
          <p:nvPr/>
        </p:nvSpPr>
        <p:spPr>
          <a:xfrm rot="16200000">
            <a:off x="1458265" y="6916416"/>
            <a:ext cx="1238320" cy="523220"/>
          </a:xfrm>
          <a:prstGeom prst="rect">
            <a:avLst/>
          </a:prstGeom>
        </p:spPr>
        <p:txBody>
          <a:bodyPr wrap="square">
            <a:spAutoFit/>
          </a:bodyPr>
          <a:lstStyle/>
          <a:p>
            <a:pPr algn="ctr"/>
            <a:r>
              <a:rPr lang="en-US" sz="1300" dirty="0" smtClean="0">
                <a:solidFill>
                  <a:schemeClr val="bg1">
                    <a:lumMod val="50000"/>
                  </a:schemeClr>
                </a:solidFill>
                <a:latin typeface="KG Somebody That I Used to Know"/>
                <a:cs typeface="KG Somebody That I Used to Know"/>
              </a:rPr>
              <a:t>Bell ringers/</a:t>
            </a:r>
            <a:r>
              <a:rPr lang="en-US" sz="1400" dirty="0" smtClean="0">
                <a:solidFill>
                  <a:schemeClr val="bg1">
                    <a:lumMod val="50000"/>
                  </a:schemeClr>
                </a:solidFill>
                <a:latin typeface="KG Somebody That I Used to Know"/>
                <a:cs typeface="KG Somebody That I Used to Know"/>
              </a:rPr>
              <a:t>daily Work</a:t>
            </a:r>
            <a:endParaRPr lang="en-US" sz="1400" dirty="0">
              <a:solidFill>
                <a:schemeClr val="bg1">
                  <a:lumMod val="50000"/>
                </a:schemeClr>
              </a:solidFill>
              <a:latin typeface="KG Somebody That I Used to Know"/>
              <a:cs typeface="KG Somebody That I Used to Know"/>
            </a:endParaRPr>
          </a:p>
        </p:txBody>
      </p:sp>
      <p:sp>
        <p:nvSpPr>
          <p:cNvPr id="38" name="Rectangle 37"/>
          <p:cNvSpPr/>
          <p:nvPr/>
        </p:nvSpPr>
        <p:spPr>
          <a:xfrm rot="16200000">
            <a:off x="1970262" y="7007427"/>
            <a:ext cx="1256896" cy="292388"/>
          </a:xfrm>
          <a:prstGeom prst="rect">
            <a:avLst/>
          </a:prstGeom>
        </p:spPr>
        <p:txBody>
          <a:bodyPr wrap="square">
            <a:spAutoFit/>
          </a:bodyPr>
          <a:lstStyle/>
          <a:p>
            <a:pPr algn="ctr"/>
            <a:r>
              <a:rPr lang="en-US" sz="1300" dirty="0" smtClean="0">
                <a:solidFill>
                  <a:schemeClr val="bg1">
                    <a:lumMod val="50000"/>
                  </a:schemeClr>
                </a:solidFill>
                <a:latin typeface="KG Somebody That I Used to Know"/>
                <a:cs typeface="KG Somebody That I Used to Know"/>
              </a:rPr>
              <a:t>Participation</a:t>
            </a:r>
            <a:endParaRPr lang="en-US" sz="1400" dirty="0">
              <a:solidFill>
                <a:schemeClr val="bg1">
                  <a:lumMod val="50000"/>
                </a:schemeClr>
              </a:solidFill>
              <a:latin typeface="KG Somebody That I Used to Know"/>
              <a:cs typeface="KG Somebody That I Used to Know"/>
            </a:endParaRPr>
          </a:p>
        </p:txBody>
      </p:sp>
      <p:sp>
        <p:nvSpPr>
          <p:cNvPr id="39" name="Pentagon 38"/>
          <p:cNvSpPr/>
          <p:nvPr/>
        </p:nvSpPr>
        <p:spPr>
          <a:xfrm rot="10800000">
            <a:off x="2805306" y="7303168"/>
            <a:ext cx="763744" cy="342232"/>
          </a:xfrm>
          <a:prstGeom prst="homePlate">
            <a:avLst/>
          </a:prstGeom>
          <a:solidFill>
            <a:schemeClr val="tx1">
              <a:lumMod val="65000"/>
              <a:lumOff val="3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rot="16200000">
            <a:off x="309359" y="7020234"/>
            <a:ext cx="1238320" cy="338554"/>
          </a:xfrm>
          <a:prstGeom prst="rect">
            <a:avLst/>
          </a:prstGeom>
        </p:spPr>
        <p:txBody>
          <a:bodyPr wrap="square">
            <a:spAutoFit/>
          </a:bodyPr>
          <a:lstStyle/>
          <a:p>
            <a:pPr algn="ctr"/>
            <a:r>
              <a:rPr lang="en-US" sz="1600" dirty="0" smtClean="0">
                <a:solidFill>
                  <a:schemeClr val="bg1"/>
                </a:solidFill>
                <a:latin typeface="KG Somebody That I Used to Know"/>
                <a:cs typeface="KG Somebody That I Used to Know"/>
              </a:rPr>
              <a:t>Tests &amp; Quizzes</a:t>
            </a:r>
            <a:endParaRPr lang="en-US" sz="1600" dirty="0">
              <a:solidFill>
                <a:schemeClr val="bg1"/>
              </a:solidFill>
              <a:latin typeface="KG Somebody That I Used to Know"/>
              <a:cs typeface="KG Somebody That I Used to Know"/>
            </a:endParaRPr>
          </a:p>
        </p:txBody>
      </p:sp>
      <p:sp>
        <p:nvSpPr>
          <p:cNvPr id="41" name="Rectangle 40"/>
          <p:cNvSpPr/>
          <p:nvPr/>
        </p:nvSpPr>
        <p:spPr>
          <a:xfrm>
            <a:off x="3532003" y="6131825"/>
            <a:ext cx="3325997" cy="2123658"/>
          </a:xfrm>
          <a:prstGeom prst="rect">
            <a:avLst/>
          </a:prstGeom>
        </p:spPr>
        <p:txBody>
          <a:bodyPr wrap="square">
            <a:spAutoFit/>
          </a:bodyPr>
          <a:lstStyle/>
          <a:p>
            <a:r>
              <a:rPr lang="en-US" sz="1100" dirty="0" smtClean="0">
                <a:latin typeface="Century Gothic"/>
                <a:cs typeface="Century Gothic"/>
              </a:rPr>
              <a:t>Weekly and daily work will be updated weekly (bell ringers, participation, and quizzes). Please check grades regularly and feel free to ask me any questions that you might have about a particular grade. </a:t>
            </a:r>
          </a:p>
          <a:p>
            <a:endParaRPr lang="en-US" sz="1100" dirty="0" smtClean="0">
              <a:latin typeface="Century Gothic"/>
              <a:cs typeface="Century Gothic"/>
            </a:endParaRPr>
          </a:p>
          <a:p>
            <a:r>
              <a:rPr lang="en-US" sz="1100" dirty="0" smtClean="0">
                <a:latin typeface="Century Gothic"/>
                <a:cs typeface="Century Gothic"/>
              </a:rPr>
              <a:t>If you are absent, you are responsible for completing your make-up work (one day for make-up for each day absent).</a:t>
            </a:r>
          </a:p>
          <a:p>
            <a:r>
              <a:rPr lang="en-US" sz="1100" dirty="0" smtClean="0">
                <a:latin typeface="Century Gothic"/>
                <a:cs typeface="Century Gothic"/>
              </a:rPr>
              <a:t> </a:t>
            </a:r>
          </a:p>
          <a:p>
            <a:r>
              <a:rPr lang="en-US" sz="1100" dirty="0" smtClean="0">
                <a:latin typeface="Century Gothic"/>
                <a:cs typeface="Century Gothic"/>
              </a:rPr>
              <a:t>This can be done before or after school or via e-mail. </a:t>
            </a:r>
          </a:p>
        </p:txBody>
      </p:sp>
      <p:sp>
        <p:nvSpPr>
          <p:cNvPr id="42" name="Pentagon 41"/>
          <p:cNvSpPr/>
          <p:nvPr/>
        </p:nvSpPr>
        <p:spPr>
          <a:xfrm>
            <a:off x="3256619" y="5808997"/>
            <a:ext cx="731181" cy="322827"/>
          </a:xfrm>
          <a:prstGeom prst="homePlate">
            <a:avLst/>
          </a:prstGeom>
          <a:solidFill>
            <a:schemeClr val="tx1">
              <a:lumMod val="50000"/>
              <a:lumOff val="50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3581385" y="5638886"/>
            <a:ext cx="3528205" cy="615553"/>
          </a:xfrm>
          <a:prstGeom prst="rect">
            <a:avLst/>
          </a:prstGeom>
        </p:spPr>
        <p:txBody>
          <a:bodyPr wrap="square">
            <a:spAutoFit/>
          </a:bodyPr>
          <a:lstStyle/>
          <a:p>
            <a:pPr algn="ctr"/>
            <a:r>
              <a:rPr lang="en-US" sz="3400" dirty="0" smtClean="0">
                <a:latin typeface="bromello"/>
                <a:cs typeface="bromello"/>
              </a:rPr>
              <a:t>responsibility</a:t>
            </a:r>
            <a:endParaRPr lang="en-US" sz="3400" dirty="0">
              <a:latin typeface="bromello"/>
              <a:cs typeface="bromello"/>
            </a:endParaRPr>
          </a:p>
        </p:txBody>
      </p:sp>
      <p:sp>
        <p:nvSpPr>
          <p:cNvPr id="44" name="Rectangle 43"/>
          <p:cNvSpPr/>
          <p:nvPr/>
        </p:nvSpPr>
        <p:spPr>
          <a:xfrm>
            <a:off x="-16740" y="8054664"/>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45" name="Rectangle 44"/>
          <p:cNvSpPr/>
          <p:nvPr/>
        </p:nvSpPr>
        <p:spPr>
          <a:xfrm>
            <a:off x="3466666" y="8054664"/>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46" name="Rectangle 45"/>
          <p:cNvSpPr/>
          <p:nvPr/>
        </p:nvSpPr>
        <p:spPr>
          <a:xfrm>
            <a:off x="-16740" y="8054664"/>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47" name="Rectangle 46"/>
          <p:cNvSpPr/>
          <p:nvPr/>
        </p:nvSpPr>
        <p:spPr>
          <a:xfrm>
            <a:off x="3466666" y="8054664"/>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48" name="Rectangle 47"/>
          <p:cNvSpPr/>
          <p:nvPr/>
        </p:nvSpPr>
        <p:spPr>
          <a:xfrm>
            <a:off x="56436" y="8352879"/>
            <a:ext cx="2782867" cy="707886"/>
          </a:xfrm>
          <a:prstGeom prst="rect">
            <a:avLst/>
          </a:prstGeom>
        </p:spPr>
        <p:txBody>
          <a:bodyPr wrap="square">
            <a:spAutoFit/>
          </a:bodyPr>
          <a:lstStyle/>
          <a:p>
            <a:r>
              <a:rPr lang="en-US" sz="4000" dirty="0" smtClean="0">
                <a:latin typeface="bromello"/>
                <a:cs typeface="bromello"/>
              </a:rPr>
              <a:t>instagram</a:t>
            </a:r>
            <a:endParaRPr lang="en-US" sz="4000" dirty="0">
              <a:latin typeface="bromello"/>
              <a:cs typeface="bromello"/>
            </a:endParaRPr>
          </a:p>
        </p:txBody>
      </p:sp>
      <p:sp>
        <p:nvSpPr>
          <p:cNvPr id="49" name="Rectangle 48"/>
          <p:cNvSpPr/>
          <p:nvPr/>
        </p:nvSpPr>
        <p:spPr>
          <a:xfrm>
            <a:off x="2670136" y="8534484"/>
            <a:ext cx="1994023" cy="577081"/>
          </a:xfrm>
          <a:prstGeom prst="rect">
            <a:avLst/>
          </a:prstGeom>
        </p:spPr>
        <p:txBody>
          <a:bodyPr wrap="square">
            <a:spAutoFit/>
          </a:bodyPr>
          <a:lstStyle/>
          <a:p>
            <a:pPr algn="ctr"/>
            <a:r>
              <a:rPr lang="en-US" sz="1050" dirty="0" smtClean="0">
                <a:latin typeface="Century Gothic"/>
                <a:cs typeface="Century Gothic"/>
              </a:rPr>
              <a:t>Follow our class account </a:t>
            </a:r>
          </a:p>
          <a:p>
            <a:pPr algn="ctr"/>
            <a:r>
              <a:rPr lang="en-US" sz="1050" dirty="0" smtClean="0">
                <a:latin typeface="Century Gothic"/>
                <a:cs typeface="Century Gothic"/>
              </a:rPr>
              <a:t>to see yourself and classmates in action. </a:t>
            </a:r>
            <a:endParaRPr lang="en-US" sz="1050" dirty="0">
              <a:latin typeface="Century Gothic"/>
              <a:cs typeface="Century Gothic"/>
            </a:endParaRPr>
          </a:p>
        </p:txBody>
      </p:sp>
      <p:sp>
        <p:nvSpPr>
          <p:cNvPr id="50" name="Rectangle 49"/>
          <p:cNvSpPr/>
          <p:nvPr/>
        </p:nvSpPr>
        <p:spPr>
          <a:xfrm>
            <a:off x="5168900" y="8534484"/>
            <a:ext cx="1843476" cy="577081"/>
          </a:xfrm>
          <a:prstGeom prst="rect">
            <a:avLst/>
          </a:prstGeom>
        </p:spPr>
        <p:txBody>
          <a:bodyPr wrap="square">
            <a:spAutoFit/>
          </a:bodyPr>
          <a:lstStyle/>
          <a:p>
            <a:pPr algn="ctr"/>
            <a:r>
              <a:rPr lang="en-US" sz="1050" dirty="0" smtClean="0">
                <a:latin typeface="Century Gothic"/>
                <a:cs typeface="Century Gothic"/>
              </a:rPr>
              <a:t>Follow my book instagram for book recommendations.</a:t>
            </a:r>
            <a:endParaRPr lang="en-US" sz="1050" dirty="0">
              <a:latin typeface="Century Gothic"/>
              <a:cs typeface="Century Gothic"/>
            </a:endParaRPr>
          </a:p>
        </p:txBody>
      </p:sp>
      <p:sp>
        <p:nvSpPr>
          <p:cNvPr id="51" name="TextBox 50"/>
          <p:cNvSpPr txBox="1"/>
          <p:nvPr/>
        </p:nvSpPr>
        <p:spPr>
          <a:xfrm>
            <a:off x="2667115" y="8255483"/>
            <a:ext cx="1987717" cy="369332"/>
          </a:xfrm>
          <a:prstGeom prst="rect">
            <a:avLst/>
          </a:prstGeom>
          <a:noFill/>
        </p:spPr>
        <p:txBody>
          <a:bodyPr wrap="square" rtlCol="0">
            <a:spAutoFit/>
          </a:bodyPr>
          <a:lstStyle/>
          <a:p>
            <a:pPr algn="ctr"/>
            <a:r>
              <a:rPr lang="en-US" b="1" dirty="0" smtClean="0">
                <a:solidFill>
                  <a:schemeClr val="bg1"/>
                </a:solidFill>
                <a:latin typeface="KG Call Me Maybe"/>
                <a:cs typeface="KG Call Me Maybe"/>
              </a:rPr>
              <a:t> </a:t>
            </a:r>
            <a:r>
              <a:rPr lang="en-US" b="1" dirty="0" smtClean="0">
                <a:solidFill>
                  <a:srgbClr val="000000"/>
                </a:solidFill>
                <a:latin typeface="KG Call Me Maybe"/>
                <a:cs typeface="KG Call Me Maybe"/>
              </a:rPr>
              <a:t>@mrscahillsclass</a:t>
            </a:r>
            <a:endParaRPr lang="en-US" b="1" dirty="0">
              <a:solidFill>
                <a:srgbClr val="000000"/>
              </a:solidFill>
              <a:latin typeface="KG Call Me Maybe"/>
              <a:cs typeface="KG Call Me Maybe"/>
            </a:endParaRPr>
          </a:p>
        </p:txBody>
      </p:sp>
      <p:sp>
        <p:nvSpPr>
          <p:cNvPr id="52" name="TextBox 51"/>
          <p:cNvSpPr txBox="1"/>
          <p:nvPr/>
        </p:nvSpPr>
        <p:spPr>
          <a:xfrm>
            <a:off x="5339525" y="8246815"/>
            <a:ext cx="1671733" cy="369332"/>
          </a:xfrm>
          <a:prstGeom prst="rect">
            <a:avLst/>
          </a:prstGeom>
          <a:noFill/>
        </p:spPr>
        <p:txBody>
          <a:bodyPr wrap="square" rtlCol="0">
            <a:spAutoFit/>
          </a:bodyPr>
          <a:lstStyle/>
          <a:p>
            <a:r>
              <a:rPr lang="en-US" sz="1200" b="1" dirty="0" smtClean="0">
                <a:solidFill>
                  <a:srgbClr val="000000"/>
                </a:solidFill>
                <a:latin typeface="PBCoffeeBeforeTalkie"/>
                <a:cs typeface="PBCoffeeBeforeTalkie"/>
              </a:rPr>
              <a:t>  </a:t>
            </a:r>
            <a:r>
              <a:rPr lang="en-US" b="1" dirty="0" smtClean="0">
                <a:solidFill>
                  <a:srgbClr val="000000"/>
                </a:solidFill>
                <a:latin typeface="KG Call Me Maybe"/>
                <a:cs typeface="KG Call Me Maybe"/>
              </a:rPr>
              <a:t>@mrscahillsbooks</a:t>
            </a:r>
            <a:endParaRPr lang="en-US" b="1" dirty="0">
              <a:solidFill>
                <a:srgbClr val="000000"/>
              </a:solidFill>
              <a:latin typeface="KG Call Me Maybe"/>
              <a:cs typeface="KG Call Me Maybe"/>
            </a:endParaRPr>
          </a:p>
        </p:txBody>
      </p:sp>
      <p:sp>
        <p:nvSpPr>
          <p:cNvPr id="53" name="TextBox 52"/>
          <p:cNvSpPr txBox="1"/>
          <p:nvPr/>
        </p:nvSpPr>
        <p:spPr>
          <a:xfrm rot="16200000">
            <a:off x="3003504" y="1612469"/>
            <a:ext cx="1986762" cy="830997"/>
          </a:xfrm>
          <a:prstGeom prst="rect">
            <a:avLst/>
          </a:prstGeom>
          <a:noFill/>
        </p:spPr>
        <p:txBody>
          <a:bodyPr wrap="square" rtlCol="0">
            <a:spAutoFit/>
          </a:bodyPr>
          <a:lstStyle/>
          <a:p>
            <a:pPr algn="r"/>
            <a:r>
              <a:rPr lang="en-US" sz="2400" dirty="0" smtClean="0">
                <a:latin typeface="bromello"/>
                <a:cs typeface="bromello"/>
              </a:rPr>
              <a:t>Text Message Alerts </a:t>
            </a:r>
          </a:p>
        </p:txBody>
      </p:sp>
      <p:sp>
        <p:nvSpPr>
          <p:cNvPr id="54" name="TextBox 53"/>
          <p:cNvSpPr txBox="1"/>
          <p:nvPr/>
        </p:nvSpPr>
        <p:spPr>
          <a:xfrm rot="413096">
            <a:off x="1003698" y="4086878"/>
            <a:ext cx="1277283" cy="276999"/>
          </a:xfrm>
          <a:prstGeom prst="rect">
            <a:avLst/>
          </a:prstGeom>
          <a:noFill/>
        </p:spPr>
        <p:txBody>
          <a:bodyPr wrap="square" rtlCol="0">
            <a:spAutoFit/>
          </a:bodyPr>
          <a:lstStyle/>
          <a:p>
            <a:r>
              <a:rPr lang="en-US" sz="1200" dirty="0" smtClean="0">
                <a:latin typeface="APBCaramelCappuccino"/>
                <a:cs typeface="APBCaramelCappuccino"/>
              </a:rPr>
              <a:t>______</a:t>
            </a:r>
            <a:endParaRPr lang="en-US" sz="1200" dirty="0">
              <a:latin typeface="APBCaramelCappuccino"/>
              <a:cs typeface="APBCaramelCappuccino"/>
            </a:endParaRPr>
          </a:p>
        </p:txBody>
      </p:sp>
      <p:sp>
        <p:nvSpPr>
          <p:cNvPr id="55" name="TextBox 54"/>
          <p:cNvSpPr txBox="1"/>
          <p:nvPr/>
        </p:nvSpPr>
        <p:spPr>
          <a:xfrm>
            <a:off x="518017" y="4284557"/>
            <a:ext cx="1274669" cy="276999"/>
          </a:xfrm>
          <a:prstGeom prst="rect">
            <a:avLst/>
          </a:prstGeom>
          <a:noFill/>
        </p:spPr>
        <p:txBody>
          <a:bodyPr wrap="square" rtlCol="0">
            <a:spAutoFit/>
          </a:bodyPr>
          <a:lstStyle/>
          <a:p>
            <a:r>
              <a:rPr lang="en-US" sz="1200" dirty="0" smtClean="0">
                <a:latin typeface="APBCaramelCappuccino"/>
                <a:cs typeface="APBCaramelCappuccino"/>
              </a:rPr>
              <a:t>___________</a:t>
            </a:r>
            <a:endParaRPr lang="en-US" sz="1200" dirty="0">
              <a:latin typeface="APBCaramelCappuccino"/>
              <a:cs typeface="APBCaramelCappuccino"/>
            </a:endParaRPr>
          </a:p>
        </p:txBody>
      </p:sp>
      <p:sp>
        <p:nvSpPr>
          <p:cNvPr id="56" name="TextBox 55"/>
          <p:cNvSpPr txBox="1"/>
          <p:nvPr/>
        </p:nvSpPr>
        <p:spPr>
          <a:xfrm rot="21232400">
            <a:off x="789633" y="4610943"/>
            <a:ext cx="1274669" cy="276999"/>
          </a:xfrm>
          <a:prstGeom prst="rect">
            <a:avLst/>
          </a:prstGeom>
          <a:noFill/>
        </p:spPr>
        <p:txBody>
          <a:bodyPr wrap="square" rtlCol="0">
            <a:spAutoFit/>
          </a:bodyPr>
          <a:lstStyle/>
          <a:p>
            <a:r>
              <a:rPr lang="en-US" sz="1200" dirty="0" smtClean="0">
                <a:latin typeface="APBCaramelCappuccino"/>
                <a:cs typeface="APBCaramelCappuccino"/>
              </a:rPr>
              <a:t>________</a:t>
            </a:r>
            <a:endParaRPr lang="en-US" sz="1200" dirty="0">
              <a:latin typeface="APBCaramelCappuccino"/>
              <a:cs typeface="APBCaramelCappuccino"/>
            </a:endParaRPr>
          </a:p>
        </p:txBody>
      </p:sp>
      <p:sp>
        <p:nvSpPr>
          <p:cNvPr id="57" name="TextBox 56"/>
          <p:cNvSpPr txBox="1"/>
          <p:nvPr/>
        </p:nvSpPr>
        <p:spPr>
          <a:xfrm>
            <a:off x="-57972" y="3932990"/>
            <a:ext cx="1484940" cy="292388"/>
          </a:xfrm>
          <a:prstGeom prst="rect">
            <a:avLst/>
          </a:prstGeom>
          <a:noFill/>
        </p:spPr>
        <p:txBody>
          <a:bodyPr wrap="square" rtlCol="0">
            <a:spAutoFit/>
          </a:bodyPr>
          <a:lstStyle/>
          <a:p>
            <a:pPr algn="ctr"/>
            <a:r>
              <a:rPr lang="en-US" sz="1300" b="1" dirty="0" smtClean="0">
                <a:latin typeface="KG Call Me Maybe"/>
                <a:cs typeface="KG Call Me Maybe"/>
              </a:rPr>
              <a:t>2 composition  notebooks</a:t>
            </a:r>
            <a:endParaRPr lang="en-US" sz="1300" b="1" dirty="0">
              <a:latin typeface="KG Call Me Maybe"/>
              <a:cs typeface="KG Call Me Maybe"/>
            </a:endParaRPr>
          </a:p>
        </p:txBody>
      </p:sp>
      <p:sp>
        <p:nvSpPr>
          <p:cNvPr id="58" name="TextBox 57"/>
          <p:cNvSpPr txBox="1"/>
          <p:nvPr/>
        </p:nvSpPr>
        <p:spPr>
          <a:xfrm>
            <a:off x="-150078" y="4251325"/>
            <a:ext cx="1247874" cy="292388"/>
          </a:xfrm>
          <a:prstGeom prst="rect">
            <a:avLst/>
          </a:prstGeom>
          <a:noFill/>
        </p:spPr>
        <p:txBody>
          <a:bodyPr wrap="square" rtlCol="0">
            <a:spAutoFit/>
          </a:bodyPr>
          <a:lstStyle/>
          <a:p>
            <a:pPr algn="ctr"/>
            <a:r>
              <a:rPr lang="en-US" sz="1300" b="1" dirty="0" smtClean="0">
                <a:latin typeface="KG Call Me Maybe"/>
                <a:cs typeface="KG Call Me Maybe"/>
              </a:rPr>
              <a:t>Pencils &amp; pens</a:t>
            </a:r>
            <a:endParaRPr lang="en-US" sz="1300" b="1" dirty="0">
              <a:latin typeface="KG Call Me Maybe"/>
              <a:cs typeface="KG Call Me Maybe"/>
            </a:endParaRPr>
          </a:p>
        </p:txBody>
      </p:sp>
      <p:sp>
        <p:nvSpPr>
          <p:cNvPr id="59" name="TextBox 58"/>
          <p:cNvSpPr txBox="1"/>
          <p:nvPr/>
        </p:nvSpPr>
        <p:spPr>
          <a:xfrm>
            <a:off x="38860" y="4604575"/>
            <a:ext cx="1097270" cy="492443"/>
          </a:xfrm>
          <a:prstGeom prst="rect">
            <a:avLst/>
          </a:prstGeom>
          <a:noFill/>
        </p:spPr>
        <p:txBody>
          <a:bodyPr wrap="square" rtlCol="0">
            <a:spAutoFit/>
          </a:bodyPr>
          <a:lstStyle/>
          <a:p>
            <a:pPr algn="ctr"/>
            <a:r>
              <a:rPr lang="en-US" sz="1300" b="1" dirty="0" smtClean="0">
                <a:latin typeface="KG Call Me Maybe"/>
                <a:cs typeface="KG Call Me Maybe"/>
              </a:rPr>
              <a:t>colored pencils, </a:t>
            </a:r>
          </a:p>
          <a:p>
            <a:pPr algn="ctr"/>
            <a:r>
              <a:rPr lang="en-US" sz="1300" b="1" dirty="0" smtClean="0">
                <a:latin typeface="KG Call Me Maybe"/>
                <a:cs typeface="KG Call Me Maybe"/>
              </a:rPr>
              <a:t>scissors, glue</a:t>
            </a:r>
            <a:endParaRPr lang="en-US" sz="1300" b="1" dirty="0">
              <a:latin typeface="KG Call Me Maybe"/>
              <a:cs typeface="KG Call Me Maybe"/>
            </a:endParaRPr>
          </a:p>
        </p:txBody>
      </p:sp>
      <p:sp>
        <p:nvSpPr>
          <p:cNvPr id="60" name="TextBox 59"/>
          <p:cNvSpPr txBox="1"/>
          <p:nvPr/>
        </p:nvSpPr>
        <p:spPr>
          <a:xfrm>
            <a:off x="169741" y="5131111"/>
            <a:ext cx="1729754" cy="292388"/>
          </a:xfrm>
          <a:prstGeom prst="rect">
            <a:avLst/>
          </a:prstGeom>
          <a:noFill/>
        </p:spPr>
        <p:txBody>
          <a:bodyPr wrap="square" rtlCol="0">
            <a:spAutoFit/>
          </a:bodyPr>
          <a:lstStyle/>
          <a:p>
            <a:r>
              <a:rPr lang="en-US" sz="1300" b="1" dirty="0">
                <a:latin typeface="KG Call Me Maybe"/>
                <a:cs typeface="KG Call Me Maybe"/>
              </a:rPr>
              <a:t>s</a:t>
            </a:r>
            <a:r>
              <a:rPr lang="en-US" sz="1300" b="1" dirty="0" smtClean="0">
                <a:latin typeface="KG Call Me Maybe"/>
                <a:cs typeface="KG Call Me Maybe"/>
              </a:rPr>
              <a:t>ticky notes, highlighters</a:t>
            </a:r>
            <a:endParaRPr lang="en-US" sz="1300" b="1" dirty="0">
              <a:latin typeface="KG Call Me Maybe"/>
              <a:cs typeface="KG Call Me Maybe"/>
            </a:endParaRPr>
          </a:p>
        </p:txBody>
      </p:sp>
      <p:sp>
        <p:nvSpPr>
          <p:cNvPr id="61" name="TextBox 60"/>
          <p:cNvSpPr txBox="1"/>
          <p:nvPr/>
        </p:nvSpPr>
        <p:spPr>
          <a:xfrm>
            <a:off x="4103286" y="577857"/>
            <a:ext cx="2056214" cy="400110"/>
          </a:xfrm>
          <a:prstGeom prst="rect">
            <a:avLst/>
          </a:prstGeom>
          <a:noFill/>
        </p:spPr>
        <p:txBody>
          <a:bodyPr wrap="square" rtlCol="0">
            <a:spAutoFit/>
          </a:bodyPr>
          <a:lstStyle/>
          <a:p>
            <a:pPr algn="ctr"/>
            <a:r>
              <a:rPr lang="en-US" sz="2000" dirty="0" smtClean="0">
                <a:solidFill>
                  <a:srgbClr val="FFFFFF"/>
                </a:solidFill>
                <a:latin typeface="PBCoffeeBeforeTalkie"/>
                <a:cs typeface="PBCoffeeBeforeTalkie"/>
              </a:rPr>
              <a:t>-------  </a:t>
            </a:r>
            <a:r>
              <a:rPr lang="en-US" sz="2000" dirty="0" smtClean="0">
                <a:solidFill>
                  <a:srgbClr val="FFFFFF"/>
                </a:solidFill>
                <a:latin typeface="KG Somebody That I Used to Know"/>
                <a:cs typeface="KG Somebody That I Used to Know"/>
              </a:rPr>
              <a:t>2017</a:t>
            </a:r>
            <a:endParaRPr lang="en-US" sz="2000" dirty="0">
              <a:solidFill>
                <a:srgbClr val="FFFFFF"/>
              </a:solidFill>
              <a:latin typeface="KG Somebody That I Used to Know"/>
              <a:cs typeface="KG Somebody That I Used to Know"/>
            </a:endParaRPr>
          </a:p>
        </p:txBody>
      </p:sp>
      <p:sp>
        <p:nvSpPr>
          <p:cNvPr id="62" name="Rectangle 61"/>
          <p:cNvSpPr/>
          <p:nvPr/>
        </p:nvSpPr>
        <p:spPr>
          <a:xfrm>
            <a:off x="1097796" y="577857"/>
            <a:ext cx="2130885" cy="400110"/>
          </a:xfrm>
          <a:prstGeom prst="rect">
            <a:avLst/>
          </a:prstGeom>
        </p:spPr>
        <p:txBody>
          <a:bodyPr wrap="square">
            <a:spAutoFit/>
          </a:bodyPr>
          <a:lstStyle/>
          <a:p>
            <a:r>
              <a:rPr lang="en-US" sz="2000" dirty="0" smtClean="0">
                <a:solidFill>
                  <a:srgbClr val="FFFFFF"/>
                </a:solidFill>
                <a:latin typeface="KG Somebody That I Used to Know"/>
                <a:cs typeface="KG Somebody That I Used to Know"/>
              </a:rPr>
              <a:t>2016</a:t>
            </a:r>
            <a:r>
              <a:rPr lang="en-US" sz="2000" dirty="0" smtClean="0">
                <a:solidFill>
                  <a:srgbClr val="FFFFFF"/>
                </a:solidFill>
                <a:latin typeface="PBCoffeeBeforeTalkie"/>
                <a:cs typeface="PBCoffeeBeforeTalkie"/>
              </a:rPr>
              <a:t>  -------</a:t>
            </a:r>
            <a:endParaRPr lang="en-US" sz="2000" dirty="0">
              <a:solidFill>
                <a:srgbClr val="FFFFFF"/>
              </a:solidFill>
            </a:endParaRPr>
          </a:p>
        </p:txBody>
      </p:sp>
    </p:spTree>
    <p:extLst>
      <p:ext uri="{BB962C8B-B14F-4D97-AF65-F5344CB8AC3E}">
        <p14:creationId xmlns:p14="http://schemas.microsoft.com/office/powerpoint/2010/main" val="2011007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2645"/>
          </a:xfrm>
          <a:prstGeom prst="rect">
            <a:avLst/>
          </a:prstGeom>
        </p:spPr>
      </p:pic>
      <p:sp>
        <p:nvSpPr>
          <p:cNvPr id="3" name="Rectangle 2"/>
          <p:cNvSpPr/>
          <p:nvPr/>
        </p:nvSpPr>
        <p:spPr>
          <a:xfrm>
            <a:off x="89938" y="5692929"/>
            <a:ext cx="3192092" cy="2436627"/>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3468901" y="5692929"/>
            <a:ext cx="3271124" cy="2436627"/>
          </a:xfrm>
          <a:prstGeom prst="rect">
            <a:avLst/>
          </a:prstGeom>
          <a:solidFill>
            <a:srgbClr val="FF66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5" name="Rectangle 4"/>
          <p:cNvSpPr/>
          <p:nvPr/>
        </p:nvSpPr>
        <p:spPr>
          <a:xfrm>
            <a:off x="3466666" y="3096880"/>
            <a:ext cx="3273359" cy="2436627"/>
          </a:xfrm>
          <a:prstGeom prst="rect">
            <a:avLst/>
          </a:prstGeom>
          <a:solidFill>
            <a:srgbClr val="7CB231"/>
          </a:solidFill>
          <a:ln>
            <a:solidFill>
              <a:srgbClr val="7CB23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89938" y="1116462"/>
            <a:ext cx="3166681" cy="1872677"/>
          </a:xfrm>
          <a:prstGeom prst="rect">
            <a:avLst/>
          </a:prstGeom>
          <a:solidFill>
            <a:srgbClr val="7304E2"/>
          </a:solidFill>
          <a:ln>
            <a:solidFill>
              <a:srgbClr val="7304E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450105" y="383148"/>
            <a:ext cx="3889420" cy="584776"/>
          </a:xfrm>
          <a:prstGeom prst="rect">
            <a:avLst/>
          </a:prstGeom>
          <a:noFill/>
        </p:spPr>
        <p:txBody>
          <a:bodyPr wrap="square" rtlCol="0">
            <a:spAutoFit/>
          </a:bodyPr>
          <a:lstStyle/>
          <a:p>
            <a:pPr algn="ctr"/>
            <a:r>
              <a:rPr lang="en-US" sz="3200" b="1" dirty="0" smtClean="0">
                <a:solidFill>
                  <a:schemeClr val="bg1"/>
                </a:solidFill>
                <a:latin typeface="bromello"/>
                <a:cs typeface="bromello"/>
              </a:rPr>
              <a:t>Mrs. Cahill</a:t>
            </a:r>
            <a:endParaRPr lang="en-US" sz="3200" b="1" dirty="0">
              <a:solidFill>
                <a:schemeClr val="bg1"/>
              </a:solidFill>
              <a:latin typeface="bromello"/>
              <a:cs typeface="bromello"/>
            </a:endParaRPr>
          </a:p>
        </p:txBody>
      </p:sp>
      <p:sp>
        <p:nvSpPr>
          <p:cNvPr id="8" name="TextBox 7"/>
          <p:cNvSpPr txBox="1"/>
          <p:nvPr/>
        </p:nvSpPr>
        <p:spPr>
          <a:xfrm>
            <a:off x="0" y="0"/>
            <a:ext cx="6858000" cy="553998"/>
          </a:xfrm>
          <a:prstGeom prst="rect">
            <a:avLst/>
          </a:prstGeom>
          <a:noFill/>
        </p:spPr>
        <p:txBody>
          <a:bodyPr wrap="square" rtlCol="0">
            <a:spAutoFit/>
          </a:bodyPr>
          <a:lstStyle/>
          <a:p>
            <a:pPr algn="ctr"/>
            <a:r>
              <a:rPr lang="en-US" sz="3000" dirty="0" smtClean="0">
                <a:solidFill>
                  <a:schemeClr val="bg1"/>
                </a:solidFill>
                <a:latin typeface="Stylish Calligraphy Demo"/>
                <a:cs typeface="Stylish Calligraphy Demo"/>
              </a:rPr>
              <a:t>Middle School English </a:t>
            </a:r>
            <a:endParaRPr lang="en-US" sz="3000" b="1" dirty="0">
              <a:solidFill>
                <a:schemeClr val="bg1"/>
              </a:solidFill>
              <a:latin typeface="Stylish Calligraphy Demo"/>
              <a:cs typeface="Stylish Calligraphy Demo"/>
            </a:endParaRPr>
          </a:p>
        </p:txBody>
      </p:sp>
      <p:sp>
        <p:nvSpPr>
          <p:cNvPr id="9" name="TextBox 8"/>
          <p:cNvSpPr txBox="1"/>
          <p:nvPr/>
        </p:nvSpPr>
        <p:spPr>
          <a:xfrm>
            <a:off x="4103286" y="577857"/>
            <a:ext cx="1577113" cy="400110"/>
          </a:xfrm>
          <a:prstGeom prst="rect">
            <a:avLst/>
          </a:prstGeom>
          <a:noFill/>
        </p:spPr>
        <p:txBody>
          <a:bodyPr wrap="square" rtlCol="0">
            <a:spAutoFit/>
          </a:bodyPr>
          <a:lstStyle/>
          <a:p>
            <a:pPr algn="ctr"/>
            <a:r>
              <a:rPr lang="en-US" sz="2000" dirty="0" smtClean="0">
                <a:solidFill>
                  <a:schemeClr val="bg1"/>
                </a:solidFill>
                <a:latin typeface="PBCoffeeBeforeTalkie"/>
                <a:cs typeface="PBCoffeeBeforeTalkie"/>
              </a:rPr>
              <a:t>-------  </a:t>
            </a:r>
            <a:r>
              <a:rPr lang="en-US" sz="2000" dirty="0" smtClean="0">
                <a:solidFill>
                  <a:schemeClr val="bg1"/>
                </a:solidFill>
                <a:latin typeface="KG Somebody That I Used to Know"/>
                <a:cs typeface="KG Somebody That I Used to Know"/>
              </a:rPr>
              <a:t>2017</a:t>
            </a:r>
            <a:endParaRPr lang="en-US" sz="2000" dirty="0">
              <a:solidFill>
                <a:schemeClr val="bg1"/>
              </a:solidFill>
              <a:latin typeface="KG Somebody That I Used to Know"/>
              <a:cs typeface="KG Somebody That I Used to Know"/>
            </a:endParaRPr>
          </a:p>
        </p:txBody>
      </p:sp>
      <p:sp>
        <p:nvSpPr>
          <p:cNvPr id="10" name="Rectangle 9"/>
          <p:cNvSpPr/>
          <p:nvPr/>
        </p:nvSpPr>
        <p:spPr>
          <a:xfrm>
            <a:off x="1411638" y="577857"/>
            <a:ext cx="1393669" cy="400110"/>
          </a:xfrm>
          <a:prstGeom prst="rect">
            <a:avLst/>
          </a:prstGeom>
        </p:spPr>
        <p:txBody>
          <a:bodyPr wrap="square">
            <a:spAutoFit/>
          </a:bodyPr>
          <a:lstStyle/>
          <a:p>
            <a:r>
              <a:rPr lang="en-US" sz="2000" dirty="0" smtClean="0">
                <a:solidFill>
                  <a:schemeClr val="bg1"/>
                </a:solidFill>
                <a:latin typeface="KG Somebody That I Used to Know"/>
                <a:cs typeface="KG Somebody That I Used to Know"/>
              </a:rPr>
              <a:t>2016</a:t>
            </a:r>
            <a:r>
              <a:rPr lang="en-US" sz="2000" dirty="0" smtClean="0">
                <a:solidFill>
                  <a:schemeClr val="bg1"/>
                </a:solidFill>
                <a:latin typeface="PBCoffeeBeforeTalkie"/>
                <a:cs typeface="PBCoffeeBeforeTalkie"/>
              </a:rPr>
              <a:t>  -------</a:t>
            </a:r>
            <a:endParaRPr lang="en-US" sz="2000" dirty="0">
              <a:solidFill>
                <a:schemeClr val="bg1"/>
              </a:solidFill>
            </a:endParaRPr>
          </a:p>
        </p:txBody>
      </p:sp>
      <p:sp>
        <p:nvSpPr>
          <p:cNvPr id="11" name="Pentagon 10"/>
          <p:cNvSpPr/>
          <p:nvPr/>
        </p:nvSpPr>
        <p:spPr>
          <a:xfrm rot="10800000">
            <a:off x="2638060" y="1600200"/>
            <a:ext cx="706901" cy="304800"/>
          </a:xfrm>
          <a:prstGeom prst="homePlat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89938" y="973204"/>
            <a:ext cx="3166681" cy="1985159"/>
          </a:xfrm>
          <a:prstGeom prst="rect">
            <a:avLst/>
          </a:prstGeom>
          <a:noFill/>
        </p:spPr>
        <p:txBody>
          <a:bodyPr wrap="square" rtlCol="0">
            <a:spAutoFit/>
          </a:bodyPr>
          <a:lstStyle/>
          <a:p>
            <a:r>
              <a:rPr lang="en-US" sz="3400" dirty="0">
                <a:solidFill>
                  <a:schemeClr val="bg1"/>
                </a:solidFill>
                <a:latin typeface="bromello"/>
                <a:cs typeface="bromello"/>
              </a:rPr>
              <a:t>c</a:t>
            </a:r>
            <a:r>
              <a:rPr lang="en-US" sz="3400" dirty="0" smtClean="0">
                <a:solidFill>
                  <a:schemeClr val="bg1"/>
                </a:solidFill>
                <a:latin typeface="bromello"/>
                <a:cs typeface="bromello"/>
              </a:rPr>
              <a:t>ommunication</a:t>
            </a:r>
            <a:r>
              <a:rPr lang="en-US" sz="3000" b="1" dirty="0" smtClean="0">
                <a:solidFill>
                  <a:schemeClr val="bg1"/>
                </a:solidFill>
                <a:latin typeface="PBCoffeeBeforeTalkie"/>
                <a:cs typeface="PBCoffeeBeforeTalkie"/>
              </a:rPr>
              <a:t> </a:t>
            </a:r>
          </a:p>
          <a:p>
            <a:r>
              <a:rPr lang="en-US" sz="2500" dirty="0" smtClean="0">
                <a:solidFill>
                  <a:schemeClr val="bg1"/>
                </a:solidFill>
                <a:latin typeface="KG Call Me Maybe"/>
                <a:cs typeface="KG Call Me Maybe"/>
              </a:rPr>
              <a:t>with the teacher</a:t>
            </a:r>
          </a:p>
          <a:p>
            <a:endParaRPr lang="en-US" sz="1600" dirty="0" smtClean="0">
              <a:solidFill>
                <a:schemeClr val="bg1"/>
              </a:solidFill>
              <a:latin typeface="KG Wake Me Up"/>
              <a:cs typeface="KG Wake Me Up"/>
            </a:endParaRPr>
          </a:p>
          <a:p>
            <a:r>
              <a:rPr lang="en-US" sz="1600" dirty="0">
                <a:solidFill>
                  <a:srgbClr val="FFFFFF"/>
                </a:solidFill>
                <a:latin typeface="KG Wake Me Up"/>
                <a:cs typeface="KG Wake Me Up"/>
              </a:rPr>
              <a:t>1  </a:t>
            </a:r>
            <a:r>
              <a:rPr lang="en-US" sz="1600" dirty="0" err="1">
                <a:solidFill>
                  <a:srgbClr val="FFFFFF"/>
                </a:solidFill>
                <a:latin typeface="KG Call Me Maybe"/>
                <a:cs typeface="KG Call Me Maybe"/>
              </a:rPr>
              <a:t>mcahill@school.org</a:t>
            </a:r>
            <a:endParaRPr lang="en-US" sz="1600" dirty="0">
              <a:solidFill>
                <a:srgbClr val="FFFFFF"/>
              </a:solidFill>
              <a:latin typeface="KG Call Me Maybe"/>
              <a:cs typeface="KG Call Me Maybe"/>
            </a:endParaRPr>
          </a:p>
          <a:p>
            <a:r>
              <a:rPr lang="en-US" sz="1600" dirty="0">
                <a:solidFill>
                  <a:srgbClr val="FFFFFF"/>
                </a:solidFill>
                <a:latin typeface="KG Wake Me Up"/>
                <a:cs typeface="KG Wake Me Up"/>
              </a:rPr>
              <a:t>2</a:t>
            </a:r>
            <a:r>
              <a:rPr lang="en-US" sz="1600" dirty="0">
                <a:solidFill>
                  <a:srgbClr val="FFFFFF"/>
                </a:solidFill>
                <a:latin typeface="Century Gothic"/>
                <a:cs typeface="Century Gothic"/>
              </a:rPr>
              <a:t>  </a:t>
            </a:r>
            <a:r>
              <a:rPr lang="en-US" sz="1600" dirty="0">
                <a:solidFill>
                  <a:srgbClr val="FFFFFF"/>
                </a:solidFill>
                <a:latin typeface="KG Call Me Maybe"/>
                <a:cs typeface="KG Call Me Maybe"/>
              </a:rPr>
              <a:t>Remind101 app chat</a:t>
            </a:r>
          </a:p>
          <a:p>
            <a:r>
              <a:rPr lang="en-US" sz="1600" dirty="0">
                <a:solidFill>
                  <a:srgbClr val="FFFFFF"/>
                </a:solidFill>
                <a:latin typeface="KG Wake Me Up"/>
                <a:cs typeface="KG Wake Me Up"/>
              </a:rPr>
              <a:t>3</a:t>
            </a:r>
            <a:r>
              <a:rPr lang="en-US" sz="1600" dirty="0">
                <a:solidFill>
                  <a:srgbClr val="FFFFFF"/>
                </a:solidFill>
                <a:latin typeface="Century Gothic"/>
                <a:cs typeface="Century Gothic"/>
              </a:rPr>
              <a:t>  </a:t>
            </a:r>
            <a:r>
              <a:rPr lang="en-US" sz="1600" dirty="0">
                <a:solidFill>
                  <a:srgbClr val="FFFFFF"/>
                </a:solidFill>
                <a:latin typeface="KG Call Me Maybe"/>
                <a:cs typeface="KG Call Me Maybe"/>
              </a:rPr>
              <a:t>(719) 555-5555</a:t>
            </a:r>
          </a:p>
        </p:txBody>
      </p:sp>
      <p:sp>
        <p:nvSpPr>
          <p:cNvPr id="13" name="Rectangle 12"/>
          <p:cNvSpPr/>
          <p:nvPr/>
        </p:nvSpPr>
        <p:spPr>
          <a:xfrm>
            <a:off x="56436" y="2789085"/>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14" name="Rectangle 13"/>
          <p:cNvSpPr/>
          <p:nvPr/>
        </p:nvSpPr>
        <p:spPr>
          <a:xfrm>
            <a:off x="3451806" y="2789085"/>
            <a:ext cx="3273359" cy="400110"/>
          </a:xfrm>
          <a:prstGeom prst="rect">
            <a:avLst/>
          </a:prstGeom>
        </p:spPr>
        <p:txBody>
          <a:bodyPr wrap="square">
            <a:spAutoFit/>
          </a:bodyPr>
          <a:lstStyle/>
          <a:p>
            <a:r>
              <a:rPr lang="en-US" sz="2000" dirty="0" smtClean="0">
                <a:solidFill>
                  <a:srgbClr val="FFFFFF"/>
                </a:solidFill>
                <a:latin typeface="PBCoffeeBeforeTalkie"/>
                <a:cs typeface="PBCoffeeBeforeTalkie"/>
              </a:rPr>
              <a:t>--------------------------------</a:t>
            </a:r>
            <a:endParaRPr lang="en-US" sz="2000" dirty="0">
              <a:solidFill>
                <a:srgbClr val="FFFFFF"/>
              </a:solidFill>
            </a:endParaRPr>
          </a:p>
        </p:txBody>
      </p:sp>
      <p:sp>
        <p:nvSpPr>
          <p:cNvPr id="15" name="Rectangle 14"/>
          <p:cNvSpPr/>
          <p:nvPr/>
        </p:nvSpPr>
        <p:spPr>
          <a:xfrm>
            <a:off x="4279053" y="1163734"/>
            <a:ext cx="1005139" cy="1169551"/>
          </a:xfrm>
          <a:prstGeom prst="rect">
            <a:avLst/>
          </a:prstGeom>
        </p:spPr>
        <p:txBody>
          <a:bodyPr wrap="square">
            <a:spAutoFit/>
          </a:bodyPr>
          <a:lstStyle/>
          <a:p>
            <a:pPr algn="ctr"/>
            <a:r>
              <a:rPr lang="en-US" sz="3000" dirty="0">
                <a:solidFill>
                  <a:srgbClr val="FFFFFF"/>
                </a:solidFill>
                <a:latin typeface="bromello"/>
                <a:cs typeface="bromello"/>
              </a:rPr>
              <a:t>e</a:t>
            </a:r>
            <a:r>
              <a:rPr lang="en-US" sz="3000" dirty="0" smtClean="0">
                <a:solidFill>
                  <a:srgbClr val="FFFFFF"/>
                </a:solidFill>
                <a:latin typeface="bromello"/>
                <a:cs typeface="bromello"/>
              </a:rPr>
              <a:t>ighth </a:t>
            </a:r>
          </a:p>
          <a:p>
            <a:pPr algn="ctr"/>
            <a:r>
              <a:rPr lang="en-US" sz="3000" dirty="0" smtClean="0">
                <a:solidFill>
                  <a:srgbClr val="FFFFFF"/>
                </a:solidFill>
                <a:latin typeface="bromello"/>
                <a:cs typeface="bromello"/>
              </a:rPr>
              <a:t>grade </a:t>
            </a:r>
          </a:p>
          <a:p>
            <a:pPr algn="ctr"/>
            <a:endParaRPr lang="en-US" sz="1000" dirty="0" smtClean="0">
              <a:solidFill>
                <a:srgbClr val="FFFFFF"/>
              </a:solidFill>
              <a:latin typeface="Century Gothic"/>
              <a:cs typeface="Century Gothic"/>
            </a:endParaRPr>
          </a:p>
        </p:txBody>
      </p:sp>
      <p:sp>
        <p:nvSpPr>
          <p:cNvPr id="16" name="TextBox 15"/>
          <p:cNvSpPr txBox="1"/>
          <p:nvPr/>
        </p:nvSpPr>
        <p:spPr>
          <a:xfrm rot="16200000">
            <a:off x="2916066" y="1769375"/>
            <a:ext cx="1857615" cy="646331"/>
          </a:xfrm>
          <a:prstGeom prst="rect">
            <a:avLst/>
          </a:prstGeom>
          <a:noFill/>
        </p:spPr>
        <p:txBody>
          <a:bodyPr wrap="square" rtlCol="0">
            <a:spAutoFit/>
          </a:bodyPr>
          <a:lstStyle/>
          <a:p>
            <a:pPr algn="r"/>
            <a:r>
              <a:rPr lang="en-US" sz="1200" dirty="0" smtClean="0">
                <a:solidFill>
                  <a:schemeClr val="bg1"/>
                </a:solidFill>
                <a:latin typeface="KG Change This Heart"/>
                <a:cs typeface="KG Change This Heart"/>
              </a:rPr>
              <a:t>TEXT </a:t>
            </a:r>
          </a:p>
          <a:p>
            <a:pPr algn="r"/>
            <a:r>
              <a:rPr lang="en-US" sz="1200" dirty="0" smtClean="0">
                <a:solidFill>
                  <a:schemeClr val="bg1"/>
                </a:solidFill>
                <a:latin typeface="KG Change This Heart"/>
                <a:cs typeface="KG Change This Heart"/>
              </a:rPr>
              <a:t>MESSAGE ALERTS</a:t>
            </a:r>
          </a:p>
        </p:txBody>
      </p:sp>
      <p:sp>
        <p:nvSpPr>
          <p:cNvPr id="17" name="Rectangle 16"/>
          <p:cNvSpPr/>
          <p:nvPr/>
        </p:nvSpPr>
        <p:spPr>
          <a:xfrm>
            <a:off x="4190513" y="2125427"/>
            <a:ext cx="1274978" cy="707886"/>
          </a:xfrm>
          <a:prstGeom prst="rect">
            <a:avLst/>
          </a:prstGeom>
        </p:spPr>
        <p:txBody>
          <a:bodyPr wrap="square">
            <a:spAutoFit/>
          </a:bodyPr>
          <a:lstStyle/>
          <a:p>
            <a:pPr algn="ctr"/>
            <a:r>
              <a:rPr lang="en-US" sz="2000" dirty="0">
                <a:solidFill>
                  <a:schemeClr val="bg1"/>
                </a:solidFill>
                <a:latin typeface="KG Call Me Maybe"/>
                <a:cs typeface="KG Call Me Maybe"/>
              </a:rPr>
              <a:t>Text @teacher</a:t>
            </a:r>
          </a:p>
          <a:p>
            <a:pPr algn="ctr"/>
            <a:r>
              <a:rPr lang="en-US" sz="2000" dirty="0">
                <a:solidFill>
                  <a:schemeClr val="bg1"/>
                </a:solidFill>
                <a:latin typeface="KG Call Me Maybe"/>
                <a:cs typeface="KG Call Me Maybe"/>
              </a:rPr>
              <a:t> to 5555</a:t>
            </a:r>
          </a:p>
        </p:txBody>
      </p:sp>
      <p:sp>
        <p:nvSpPr>
          <p:cNvPr id="18" name="Rectangle 17"/>
          <p:cNvSpPr/>
          <p:nvPr/>
        </p:nvSpPr>
        <p:spPr>
          <a:xfrm>
            <a:off x="5339525" y="1150998"/>
            <a:ext cx="1478204" cy="1169551"/>
          </a:xfrm>
          <a:prstGeom prst="rect">
            <a:avLst/>
          </a:prstGeom>
        </p:spPr>
        <p:txBody>
          <a:bodyPr wrap="square">
            <a:spAutoFit/>
          </a:bodyPr>
          <a:lstStyle/>
          <a:p>
            <a:pPr algn="ctr"/>
            <a:r>
              <a:rPr lang="en-US" sz="3000" dirty="0" smtClean="0">
                <a:solidFill>
                  <a:srgbClr val="FFFFFF"/>
                </a:solidFill>
                <a:latin typeface="bromello"/>
                <a:cs typeface="bromello"/>
              </a:rPr>
              <a:t>seventh </a:t>
            </a:r>
          </a:p>
          <a:p>
            <a:pPr algn="ctr"/>
            <a:r>
              <a:rPr lang="en-US" sz="3000" dirty="0" smtClean="0">
                <a:solidFill>
                  <a:srgbClr val="FFFFFF"/>
                </a:solidFill>
                <a:latin typeface="bromello"/>
                <a:cs typeface="bromello"/>
              </a:rPr>
              <a:t>grade </a:t>
            </a:r>
          </a:p>
          <a:p>
            <a:pPr algn="ctr"/>
            <a:endParaRPr lang="en-US" sz="1000" dirty="0" smtClean="0">
              <a:solidFill>
                <a:srgbClr val="FFFFFF"/>
              </a:solidFill>
              <a:latin typeface="Century Gothic"/>
              <a:cs typeface="Century Gothic"/>
            </a:endParaRPr>
          </a:p>
        </p:txBody>
      </p:sp>
      <p:sp>
        <p:nvSpPr>
          <p:cNvPr id="19" name="Rectangle 18"/>
          <p:cNvSpPr/>
          <p:nvPr/>
        </p:nvSpPr>
        <p:spPr>
          <a:xfrm>
            <a:off x="5457742" y="2156204"/>
            <a:ext cx="1186437" cy="646331"/>
          </a:xfrm>
          <a:prstGeom prst="rect">
            <a:avLst/>
          </a:prstGeom>
        </p:spPr>
        <p:txBody>
          <a:bodyPr wrap="square">
            <a:spAutoFit/>
          </a:bodyPr>
          <a:lstStyle/>
          <a:p>
            <a:pPr algn="ctr"/>
            <a:r>
              <a:rPr lang="en-US" dirty="0">
                <a:solidFill>
                  <a:schemeClr val="bg1"/>
                </a:solidFill>
                <a:latin typeface="KG Call Me Maybe"/>
                <a:cs typeface="KG Call Me Maybe"/>
              </a:rPr>
              <a:t>Text @teacher</a:t>
            </a:r>
          </a:p>
          <a:p>
            <a:pPr algn="ctr"/>
            <a:r>
              <a:rPr lang="en-US" dirty="0">
                <a:solidFill>
                  <a:schemeClr val="bg1"/>
                </a:solidFill>
                <a:latin typeface="KG Call Me Maybe"/>
                <a:cs typeface="KG Call Me Maybe"/>
              </a:rPr>
              <a:t> to 5555</a:t>
            </a:r>
          </a:p>
        </p:txBody>
      </p:sp>
      <p:sp>
        <p:nvSpPr>
          <p:cNvPr id="20" name="Rectangle 19"/>
          <p:cNvSpPr/>
          <p:nvPr/>
        </p:nvSpPr>
        <p:spPr>
          <a:xfrm>
            <a:off x="8672" y="847758"/>
            <a:ext cx="6849328" cy="400110"/>
          </a:xfrm>
          <a:prstGeom prst="rect">
            <a:avLst/>
          </a:prstGeom>
        </p:spPr>
        <p:txBody>
          <a:bodyPr wrap="square">
            <a:spAutoFit/>
          </a:bodyPr>
          <a:lstStyle/>
          <a:p>
            <a:r>
              <a:rPr lang="en-US" sz="2000" dirty="0" smtClean="0">
                <a:solidFill>
                  <a:schemeClr val="bg1"/>
                </a:solidFill>
                <a:latin typeface="PBCoffeeBeforeTalkie"/>
                <a:cs typeface="PBCoffeeBeforeTalkie"/>
              </a:rPr>
              <a:t>-----------------------------------------------------------------------</a:t>
            </a:r>
            <a:endParaRPr lang="en-US" sz="2000" dirty="0">
              <a:solidFill>
                <a:schemeClr val="bg1"/>
              </a:solidFill>
            </a:endParaRPr>
          </a:p>
        </p:txBody>
      </p:sp>
      <p:sp>
        <p:nvSpPr>
          <p:cNvPr id="21" name="TextBox 20"/>
          <p:cNvSpPr txBox="1"/>
          <p:nvPr/>
        </p:nvSpPr>
        <p:spPr>
          <a:xfrm>
            <a:off x="62932" y="3170317"/>
            <a:ext cx="3115620" cy="615553"/>
          </a:xfrm>
          <a:prstGeom prst="rect">
            <a:avLst/>
          </a:prstGeom>
          <a:noFill/>
        </p:spPr>
        <p:txBody>
          <a:bodyPr wrap="square" rtlCol="0">
            <a:spAutoFit/>
          </a:bodyPr>
          <a:lstStyle/>
          <a:p>
            <a:r>
              <a:rPr lang="en-US" sz="3400" dirty="0" smtClean="0">
                <a:solidFill>
                  <a:srgbClr val="FFFFFF"/>
                </a:solidFill>
                <a:latin typeface="bromello"/>
                <a:cs typeface="bromello"/>
              </a:rPr>
              <a:t>class </a:t>
            </a:r>
            <a:r>
              <a:rPr lang="en-US" sz="3400" dirty="0">
                <a:solidFill>
                  <a:srgbClr val="FFFFFF"/>
                </a:solidFill>
                <a:latin typeface="bromello"/>
                <a:cs typeface="bromello"/>
              </a:rPr>
              <a:t>m</a:t>
            </a:r>
            <a:r>
              <a:rPr lang="en-US" sz="3400" dirty="0" smtClean="0">
                <a:solidFill>
                  <a:srgbClr val="FFFFFF"/>
                </a:solidFill>
                <a:latin typeface="bromello"/>
                <a:cs typeface="bromello"/>
              </a:rPr>
              <a:t>aterials</a:t>
            </a:r>
          </a:p>
        </p:txBody>
      </p:sp>
      <p:sp>
        <p:nvSpPr>
          <p:cNvPr id="22" name="TextBox 21"/>
          <p:cNvSpPr txBox="1"/>
          <p:nvPr/>
        </p:nvSpPr>
        <p:spPr>
          <a:xfrm rot="20872677">
            <a:off x="1180444" y="4958519"/>
            <a:ext cx="1274669" cy="276999"/>
          </a:xfrm>
          <a:prstGeom prst="rect">
            <a:avLst/>
          </a:prstGeom>
          <a:noFill/>
        </p:spPr>
        <p:txBody>
          <a:bodyPr wrap="square" rtlCol="0">
            <a:spAutoFit/>
          </a:bodyPr>
          <a:lstStyle/>
          <a:p>
            <a:r>
              <a:rPr lang="en-US" sz="1200" dirty="0" smtClean="0">
                <a:solidFill>
                  <a:srgbClr val="FFFFFF"/>
                </a:solidFill>
                <a:latin typeface="APBCaramelCappuccino"/>
                <a:cs typeface="APBCaramelCappuccino"/>
              </a:rPr>
              <a:t>______</a:t>
            </a:r>
            <a:endParaRPr lang="en-US" sz="1200" dirty="0">
              <a:solidFill>
                <a:srgbClr val="FFFFFF"/>
              </a:solidFill>
              <a:latin typeface="APBCaramelCappuccino"/>
              <a:cs typeface="APBCaramelCappuccino"/>
            </a:endParaRPr>
          </a:p>
        </p:txBody>
      </p:sp>
      <p:sp>
        <p:nvSpPr>
          <p:cNvPr id="23" name="TextBox 22"/>
          <p:cNvSpPr txBox="1"/>
          <p:nvPr/>
        </p:nvSpPr>
        <p:spPr>
          <a:xfrm rot="20872677">
            <a:off x="1462853" y="4957637"/>
            <a:ext cx="1483376" cy="278914"/>
          </a:xfrm>
          <a:prstGeom prst="rect">
            <a:avLst/>
          </a:prstGeom>
          <a:noFill/>
        </p:spPr>
        <p:txBody>
          <a:bodyPr wrap="square" rtlCol="0">
            <a:spAutoFit/>
          </a:bodyPr>
          <a:lstStyle/>
          <a:p>
            <a:r>
              <a:rPr lang="en-US" sz="1200" dirty="0" smtClean="0">
                <a:solidFill>
                  <a:srgbClr val="00B4B6"/>
                </a:solidFill>
                <a:latin typeface="APBCaramelCappuccino"/>
                <a:cs typeface="APBCaramelCappuccino"/>
              </a:rPr>
              <a:t>__</a:t>
            </a:r>
            <a:endParaRPr lang="en-US" sz="1200" dirty="0">
              <a:solidFill>
                <a:srgbClr val="00B4B6"/>
              </a:solidFill>
              <a:latin typeface="APBCaramelCappuccino"/>
              <a:cs typeface="APBCaramelCappuccino"/>
            </a:endParaRPr>
          </a:p>
        </p:txBody>
      </p:sp>
      <p:sp>
        <p:nvSpPr>
          <p:cNvPr id="24" name="Rectangle 23"/>
          <p:cNvSpPr/>
          <p:nvPr/>
        </p:nvSpPr>
        <p:spPr>
          <a:xfrm>
            <a:off x="3404797" y="2921211"/>
            <a:ext cx="3528205" cy="615553"/>
          </a:xfrm>
          <a:prstGeom prst="rect">
            <a:avLst/>
          </a:prstGeom>
        </p:spPr>
        <p:txBody>
          <a:bodyPr wrap="square">
            <a:spAutoFit/>
          </a:bodyPr>
          <a:lstStyle/>
          <a:p>
            <a:pPr algn="ctr"/>
            <a:r>
              <a:rPr lang="en-US" sz="3400" smtClean="0">
                <a:solidFill>
                  <a:srgbClr val="FFFFFF"/>
                </a:solidFill>
                <a:latin typeface="bromello"/>
                <a:cs typeface="bromello"/>
              </a:rPr>
              <a:t>pteparation</a:t>
            </a:r>
            <a:endParaRPr lang="en-US" sz="3400" dirty="0">
              <a:solidFill>
                <a:srgbClr val="FFFFFF"/>
              </a:solidFill>
              <a:latin typeface="bromello"/>
              <a:cs typeface="bromello"/>
            </a:endParaRPr>
          </a:p>
        </p:txBody>
      </p:sp>
      <p:sp>
        <p:nvSpPr>
          <p:cNvPr id="25" name="Rectangle 24"/>
          <p:cNvSpPr/>
          <p:nvPr/>
        </p:nvSpPr>
        <p:spPr>
          <a:xfrm>
            <a:off x="3887927" y="3485285"/>
            <a:ext cx="2970074" cy="2123658"/>
          </a:xfrm>
          <a:prstGeom prst="rect">
            <a:avLst/>
          </a:prstGeom>
        </p:spPr>
        <p:txBody>
          <a:bodyPr wrap="square">
            <a:spAutoFit/>
          </a:bodyPr>
          <a:lstStyle/>
          <a:p>
            <a:r>
              <a:rPr lang="en-US" sz="1100" dirty="0" smtClean="0">
                <a:solidFill>
                  <a:srgbClr val="FFFFFF"/>
                </a:solidFill>
                <a:latin typeface="Century Gothic"/>
                <a:cs typeface="Century Gothic"/>
              </a:rPr>
              <a:t>Come prepared to class with your binder, planner, notebooks, writing utensils, &amp; interactive notebook supplies. </a:t>
            </a:r>
          </a:p>
          <a:p>
            <a:endParaRPr lang="en-US" sz="1100" dirty="0" smtClean="0">
              <a:solidFill>
                <a:srgbClr val="FFFFFF"/>
              </a:solidFill>
              <a:latin typeface="Century Gothic"/>
              <a:cs typeface="Century Gothic"/>
            </a:endParaRPr>
          </a:p>
          <a:p>
            <a:r>
              <a:rPr lang="en-US" sz="1100" dirty="0" smtClean="0">
                <a:solidFill>
                  <a:srgbClr val="FFFFFF"/>
                </a:solidFill>
                <a:latin typeface="Century Gothic"/>
                <a:cs typeface="Century Gothic"/>
              </a:rPr>
              <a:t>Start working on bell ringers immediately so class can start within five minutes of the bell. This is when I will grade your bell ringers. </a:t>
            </a:r>
          </a:p>
          <a:p>
            <a:endParaRPr lang="en-US" sz="1100" dirty="0" smtClean="0">
              <a:solidFill>
                <a:srgbClr val="FFFFFF"/>
              </a:solidFill>
              <a:latin typeface="Century Gothic"/>
              <a:cs typeface="Century Gothic"/>
            </a:endParaRPr>
          </a:p>
          <a:p>
            <a:r>
              <a:rPr lang="en-US" sz="1100" dirty="0" smtClean="0">
                <a:solidFill>
                  <a:srgbClr val="FFFFFF"/>
                </a:solidFill>
                <a:latin typeface="Century Gothic"/>
                <a:cs typeface="Century Gothic"/>
              </a:rPr>
              <a:t>Work should be turned in on its due date. Late work</a:t>
            </a:r>
          </a:p>
          <a:p>
            <a:r>
              <a:rPr lang="en-US" sz="1100" dirty="0" smtClean="0">
                <a:solidFill>
                  <a:srgbClr val="FFFFFF"/>
                </a:solidFill>
                <a:latin typeface="Century Gothic"/>
                <a:cs typeface="Century Gothic"/>
              </a:rPr>
              <a:t>will lose points on a per-day-late basis.</a:t>
            </a:r>
          </a:p>
        </p:txBody>
      </p:sp>
      <p:sp>
        <p:nvSpPr>
          <p:cNvPr id="26" name="Rectangle 25"/>
          <p:cNvSpPr/>
          <p:nvPr/>
        </p:nvSpPr>
        <p:spPr>
          <a:xfrm>
            <a:off x="3445378" y="3485285"/>
            <a:ext cx="442549" cy="2092881"/>
          </a:xfrm>
          <a:prstGeom prst="rect">
            <a:avLst/>
          </a:prstGeom>
        </p:spPr>
        <p:txBody>
          <a:bodyPr wrap="none">
            <a:spAutoFit/>
          </a:bodyPr>
          <a:lstStyle/>
          <a:p>
            <a:r>
              <a:rPr lang="en-US" sz="2600" dirty="0" smtClean="0">
                <a:solidFill>
                  <a:srgbClr val="FFFFFF"/>
                </a:solidFill>
                <a:latin typeface="KG Wake Me Up"/>
                <a:cs typeface="KG Wake Me Up"/>
              </a:rPr>
              <a:t>1</a:t>
            </a:r>
          </a:p>
          <a:p>
            <a:endParaRPr lang="en-US" sz="2600" dirty="0">
              <a:solidFill>
                <a:srgbClr val="FFFFFF"/>
              </a:solidFill>
              <a:latin typeface="KG Wake Me Up"/>
              <a:cs typeface="KG Wake Me Up"/>
            </a:endParaRPr>
          </a:p>
          <a:p>
            <a:r>
              <a:rPr lang="en-US" sz="2600" dirty="0" smtClean="0">
                <a:solidFill>
                  <a:srgbClr val="FFFFFF"/>
                </a:solidFill>
                <a:latin typeface="KG Wake Me Up"/>
                <a:cs typeface="KG Wake Me Up"/>
              </a:rPr>
              <a:t>2</a:t>
            </a:r>
          </a:p>
          <a:p>
            <a:endParaRPr lang="en-US" sz="2600" dirty="0" smtClean="0">
              <a:solidFill>
                <a:srgbClr val="FFFFFF"/>
              </a:solidFill>
              <a:latin typeface="KG Wake Me Up"/>
              <a:cs typeface="KG Wake Me Up"/>
            </a:endParaRPr>
          </a:p>
          <a:p>
            <a:r>
              <a:rPr lang="en-US" sz="2600" dirty="0">
                <a:solidFill>
                  <a:srgbClr val="FFFFFF"/>
                </a:solidFill>
                <a:latin typeface="KG Wake Me Up"/>
                <a:cs typeface="KG Wake Me Up"/>
              </a:rPr>
              <a:t>3</a:t>
            </a:r>
            <a:endParaRPr lang="en-US" sz="2600" dirty="0">
              <a:solidFill>
                <a:srgbClr val="FFFFFF"/>
              </a:solidFill>
            </a:endParaRPr>
          </a:p>
        </p:txBody>
      </p:sp>
      <p:sp>
        <p:nvSpPr>
          <p:cNvPr id="27" name="Rectangle 26"/>
          <p:cNvSpPr/>
          <p:nvPr/>
        </p:nvSpPr>
        <p:spPr>
          <a:xfrm>
            <a:off x="49076" y="5409652"/>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28" name="Rectangle 27"/>
          <p:cNvSpPr/>
          <p:nvPr/>
        </p:nvSpPr>
        <p:spPr>
          <a:xfrm>
            <a:off x="3532004" y="5408888"/>
            <a:ext cx="3273359" cy="400110"/>
          </a:xfrm>
          <a:prstGeom prst="rect">
            <a:avLst/>
          </a:prstGeom>
        </p:spPr>
        <p:txBody>
          <a:bodyPr wrap="square">
            <a:spAutoFit/>
          </a:bodyPr>
          <a:lstStyle/>
          <a:p>
            <a:r>
              <a:rPr lang="en-US" sz="2000" dirty="0" smtClean="0">
                <a:solidFill>
                  <a:srgbClr val="000000"/>
                </a:solidFill>
                <a:latin typeface="PBCoffeeBeforeTalkie"/>
                <a:cs typeface="PBCoffeeBeforeTalkie"/>
              </a:rPr>
              <a:t>-----</a:t>
            </a:r>
            <a:r>
              <a:rPr lang="en-US" sz="2000" dirty="0" smtClean="0">
                <a:latin typeface="PBCoffeeBeforeTalkie"/>
                <a:cs typeface="PBCoffeeBeforeTalkie"/>
              </a:rPr>
              <a:t>---------------------------</a:t>
            </a:r>
            <a:endParaRPr lang="en-US" sz="2000" dirty="0"/>
          </a:p>
        </p:txBody>
      </p:sp>
      <p:sp>
        <p:nvSpPr>
          <p:cNvPr id="29" name="Rectangle 28"/>
          <p:cNvSpPr/>
          <p:nvPr/>
        </p:nvSpPr>
        <p:spPr>
          <a:xfrm>
            <a:off x="144617" y="6558867"/>
            <a:ext cx="707965" cy="1219744"/>
          </a:xfrm>
          <a:prstGeom prst="rect">
            <a:avLst/>
          </a:prstGeom>
          <a:solidFill>
            <a:srgbClr val="8000FF"/>
          </a:solidFill>
          <a:ln>
            <a:solidFill>
              <a:srgbClr val="8000FF"/>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30" name="Rectangle 29"/>
          <p:cNvSpPr/>
          <p:nvPr/>
        </p:nvSpPr>
        <p:spPr>
          <a:xfrm>
            <a:off x="165283" y="5608943"/>
            <a:ext cx="2390181" cy="630942"/>
          </a:xfrm>
          <a:prstGeom prst="rect">
            <a:avLst/>
          </a:prstGeom>
        </p:spPr>
        <p:txBody>
          <a:bodyPr wrap="square">
            <a:spAutoFit/>
          </a:bodyPr>
          <a:lstStyle/>
          <a:p>
            <a:r>
              <a:rPr lang="en-US" sz="3500" dirty="0">
                <a:solidFill>
                  <a:srgbClr val="000000"/>
                </a:solidFill>
                <a:latin typeface="bromello"/>
                <a:cs typeface="bromello"/>
              </a:rPr>
              <a:t>g</a:t>
            </a:r>
            <a:r>
              <a:rPr lang="en-US" sz="3500" dirty="0" smtClean="0">
                <a:solidFill>
                  <a:srgbClr val="000000"/>
                </a:solidFill>
                <a:latin typeface="bromello"/>
                <a:cs typeface="bromello"/>
              </a:rPr>
              <a:t>rades</a:t>
            </a:r>
            <a:endParaRPr lang="en-US" sz="3500" dirty="0">
              <a:solidFill>
                <a:srgbClr val="000000"/>
              </a:solidFill>
              <a:latin typeface="bromello"/>
              <a:cs typeface="bromello"/>
            </a:endParaRPr>
          </a:p>
        </p:txBody>
      </p:sp>
      <p:sp>
        <p:nvSpPr>
          <p:cNvPr id="31" name="Rectangle 30"/>
          <p:cNvSpPr/>
          <p:nvPr/>
        </p:nvSpPr>
        <p:spPr>
          <a:xfrm>
            <a:off x="838951" y="6558867"/>
            <a:ext cx="495945" cy="1223201"/>
          </a:xfrm>
          <a:prstGeom prst="rect">
            <a:avLst/>
          </a:prstGeom>
          <a:solidFill>
            <a:srgbClr val="FF0080"/>
          </a:solidFill>
          <a:ln>
            <a:solidFill>
              <a:srgbClr val="FF0080"/>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32" name="Rectangle 31"/>
          <p:cNvSpPr/>
          <p:nvPr/>
        </p:nvSpPr>
        <p:spPr>
          <a:xfrm>
            <a:off x="1350958" y="6558867"/>
            <a:ext cx="580325" cy="1219744"/>
          </a:xfrm>
          <a:prstGeom prst="rect">
            <a:avLst/>
          </a:prstGeom>
          <a:solidFill>
            <a:srgbClr val="00B4B6"/>
          </a:solidFill>
          <a:ln>
            <a:solidFill>
              <a:srgbClr val="00B4B6"/>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33" name="Rectangle 32"/>
          <p:cNvSpPr/>
          <p:nvPr/>
        </p:nvSpPr>
        <p:spPr>
          <a:xfrm>
            <a:off x="1939821" y="6558867"/>
            <a:ext cx="548869" cy="1219744"/>
          </a:xfrm>
          <a:prstGeom prst="rect">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34" name="Rectangle 33"/>
          <p:cNvSpPr/>
          <p:nvPr/>
        </p:nvSpPr>
        <p:spPr>
          <a:xfrm>
            <a:off x="2468037" y="6544084"/>
            <a:ext cx="404198" cy="1237986"/>
          </a:xfrm>
          <a:prstGeom prst="rect">
            <a:avLst/>
          </a:prstGeom>
          <a:solidFill>
            <a:srgbClr val="7CB231"/>
          </a:solidFill>
          <a:ln>
            <a:solidFill>
              <a:srgbClr val="7CB23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35" name="TextBox 34"/>
          <p:cNvSpPr txBox="1"/>
          <p:nvPr/>
        </p:nvSpPr>
        <p:spPr>
          <a:xfrm>
            <a:off x="-29649" y="6254439"/>
            <a:ext cx="1048522" cy="830997"/>
          </a:xfrm>
          <a:prstGeom prst="rect">
            <a:avLst/>
          </a:prstGeom>
          <a:noFill/>
        </p:spPr>
        <p:txBody>
          <a:bodyPr wrap="square" rtlCol="0">
            <a:spAutoFit/>
          </a:bodyPr>
          <a:lstStyle/>
          <a:p>
            <a:pPr algn="ctr"/>
            <a:r>
              <a:rPr lang="en-US" sz="1600" dirty="0" smtClean="0">
                <a:solidFill>
                  <a:srgbClr val="000000"/>
                </a:solidFill>
                <a:latin typeface="KG Somebody That I Used to Know"/>
                <a:cs typeface="KG Somebody That I Used to Know"/>
              </a:rPr>
              <a:t>30%</a:t>
            </a:r>
          </a:p>
          <a:p>
            <a:endParaRPr lang="en-US" sz="1600" dirty="0" smtClean="0">
              <a:solidFill>
                <a:srgbClr val="000000"/>
              </a:solidFill>
              <a:latin typeface="KG Somebody That I Used to Know"/>
              <a:cs typeface="KG Somebody That I Used to Know"/>
            </a:endParaRPr>
          </a:p>
          <a:p>
            <a:endParaRPr lang="en-US" sz="1600" dirty="0">
              <a:solidFill>
                <a:srgbClr val="000000"/>
              </a:solidFill>
              <a:latin typeface="KG Somebody That I Used to Know"/>
              <a:cs typeface="KG Somebody That I Used to Know"/>
            </a:endParaRPr>
          </a:p>
        </p:txBody>
      </p:sp>
      <p:sp>
        <p:nvSpPr>
          <p:cNvPr id="36" name="Rectangle 35"/>
          <p:cNvSpPr/>
          <p:nvPr/>
        </p:nvSpPr>
        <p:spPr>
          <a:xfrm rot="16200000">
            <a:off x="-404677" y="6903643"/>
            <a:ext cx="1635561" cy="646331"/>
          </a:xfrm>
          <a:prstGeom prst="rect">
            <a:avLst/>
          </a:prstGeom>
        </p:spPr>
        <p:txBody>
          <a:bodyPr wrap="square">
            <a:spAutoFit/>
          </a:bodyPr>
          <a:lstStyle/>
          <a:p>
            <a:pPr algn="ctr"/>
            <a:r>
              <a:rPr lang="en-US" dirty="0">
                <a:solidFill>
                  <a:schemeClr val="bg1"/>
                </a:solidFill>
                <a:latin typeface="KG Somebody That I Used to Know"/>
                <a:cs typeface="KG Somebody That I Used to Know"/>
              </a:rPr>
              <a:t>Papers </a:t>
            </a:r>
            <a:endParaRPr lang="en-US" dirty="0" smtClean="0">
              <a:solidFill>
                <a:schemeClr val="bg1"/>
              </a:solidFill>
              <a:latin typeface="KG Somebody That I Used to Know"/>
              <a:cs typeface="KG Somebody That I Used to Know"/>
            </a:endParaRPr>
          </a:p>
          <a:p>
            <a:pPr algn="ctr"/>
            <a:r>
              <a:rPr lang="en-US" dirty="0" smtClean="0">
                <a:solidFill>
                  <a:schemeClr val="bg1"/>
                </a:solidFill>
                <a:latin typeface="KG Somebody That I Used to Know"/>
                <a:cs typeface="KG Somebody That I Used to Know"/>
              </a:rPr>
              <a:t> </a:t>
            </a:r>
            <a:r>
              <a:rPr lang="en-US" dirty="0">
                <a:solidFill>
                  <a:schemeClr val="bg1"/>
                </a:solidFill>
                <a:latin typeface="KG Somebody That I Used to Know"/>
                <a:cs typeface="KG Somebody That I Used to Know"/>
              </a:rPr>
              <a:t>Projects</a:t>
            </a:r>
          </a:p>
        </p:txBody>
      </p:sp>
      <p:sp>
        <p:nvSpPr>
          <p:cNvPr id="37" name="TextBox 36"/>
          <p:cNvSpPr txBox="1"/>
          <p:nvPr/>
        </p:nvSpPr>
        <p:spPr>
          <a:xfrm>
            <a:off x="634330" y="6254861"/>
            <a:ext cx="806286" cy="830997"/>
          </a:xfrm>
          <a:prstGeom prst="rect">
            <a:avLst/>
          </a:prstGeom>
          <a:noFill/>
        </p:spPr>
        <p:txBody>
          <a:bodyPr wrap="square" rtlCol="0">
            <a:spAutoFit/>
          </a:bodyPr>
          <a:lstStyle/>
          <a:p>
            <a:pPr algn="ctr"/>
            <a:r>
              <a:rPr lang="en-US" sz="1600" dirty="0">
                <a:solidFill>
                  <a:srgbClr val="000000"/>
                </a:solidFill>
                <a:latin typeface="KG Somebody That I Used to Know"/>
                <a:cs typeface="KG Somebody That I Used to Know"/>
              </a:rPr>
              <a:t>2</a:t>
            </a:r>
            <a:r>
              <a:rPr lang="en-US" sz="1600" dirty="0" smtClean="0">
                <a:solidFill>
                  <a:srgbClr val="000000"/>
                </a:solidFill>
                <a:latin typeface="KG Somebody That I Used to Know"/>
                <a:cs typeface="KG Somebody That I Used to Know"/>
              </a:rPr>
              <a:t>0%</a:t>
            </a:r>
          </a:p>
          <a:p>
            <a:endParaRPr lang="en-US" sz="1600" dirty="0" smtClean="0">
              <a:solidFill>
                <a:srgbClr val="000000"/>
              </a:solidFill>
              <a:latin typeface="KG Somebody That I Used to Know"/>
              <a:cs typeface="KG Somebody That I Used to Know"/>
            </a:endParaRPr>
          </a:p>
          <a:p>
            <a:endParaRPr lang="en-US" sz="1600" dirty="0">
              <a:solidFill>
                <a:srgbClr val="000000"/>
              </a:solidFill>
              <a:latin typeface="KG Somebody That I Used to Know"/>
              <a:cs typeface="KG Somebody That I Used to Know"/>
            </a:endParaRPr>
          </a:p>
        </p:txBody>
      </p:sp>
      <p:sp>
        <p:nvSpPr>
          <p:cNvPr id="38" name="TextBox 37"/>
          <p:cNvSpPr txBox="1"/>
          <p:nvPr/>
        </p:nvSpPr>
        <p:spPr>
          <a:xfrm>
            <a:off x="1108013" y="6254439"/>
            <a:ext cx="1009297" cy="830997"/>
          </a:xfrm>
          <a:prstGeom prst="rect">
            <a:avLst/>
          </a:prstGeom>
          <a:noFill/>
        </p:spPr>
        <p:txBody>
          <a:bodyPr wrap="square" rtlCol="0">
            <a:spAutoFit/>
          </a:bodyPr>
          <a:lstStyle/>
          <a:p>
            <a:pPr algn="ctr"/>
            <a:r>
              <a:rPr lang="en-US" sz="1600" dirty="0">
                <a:solidFill>
                  <a:srgbClr val="000000"/>
                </a:solidFill>
                <a:latin typeface="KG Somebody That I Used to Know"/>
                <a:cs typeface="KG Somebody That I Used to Know"/>
              </a:rPr>
              <a:t>2</a:t>
            </a:r>
            <a:r>
              <a:rPr lang="en-US" sz="1600" dirty="0" smtClean="0">
                <a:solidFill>
                  <a:srgbClr val="000000"/>
                </a:solidFill>
                <a:latin typeface="KG Somebody That I Used to Know"/>
                <a:cs typeface="KG Somebody That I Used to Know"/>
              </a:rPr>
              <a:t>0%</a:t>
            </a:r>
          </a:p>
          <a:p>
            <a:endParaRPr lang="en-US" sz="1600" dirty="0" smtClean="0">
              <a:solidFill>
                <a:srgbClr val="000000"/>
              </a:solidFill>
              <a:latin typeface="KG Somebody That I Used to Know"/>
              <a:cs typeface="KG Somebody That I Used to Know"/>
            </a:endParaRPr>
          </a:p>
          <a:p>
            <a:endParaRPr lang="en-US" sz="1600" dirty="0">
              <a:solidFill>
                <a:srgbClr val="000000"/>
              </a:solidFill>
              <a:latin typeface="KG Somebody That I Used to Know"/>
              <a:cs typeface="KG Somebody That I Used to Know"/>
            </a:endParaRPr>
          </a:p>
        </p:txBody>
      </p:sp>
      <p:sp>
        <p:nvSpPr>
          <p:cNvPr id="39" name="TextBox 38"/>
          <p:cNvSpPr txBox="1"/>
          <p:nvPr/>
        </p:nvSpPr>
        <p:spPr>
          <a:xfrm>
            <a:off x="1832565" y="6280683"/>
            <a:ext cx="730805" cy="830997"/>
          </a:xfrm>
          <a:prstGeom prst="rect">
            <a:avLst/>
          </a:prstGeom>
          <a:noFill/>
        </p:spPr>
        <p:txBody>
          <a:bodyPr wrap="square" rtlCol="0">
            <a:spAutoFit/>
          </a:bodyPr>
          <a:lstStyle/>
          <a:p>
            <a:pPr algn="ctr"/>
            <a:r>
              <a:rPr lang="en-US" sz="1600" dirty="0">
                <a:solidFill>
                  <a:srgbClr val="000000"/>
                </a:solidFill>
                <a:latin typeface="KG Somebody That I Used to Know"/>
                <a:cs typeface="KG Somebody That I Used to Know"/>
              </a:rPr>
              <a:t>2</a:t>
            </a:r>
            <a:r>
              <a:rPr lang="en-US" sz="1600" dirty="0" smtClean="0">
                <a:solidFill>
                  <a:srgbClr val="000000"/>
                </a:solidFill>
                <a:latin typeface="KG Somebody That I Used to Know"/>
                <a:cs typeface="KG Somebody That I Used to Know"/>
              </a:rPr>
              <a:t>0%</a:t>
            </a:r>
          </a:p>
          <a:p>
            <a:endParaRPr lang="en-US" sz="1600" dirty="0" smtClean="0">
              <a:solidFill>
                <a:srgbClr val="000000"/>
              </a:solidFill>
              <a:latin typeface="KG Somebody That I Used to Know"/>
              <a:cs typeface="KG Somebody That I Used to Know"/>
            </a:endParaRPr>
          </a:p>
          <a:p>
            <a:endParaRPr lang="en-US" sz="1600" dirty="0">
              <a:solidFill>
                <a:srgbClr val="000000"/>
              </a:solidFill>
              <a:latin typeface="KG Somebody That I Used to Know"/>
              <a:cs typeface="KG Somebody That I Used to Know"/>
            </a:endParaRPr>
          </a:p>
        </p:txBody>
      </p:sp>
      <p:sp>
        <p:nvSpPr>
          <p:cNvPr id="40" name="TextBox 39"/>
          <p:cNvSpPr txBox="1"/>
          <p:nvPr/>
        </p:nvSpPr>
        <p:spPr>
          <a:xfrm>
            <a:off x="2218777" y="6280683"/>
            <a:ext cx="856513" cy="830997"/>
          </a:xfrm>
          <a:prstGeom prst="rect">
            <a:avLst/>
          </a:prstGeom>
          <a:noFill/>
        </p:spPr>
        <p:txBody>
          <a:bodyPr wrap="square" rtlCol="0">
            <a:spAutoFit/>
          </a:bodyPr>
          <a:lstStyle/>
          <a:p>
            <a:pPr algn="ctr"/>
            <a:r>
              <a:rPr lang="en-US" sz="1600" dirty="0" smtClean="0">
                <a:solidFill>
                  <a:srgbClr val="000000"/>
                </a:solidFill>
                <a:latin typeface="KG Somebody That I Used to Know"/>
                <a:cs typeface="KG Somebody That I Used to Know"/>
              </a:rPr>
              <a:t>10%</a:t>
            </a:r>
          </a:p>
          <a:p>
            <a:endParaRPr lang="en-US" sz="1600" dirty="0" smtClean="0">
              <a:solidFill>
                <a:srgbClr val="000000"/>
              </a:solidFill>
              <a:latin typeface="KG Somebody That I Used to Know"/>
              <a:cs typeface="KG Somebody That I Used to Know"/>
            </a:endParaRPr>
          </a:p>
          <a:p>
            <a:endParaRPr lang="en-US" sz="1600" dirty="0">
              <a:solidFill>
                <a:srgbClr val="000000"/>
              </a:solidFill>
              <a:latin typeface="KG Somebody That I Used to Know"/>
              <a:cs typeface="KG Somebody That I Used to Know"/>
            </a:endParaRPr>
          </a:p>
        </p:txBody>
      </p:sp>
      <p:sp>
        <p:nvSpPr>
          <p:cNvPr id="41" name="Rectangle 40"/>
          <p:cNvSpPr/>
          <p:nvPr/>
        </p:nvSpPr>
        <p:spPr>
          <a:xfrm rot="16200000">
            <a:off x="1054964" y="6839743"/>
            <a:ext cx="1238320" cy="646331"/>
          </a:xfrm>
          <a:prstGeom prst="rect">
            <a:avLst/>
          </a:prstGeom>
        </p:spPr>
        <p:txBody>
          <a:bodyPr wrap="square">
            <a:spAutoFit/>
          </a:bodyPr>
          <a:lstStyle/>
          <a:p>
            <a:pPr algn="ctr"/>
            <a:r>
              <a:rPr lang="en-US" dirty="0" smtClean="0">
                <a:solidFill>
                  <a:schemeClr val="bg1"/>
                </a:solidFill>
                <a:latin typeface="KG Somebody That I Used to Know"/>
                <a:cs typeface="KG Somebody That I Used to Know"/>
              </a:rPr>
              <a:t>Reading Response</a:t>
            </a:r>
            <a:endParaRPr lang="en-US" dirty="0">
              <a:solidFill>
                <a:schemeClr val="bg1"/>
              </a:solidFill>
              <a:latin typeface="KG Somebody That I Used to Know"/>
              <a:cs typeface="KG Somebody That I Used to Know"/>
            </a:endParaRPr>
          </a:p>
        </p:txBody>
      </p:sp>
      <p:sp>
        <p:nvSpPr>
          <p:cNvPr id="42" name="Rectangle 41"/>
          <p:cNvSpPr/>
          <p:nvPr/>
        </p:nvSpPr>
        <p:spPr>
          <a:xfrm rot="16200000">
            <a:off x="1582136" y="6908858"/>
            <a:ext cx="1223203" cy="523220"/>
          </a:xfrm>
          <a:prstGeom prst="rect">
            <a:avLst/>
          </a:prstGeom>
          <a:solidFill>
            <a:srgbClr val="FF6600"/>
          </a:solidFill>
          <a:ln>
            <a:solidFill>
              <a:srgbClr val="FF6600"/>
            </a:solidFill>
          </a:ln>
        </p:spPr>
        <p:txBody>
          <a:bodyPr wrap="square">
            <a:spAutoFit/>
          </a:bodyPr>
          <a:lstStyle/>
          <a:p>
            <a:pPr algn="ctr"/>
            <a:r>
              <a:rPr lang="en-US" sz="1300" dirty="0" smtClean="0">
                <a:solidFill>
                  <a:schemeClr val="bg1"/>
                </a:solidFill>
                <a:latin typeface="KG Somebody That I Used to Know"/>
                <a:cs typeface="KG Somebody That I Used to Know"/>
              </a:rPr>
              <a:t>Bell ringers/</a:t>
            </a:r>
          </a:p>
          <a:p>
            <a:pPr algn="ctr"/>
            <a:r>
              <a:rPr lang="en-US" sz="1400" dirty="0" smtClean="0">
                <a:solidFill>
                  <a:schemeClr val="bg1"/>
                </a:solidFill>
                <a:latin typeface="KG Somebody That I Used to Know"/>
                <a:cs typeface="KG Somebody That I Used to Know"/>
              </a:rPr>
              <a:t>daily Work</a:t>
            </a:r>
            <a:endParaRPr lang="en-US" sz="1400" dirty="0">
              <a:solidFill>
                <a:schemeClr val="bg1"/>
              </a:solidFill>
              <a:latin typeface="KG Somebody That I Used to Know"/>
              <a:cs typeface="KG Somebody That I Used to Know"/>
            </a:endParaRPr>
          </a:p>
        </p:txBody>
      </p:sp>
      <p:sp>
        <p:nvSpPr>
          <p:cNvPr id="43" name="Rectangle 42"/>
          <p:cNvSpPr/>
          <p:nvPr/>
        </p:nvSpPr>
        <p:spPr>
          <a:xfrm rot="16200000">
            <a:off x="2086575" y="7052605"/>
            <a:ext cx="1256896" cy="292388"/>
          </a:xfrm>
          <a:prstGeom prst="rect">
            <a:avLst/>
          </a:prstGeom>
        </p:spPr>
        <p:txBody>
          <a:bodyPr wrap="square">
            <a:spAutoFit/>
          </a:bodyPr>
          <a:lstStyle/>
          <a:p>
            <a:pPr algn="ctr"/>
            <a:r>
              <a:rPr lang="en-US" sz="1300" dirty="0" smtClean="0">
                <a:solidFill>
                  <a:srgbClr val="FFFFFF"/>
                </a:solidFill>
                <a:latin typeface="KG Somebody That I Used to Know"/>
                <a:cs typeface="KG Somebody That I Used to Know"/>
              </a:rPr>
              <a:t>Participation</a:t>
            </a:r>
            <a:endParaRPr lang="en-US" sz="1400" dirty="0">
              <a:solidFill>
                <a:srgbClr val="FFFFFF"/>
              </a:solidFill>
              <a:latin typeface="KG Somebody That I Used to Know"/>
              <a:cs typeface="KG Somebody That I Used to Know"/>
            </a:endParaRPr>
          </a:p>
        </p:txBody>
      </p:sp>
      <p:sp>
        <p:nvSpPr>
          <p:cNvPr id="44" name="Rectangle 43"/>
          <p:cNvSpPr/>
          <p:nvPr/>
        </p:nvSpPr>
        <p:spPr>
          <a:xfrm rot="16200000">
            <a:off x="425672" y="7020234"/>
            <a:ext cx="1238320" cy="338554"/>
          </a:xfrm>
          <a:prstGeom prst="rect">
            <a:avLst/>
          </a:prstGeom>
        </p:spPr>
        <p:txBody>
          <a:bodyPr wrap="square">
            <a:spAutoFit/>
          </a:bodyPr>
          <a:lstStyle/>
          <a:p>
            <a:pPr algn="ctr"/>
            <a:r>
              <a:rPr lang="en-US" sz="1600" dirty="0" smtClean="0">
                <a:solidFill>
                  <a:schemeClr val="bg1"/>
                </a:solidFill>
                <a:latin typeface="KG Somebody That I Used to Know"/>
                <a:cs typeface="KG Somebody That I Used to Know"/>
              </a:rPr>
              <a:t>Tests &amp; Quizzes</a:t>
            </a:r>
            <a:endParaRPr lang="en-US" sz="1600" dirty="0">
              <a:solidFill>
                <a:schemeClr val="bg1"/>
              </a:solidFill>
              <a:latin typeface="KG Somebody That I Used to Know"/>
              <a:cs typeface="KG Somebody That I Used to Know"/>
            </a:endParaRPr>
          </a:p>
        </p:txBody>
      </p:sp>
      <p:sp>
        <p:nvSpPr>
          <p:cNvPr id="45" name="Rectangle 44"/>
          <p:cNvSpPr/>
          <p:nvPr/>
        </p:nvSpPr>
        <p:spPr>
          <a:xfrm>
            <a:off x="3466667" y="6168450"/>
            <a:ext cx="3378524" cy="1107996"/>
          </a:xfrm>
          <a:prstGeom prst="rect">
            <a:avLst/>
          </a:prstGeom>
        </p:spPr>
        <p:txBody>
          <a:bodyPr wrap="square">
            <a:spAutoFit/>
          </a:bodyPr>
          <a:lstStyle/>
          <a:p>
            <a:r>
              <a:rPr lang="en-US" sz="1100" dirty="0" smtClean="0">
                <a:solidFill>
                  <a:schemeClr val="bg1"/>
                </a:solidFill>
                <a:latin typeface="Century Gothic"/>
                <a:cs typeface="Century Gothic"/>
              </a:rPr>
              <a:t>Weekly and daily work will be updated weekly (bell ringers, participation, and quizzes). Please check grades regularly and feel free to ask me any questions that you might have about a particular grade. </a:t>
            </a:r>
          </a:p>
          <a:p>
            <a:endParaRPr lang="en-US" sz="1100" dirty="0" smtClean="0">
              <a:solidFill>
                <a:schemeClr val="bg1"/>
              </a:solidFill>
              <a:latin typeface="Century Gothic"/>
              <a:cs typeface="Century Gothic"/>
            </a:endParaRPr>
          </a:p>
        </p:txBody>
      </p:sp>
      <p:sp>
        <p:nvSpPr>
          <p:cNvPr id="46" name="Rectangle 45"/>
          <p:cNvSpPr/>
          <p:nvPr/>
        </p:nvSpPr>
        <p:spPr>
          <a:xfrm>
            <a:off x="3466665" y="5578166"/>
            <a:ext cx="3528205" cy="615553"/>
          </a:xfrm>
          <a:prstGeom prst="rect">
            <a:avLst/>
          </a:prstGeom>
        </p:spPr>
        <p:txBody>
          <a:bodyPr wrap="square">
            <a:spAutoFit/>
          </a:bodyPr>
          <a:lstStyle/>
          <a:p>
            <a:pPr algn="ctr"/>
            <a:r>
              <a:rPr lang="en-US" sz="3400" dirty="0" smtClean="0">
                <a:solidFill>
                  <a:schemeClr val="bg1"/>
                </a:solidFill>
                <a:latin typeface="bromello"/>
                <a:cs typeface="bromello"/>
              </a:rPr>
              <a:t>responsibility</a:t>
            </a:r>
            <a:endParaRPr lang="en-US" sz="3400" dirty="0">
              <a:solidFill>
                <a:schemeClr val="bg1"/>
              </a:solidFill>
              <a:latin typeface="bromello"/>
              <a:cs typeface="bromello"/>
            </a:endParaRPr>
          </a:p>
        </p:txBody>
      </p:sp>
      <p:sp>
        <p:nvSpPr>
          <p:cNvPr id="47" name="Rectangle 46"/>
          <p:cNvSpPr/>
          <p:nvPr/>
        </p:nvSpPr>
        <p:spPr>
          <a:xfrm>
            <a:off x="0" y="8054664"/>
            <a:ext cx="6858000" cy="400110"/>
          </a:xfrm>
          <a:prstGeom prst="rect">
            <a:avLst/>
          </a:prstGeom>
        </p:spPr>
        <p:txBody>
          <a:bodyPr wrap="square">
            <a:spAutoFit/>
          </a:bodyPr>
          <a:lstStyle/>
          <a:p>
            <a:r>
              <a:rPr lang="en-US" sz="2000" dirty="0" smtClean="0">
                <a:solidFill>
                  <a:schemeClr val="bg1"/>
                </a:solidFill>
                <a:latin typeface="PBCoffeeBeforeTalkie"/>
                <a:cs typeface="PBCoffeeBeforeTalkie"/>
              </a:rPr>
              <a:t>-----------------------------------------------------------------------</a:t>
            </a:r>
            <a:endParaRPr lang="en-US" sz="2000" dirty="0">
              <a:solidFill>
                <a:schemeClr val="bg1"/>
              </a:solidFill>
            </a:endParaRPr>
          </a:p>
        </p:txBody>
      </p:sp>
      <p:sp>
        <p:nvSpPr>
          <p:cNvPr id="48" name="Pentagon 47"/>
          <p:cNvSpPr/>
          <p:nvPr/>
        </p:nvSpPr>
        <p:spPr>
          <a:xfrm>
            <a:off x="3335309" y="2479370"/>
            <a:ext cx="705018" cy="304800"/>
          </a:xfrm>
          <a:prstGeom prst="homePlat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Rectangle 48"/>
          <p:cNvSpPr/>
          <p:nvPr/>
        </p:nvSpPr>
        <p:spPr>
          <a:xfrm>
            <a:off x="56436" y="8263061"/>
            <a:ext cx="2782867" cy="707886"/>
          </a:xfrm>
          <a:prstGeom prst="rect">
            <a:avLst/>
          </a:prstGeom>
        </p:spPr>
        <p:txBody>
          <a:bodyPr wrap="square">
            <a:spAutoFit/>
          </a:bodyPr>
          <a:lstStyle/>
          <a:p>
            <a:r>
              <a:rPr lang="en-US" sz="4000" dirty="0" smtClean="0">
                <a:solidFill>
                  <a:schemeClr val="bg1"/>
                </a:solidFill>
                <a:latin typeface="bromello"/>
                <a:cs typeface="bromello"/>
              </a:rPr>
              <a:t>instagram</a:t>
            </a:r>
            <a:endParaRPr lang="en-US" sz="4000" dirty="0">
              <a:solidFill>
                <a:schemeClr val="bg1"/>
              </a:solidFill>
              <a:latin typeface="bromello"/>
              <a:cs typeface="bromello"/>
            </a:endParaRPr>
          </a:p>
        </p:txBody>
      </p:sp>
      <p:sp>
        <p:nvSpPr>
          <p:cNvPr id="50" name="Rectangle 49"/>
          <p:cNvSpPr/>
          <p:nvPr/>
        </p:nvSpPr>
        <p:spPr>
          <a:xfrm>
            <a:off x="2670136" y="8534484"/>
            <a:ext cx="1994023" cy="577081"/>
          </a:xfrm>
          <a:prstGeom prst="rect">
            <a:avLst/>
          </a:prstGeom>
        </p:spPr>
        <p:txBody>
          <a:bodyPr wrap="square">
            <a:spAutoFit/>
          </a:bodyPr>
          <a:lstStyle/>
          <a:p>
            <a:pPr algn="ctr"/>
            <a:r>
              <a:rPr lang="en-US" sz="1050" dirty="0" smtClean="0">
                <a:solidFill>
                  <a:schemeClr val="bg1"/>
                </a:solidFill>
                <a:latin typeface="Century Gothic"/>
                <a:cs typeface="Century Gothic"/>
              </a:rPr>
              <a:t>Follow our class account </a:t>
            </a:r>
          </a:p>
          <a:p>
            <a:pPr algn="ctr"/>
            <a:r>
              <a:rPr lang="en-US" sz="1050" dirty="0" smtClean="0">
                <a:solidFill>
                  <a:schemeClr val="bg1"/>
                </a:solidFill>
                <a:latin typeface="Century Gothic"/>
                <a:cs typeface="Century Gothic"/>
              </a:rPr>
              <a:t>to see yourself and classmates in action. </a:t>
            </a:r>
            <a:endParaRPr lang="en-US" sz="1050" dirty="0">
              <a:solidFill>
                <a:schemeClr val="bg1"/>
              </a:solidFill>
              <a:latin typeface="Century Gothic"/>
              <a:cs typeface="Century Gothic"/>
            </a:endParaRPr>
          </a:p>
        </p:txBody>
      </p:sp>
      <p:sp>
        <p:nvSpPr>
          <p:cNvPr id="51" name="Rectangle 50"/>
          <p:cNvSpPr/>
          <p:nvPr/>
        </p:nvSpPr>
        <p:spPr>
          <a:xfrm>
            <a:off x="5168900" y="8534484"/>
            <a:ext cx="1843476" cy="577081"/>
          </a:xfrm>
          <a:prstGeom prst="rect">
            <a:avLst/>
          </a:prstGeom>
        </p:spPr>
        <p:txBody>
          <a:bodyPr wrap="square">
            <a:spAutoFit/>
          </a:bodyPr>
          <a:lstStyle/>
          <a:p>
            <a:pPr algn="ctr"/>
            <a:r>
              <a:rPr lang="en-US" sz="1050" dirty="0" smtClean="0">
                <a:solidFill>
                  <a:schemeClr val="bg1"/>
                </a:solidFill>
                <a:latin typeface="Century Gothic"/>
                <a:cs typeface="Century Gothic"/>
              </a:rPr>
              <a:t>Follow my book instagram for book recommendations.</a:t>
            </a:r>
            <a:endParaRPr lang="en-US" sz="1050" dirty="0">
              <a:solidFill>
                <a:schemeClr val="bg1"/>
              </a:solidFill>
              <a:latin typeface="Century Gothic"/>
              <a:cs typeface="Century Gothic"/>
            </a:endParaRPr>
          </a:p>
        </p:txBody>
      </p:sp>
      <p:sp>
        <p:nvSpPr>
          <p:cNvPr id="52" name="TextBox 51"/>
          <p:cNvSpPr txBox="1"/>
          <p:nvPr/>
        </p:nvSpPr>
        <p:spPr>
          <a:xfrm>
            <a:off x="2676442" y="8259310"/>
            <a:ext cx="1987717" cy="369332"/>
          </a:xfrm>
          <a:prstGeom prst="rect">
            <a:avLst/>
          </a:prstGeom>
          <a:noFill/>
        </p:spPr>
        <p:txBody>
          <a:bodyPr wrap="square" rtlCol="0">
            <a:spAutoFit/>
          </a:bodyPr>
          <a:lstStyle/>
          <a:p>
            <a:pPr algn="ctr"/>
            <a:r>
              <a:rPr lang="en-US" sz="1400" b="1" dirty="0" smtClean="0">
                <a:solidFill>
                  <a:schemeClr val="bg1"/>
                </a:solidFill>
                <a:latin typeface="PBCoffeeBeforeTalkie"/>
                <a:cs typeface="PBCoffeeBeforeTalkie"/>
              </a:rPr>
              <a:t> </a:t>
            </a:r>
            <a:r>
              <a:rPr lang="en-US" b="1" dirty="0" smtClean="0">
                <a:solidFill>
                  <a:schemeClr val="bg1"/>
                </a:solidFill>
                <a:latin typeface="KG Call Me Maybe"/>
                <a:cs typeface="KG Call Me Maybe"/>
              </a:rPr>
              <a:t>@mrscahillsclass</a:t>
            </a:r>
            <a:endParaRPr lang="en-US" b="1" dirty="0">
              <a:solidFill>
                <a:schemeClr val="bg1"/>
              </a:solidFill>
              <a:latin typeface="KG Call Me Maybe"/>
              <a:cs typeface="KG Call Me Maybe"/>
            </a:endParaRPr>
          </a:p>
        </p:txBody>
      </p:sp>
      <p:sp>
        <p:nvSpPr>
          <p:cNvPr id="53" name="Pentagon 52"/>
          <p:cNvSpPr/>
          <p:nvPr/>
        </p:nvSpPr>
        <p:spPr>
          <a:xfrm>
            <a:off x="3309894" y="4821525"/>
            <a:ext cx="705018" cy="304800"/>
          </a:xfrm>
          <a:prstGeom prst="homePlat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Pentagon 53"/>
          <p:cNvSpPr/>
          <p:nvPr/>
        </p:nvSpPr>
        <p:spPr>
          <a:xfrm rot="10800000">
            <a:off x="2638060" y="3394751"/>
            <a:ext cx="706901" cy="304800"/>
          </a:xfrm>
          <a:prstGeom prst="homePlat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Pentagon 54"/>
          <p:cNvSpPr/>
          <p:nvPr/>
        </p:nvSpPr>
        <p:spPr>
          <a:xfrm rot="10800000">
            <a:off x="2642224" y="5863650"/>
            <a:ext cx="706901" cy="304800"/>
          </a:xfrm>
          <a:prstGeom prst="homePlat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Pentagon 55"/>
          <p:cNvSpPr/>
          <p:nvPr/>
        </p:nvSpPr>
        <p:spPr>
          <a:xfrm>
            <a:off x="3178553" y="7503871"/>
            <a:ext cx="706901" cy="304800"/>
          </a:xfrm>
          <a:prstGeom prst="homePlat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Rectangle 56"/>
          <p:cNvSpPr/>
          <p:nvPr/>
        </p:nvSpPr>
        <p:spPr>
          <a:xfrm>
            <a:off x="3813131" y="7190837"/>
            <a:ext cx="2926894" cy="938719"/>
          </a:xfrm>
          <a:prstGeom prst="rect">
            <a:avLst/>
          </a:prstGeom>
        </p:spPr>
        <p:txBody>
          <a:bodyPr wrap="square">
            <a:spAutoFit/>
          </a:bodyPr>
          <a:lstStyle/>
          <a:p>
            <a:r>
              <a:rPr lang="en-US" sz="1100" dirty="0">
                <a:solidFill>
                  <a:schemeClr val="bg1"/>
                </a:solidFill>
                <a:latin typeface="Century Gothic"/>
                <a:cs typeface="Century Gothic"/>
              </a:rPr>
              <a:t>If you are absent, you are responsible for completing your make-up work (one day for make-up for each day absent). This can be done before or after school or via e-mail. </a:t>
            </a:r>
          </a:p>
        </p:txBody>
      </p:sp>
      <p:sp>
        <p:nvSpPr>
          <p:cNvPr id="58" name="TextBox 57"/>
          <p:cNvSpPr txBox="1"/>
          <p:nvPr/>
        </p:nvSpPr>
        <p:spPr>
          <a:xfrm>
            <a:off x="5342534" y="8246815"/>
            <a:ext cx="1671733" cy="369332"/>
          </a:xfrm>
          <a:prstGeom prst="rect">
            <a:avLst/>
          </a:prstGeom>
          <a:noFill/>
        </p:spPr>
        <p:txBody>
          <a:bodyPr wrap="square" rtlCol="0">
            <a:spAutoFit/>
          </a:bodyPr>
          <a:lstStyle/>
          <a:p>
            <a:r>
              <a:rPr lang="en-US" sz="1200" b="1" dirty="0" smtClean="0">
                <a:solidFill>
                  <a:schemeClr val="bg1"/>
                </a:solidFill>
                <a:latin typeface="PBCoffeeBeforeTalkie"/>
                <a:cs typeface="PBCoffeeBeforeTalkie"/>
              </a:rPr>
              <a:t>  </a:t>
            </a:r>
            <a:r>
              <a:rPr lang="en-US" b="1" dirty="0" smtClean="0">
                <a:solidFill>
                  <a:schemeClr val="bg1"/>
                </a:solidFill>
                <a:latin typeface="KG Call Me Maybe"/>
                <a:cs typeface="KG Call Me Maybe"/>
              </a:rPr>
              <a:t>@mrscahillsbooks</a:t>
            </a:r>
            <a:endParaRPr lang="en-US" b="1" dirty="0">
              <a:solidFill>
                <a:schemeClr val="bg1"/>
              </a:solidFill>
              <a:latin typeface="KG Call Me Maybe"/>
              <a:cs typeface="KG Call Me Maybe"/>
            </a:endParaRPr>
          </a:p>
        </p:txBody>
      </p:sp>
      <p:sp>
        <p:nvSpPr>
          <p:cNvPr id="59" name="TextBox 58"/>
          <p:cNvSpPr txBox="1"/>
          <p:nvPr/>
        </p:nvSpPr>
        <p:spPr>
          <a:xfrm rot="413096">
            <a:off x="1003698" y="4086878"/>
            <a:ext cx="1277283" cy="276999"/>
          </a:xfrm>
          <a:prstGeom prst="rect">
            <a:avLst/>
          </a:prstGeom>
          <a:noFill/>
        </p:spPr>
        <p:txBody>
          <a:bodyPr wrap="square" rtlCol="0">
            <a:spAutoFit/>
          </a:bodyPr>
          <a:lstStyle/>
          <a:p>
            <a:r>
              <a:rPr lang="en-US" sz="1200" dirty="0" smtClean="0">
                <a:solidFill>
                  <a:srgbClr val="FFFFFF"/>
                </a:solidFill>
                <a:latin typeface="APBCaramelCappuccino"/>
                <a:cs typeface="APBCaramelCappuccino"/>
              </a:rPr>
              <a:t>______</a:t>
            </a:r>
            <a:endParaRPr lang="en-US" sz="1200" dirty="0">
              <a:solidFill>
                <a:srgbClr val="FFFFFF"/>
              </a:solidFill>
              <a:latin typeface="APBCaramelCappuccino"/>
              <a:cs typeface="APBCaramelCappuccino"/>
            </a:endParaRPr>
          </a:p>
        </p:txBody>
      </p:sp>
      <p:sp>
        <p:nvSpPr>
          <p:cNvPr id="60" name="TextBox 59"/>
          <p:cNvSpPr txBox="1"/>
          <p:nvPr/>
        </p:nvSpPr>
        <p:spPr>
          <a:xfrm>
            <a:off x="518017" y="4284557"/>
            <a:ext cx="1274669" cy="276999"/>
          </a:xfrm>
          <a:prstGeom prst="rect">
            <a:avLst/>
          </a:prstGeom>
          <a:noFill/>
        </p:spPr>
        <p:txBody>
          <a:bodyPr wrap="square" rtlCol="0">
            <a:spAutoFit/>
          </a:bodyPr>
          <a:lstStyle/>
          <a:p>
            <a:r>
              <a:rPr lang="en-US" sz="1200" dirty="0" smtClean="0">
                <a:solidFill>
                  <a:srgbClr val="FFFFFF"/>
                </a:solidFill>
                <a:latin typeface="APBCaramelCappuccino"/>
                <a:cs typeface="APBCaramelCappuccino"/>
              </a:rPr>
              <a:t>___________</a:t>
            </a:r>
            <a:endParaRPr lang="en-US" sz="1200" dirty="0">
              <a:solidFill>
                <a:srgbClr val="FFFFFF"/>
              </a:solidFill>
              <a:latin typeface="APBCaramelCappuccino"/>
              <a:cs typeface="APBCaramelCappuccino"/>
            </a:endParaRPr>
          </a:p>
        </p:txBody>
      </p:sp>
      <p:sp>
        <p:nvSpPr>
          <p:cNvPr id="61" name="TextBox 60"/>
          <p:cNvSpPr txBox="1"/>
          <p:nvPr/>
        </p:nvSpPr>
        <p:spPr>
          <a:xfrm rot="21232400">
            <a:off x="789633" y="4610943"/>
            <a:ext cx="1274669" cy="276999"/>
          </a:xfrm>
          <a:prstGeom prst="rect">
            <a:avLst/>
          </a:prstGeom>
          <a:noFill/>
        </p:spPr>
        <p:txBody>
          <a:bodyPr wrap="square" rtlCol="0">
            <a:spAutoFit/>
          </a:bodyPr>
          <a:lstStyle/>
          <a:p>
            <a:r>
              <a:rPr lang="en-US" sz="1200" dirty="0" smtClean="0">
                <a:solidFill>
                  <a:srgbClr val="FFFFFF"/>
                </a:solidFill>
                <a:latin typeface="APBCaramelCappuccino"/>
                <a:cs typeface="APBCaramelCappuccino"/>
              </a:rPr>
              <a:t>________</a:t>
            </a:r>
            <a:endParaRPr lang="en-US" sz="1200" dirty="0">
              <a:solidFill>
                <a:srgbClr val="FFFFFF"/>
              </a:solidFill>
              <a:latin typeface="APBCaramelCappuccino"/>
              <a:cs typeface="APBCaramelCappuccino"/>
            </a:endParaRPr>
          </a:p>
        </p:txBody>
      </p:sp>
      <p:sp>
        <p:nvSpPr>
          <p:cNvPr id="62" name="TextBox 61"/>
          <p:cNvSpPr txBox="1"/>
          <p:nvPr/>
        </p:nvSpPr>
        <p:spPr>
          <a:xfrm>
            <a:off x="-57972" y="3932990"/>
            <a:ext cx="1484940" cy="292388"/>
          </a:xfrm>
          <a:prstGeom prst="rect">
            <a:avLst/>
          </a:prstGeom>
          <a:noFill/>
        </p:spPr>
        <p:txBody>
          <a:bodyPr wrap="square" rtlCol="0">
            <a:spAutoFit/>
          </a:bodyPr>
          <a:lstStyle/>
          <a:p>
            <a:pPr algn="ctr"/>
            <a:r>
              <a:rPr lang="en-US" sz="1300" b="1" dirty="0" smtClean="0">
                <a:solidFill>
                  <a:srgbClr val="FFFFFF"/>
                </a:solidFill>
                <a:latin typeface="KG Call Me Maybe"/>
                <a:cs typeface="KG Call Me Maybe"/>
              </a:rPr>
              <a:t>2 composition  notebooks</a:t>
            </a:r>
            <a:endParaRPr lang="en-US" sz="1300" b="1" dirty="0">
              <a:solidFill>
                <a:srgbClr val="FFFFFF"/>
              </a:solidFill>
              <a:latin typeface="KG Call Me Maybe"/>
              <a:cs typeface="KG Call Me Maybe"/>
            </a:endParaRPr>
          </a:p>
        </p:txBody>
      </p:sp>
      <p:sp>
        <p:nvSpPr>
          <p:cNvPr id="63" name="TextBox 62"/>
          <p:cNvSpPr txBox="1"/>
          <p:nvPr/>
        </p:nvSpPr>
        <p:spPr>
          <a:xfrm>
            <a:off x="-150078" y="4251325"/>
            <a:ext cx="1247874" cy="292388"/>
          </a:xfrm>
          <a:prstGeom prst="rect">
            <a:avLst/>
          </a:prstGeom>
          <a:noFill/>
        </p:spPr>
        <p:txBody>
          <a:bodyPr wrap="square" rtlCol="0">
            <a:spAutoFit/>
          </a:bodyPr>
          <a:lstStyle/>
          <a:p>
            <a:pPr algn="ctr"/>
            <a:r>
              <a:rPr lang="en-US" sz="1300" b="1" dirty="0" smtClean="0">
                <a:solidFill>
                  <a:srgbClr val="FFFFFF"/>
                </a:solidFill>
                <a:latin typeface="KG Call Me Maybe"/>
                <a:cs typeface="KG Call Me Maybe"/>
              </a:rPr>
              <a:t>Pencils &amp; pens</a:t>
            </a:r>
            <a:endParaRPr lang="en-US" sz="1300" b="1" dirty="0">
              <a:solidFill>
                <a:srgbClr val="FFFFFF"/>
              </a:solidFill>
              <a:latin typeface="KG Call Me Maybe"/>
              <a:cs typeface="KG Call Me Maybe"/>
            </a:endParaRPr>
          </a:p>
        </p:txBody>
      </p:sp>
      <p:sp>
        <p:nvSpPr>
          <p:cNvPr id="64" name="TextBox 63"/>
          <p:cNvSpPr txBox="1"/>
          <p:nvPr/>
        </p:nvSpPr>
        <p:spPr>
          <a:xfrm>
            <a:off x="38860" y="4604575"/>
            <a:ext cx="1097270" cy="492443"/>
          </a:xfrm>
          <a:prstGeom prst="rect">
            <a:avLst/>
          </a:prstGeom>
          <a:noFill/>
        </p:spPr>
        <p:txBody>
          <a:bodyPr wrap="square" rtlCol="0">
            <a:spAutoFit/>
          </a:bodyPr>
          <a:lstStyle/>
          <a:p>
            <a:pPr algn="ctr"/>
            <a:r>
              <a:rPr lang="en-US" sz="1300" b="1" dirty="0" smtClean="0">
                <a:solidFill>
                  <a:srgbClr val="FFFFFF"/>
                </a:solidFill>
                <a:latin typeface="KG Call Me Maybe"/>
                <a:cs typeface="KG Call Me Maybe"/>
              </a:rPr>
              <a:t>colored pencils, </a:t>
            </a:r>
          </a:p>
          <a:p>
            <a:pPr algn="ctr"/>
            <a:r>
              <a:rPr lang="en-US" sz="1300" b="1" dirty="0" smtClean="0">
                <a:solidFill>
                  <a:srgbClr val="FFFFFF"/>
                </a:solidFill>
                <a:latin typeface="KG Call Me Maybe"/>
                <a:cs typeface="KG Call Me Maybe"/>
              </a:rPr>
              <a:t>scissors, glue</a:t>
            </a:r>
            <a:endParaRPr lang="en-US" sz="1300" b="1" dirty="0">
              <a:solidFill>
                <a:srgbClr val="FFFFFF"/>
              </a:solidFill>
              <a:latin typeface="KG Call Me Maybe"/>
              <a:cs typeface="KG Call Me Maybe"/>
            </a:endParaRPr>
          </a:p>
        </p:txBody>
      </p:sp>
      <p:sp>
        <p:nvSpPr>
          <p:cNvPr id="65" name="TextBox 64"/>
          <p:cNvSpPr txBox="1"/>
          <p:nvPr/>
        </p:nvSpPr>
        <p:spPr>
          <a:xfrm>
            <a:off x="169741" y="5131111"/>
            <a:ext cx="1729754" cy="292388"/>
          </a:xfrm>
          <a:prstGeom prst="rect">
            <a:avLst/>
          </a:prstGeom>
          <a:noFill/>
        </p:spPr>
        <p:txBody>
          <a:bodyPr wrap="square" rtlCol="0">
            <a:spAutoFit/>
          </a:bodyPr>
          <a:lstStyle/>
          <a:p>
            <a:r>
              <a:rPr lang="en-US" sz="1300" b="1" dirty="0">
                <a:solidFill>
                  <a:srgbClr val="FFFFFF"/>
                </a:solidFill>
                <a:latin typeface="KG Call Me Maybe"/>
                <a:cs typeface="KG Call Me Maybe"/>
              </a:rPr>
              <a:t>s</a:t>
            </a:r>
            <a:r>
              <a:rPr lang="en-US" sz="1300" b="1" dirty="0" smtClean="0">
                <a:solidFill>
                  <a:srgbClr val="FFFFFF"/>
                </a:solidFill>
                <a:latin typeface="KG Call Me Maybe"/>
                <a:cs typeface="KG Call Me Maybe"/>
              </a:rPr>
              <a:t>ticky notes, highlighters</a:t>
            </a:r>
            <a:endParaRPr lang="en-US" sz="1300" b="1" dirty="0">
              <a:solidFill>
                <a:srgbClr val="FFFFFF"/>
              </a:solidFill>
              <a:latin typeface="KG Call Me Maybe"/>
              <a:cs typeface="KG Call Me Maybe"/>
            </a:endParaRPr>
          </a:p>
        </p:txBody>
      </p:sp>
    </p:spTree>
    <p:extLst>
      <p:ext uri="{BB962C8B-B14F-4D97-AF65-F5344CB8AC3E}">
        <p14:creationId xmlns:p14="http://schemas.microsoft.com/office/powerpoint/2010/main" val="1902424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5"/>
            <a:ext cx="6858000" cy="9142645"/>
          </a:xfrm>
          <a:prstGeom prst="rect">
            <a:avLst/>
          </a:prstGeom>
        </p:spPr>
      </p:pic>
      <p:sp>
        <p:nvSpPr>
          <p:cNvPr id="3" name="Rectangle 2"/>
          <p:cNvSpPr/>
          <p:nvPr/>
        </p:nvSpPr>
        <p:spPr>
          <a:xfrm>
            <a:off x="89938" y="5692929"/>
            <a:ext cx="3192092" cy="2436627"/>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3468901" y="5692929"/>
            <a:ext cx="3271124" cy="2436627"/>
          </a:xfrm>
          <a:prstGeom prst="rect">
            <a:avLst/>
          </a:prstGeom>
          <a:solidFill>
            <a:srgbClr val="FF66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5" name="Rectangle 4"/>
          <p:cNvSpPr/>
          <p:nvPr/>
        </p:nvSpPr>
        <p:spPr>
          <a:xfrm>
            <a:off x="3466666" y="3096880"/>
            <a:ext cx="3273359" cy="2436627"/>
          </a:xfrm>
          <a:prstGeom prst="rect">
            <a:avLst/>
          </a:prstGeom>
          <a:solidFill>
            <a:srgbClr val="7CB231"/>
          </a:solidFill>
          <a:ln>
            <a:solidFill>
              <a:srgbClr val="7CB23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89938" y="1116462"/>
            <a:ext cx="3166681" cy="1872677"/>
          </a:xfrm>
          <a:prstGeom prst="rect">
            <a:avLst/>
          </a:prstGeom>
          <a:solidFill>
            <a:srgbClr val="7304E2"/>
          </a:solidFill>
          <a:ln>
            <a:solidFill>
              <a:srgbClr val="7304E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450105" y="383148"/>
            <a:ext cx="3889420" cy="584776"/>
          </a:xfrm>
          <a:prstGeom prst="rect">
            <a:avLst/>
          </a:prstGeom>
          <a:noFill/>
        </p:spPr>
        <p:txBody>
          <a:bodyPr wrap="square" rtlCol="0">
            <a:spAutoFit/>
          </a:bodyPr>
          <a:lstStyle/>
          <a:p>
            <a:pPr algn="ctr"/>
            <a:r>
              <a:rPr lang="en-US" sz="3200" b="1" dirty="0" smtClean="0">
                <a:solidFill>
                  <a:schemeClr val="bg1"/>
                </a:solidFill>
                <a:latin typeface="bromello"/>
                <a:cs typeface="bromello"/>
              </a:rPr>
              <a:t>Mrs. Cahill</a:t>
            </a:r>
            <a:endParaRPr lang="en-US" sz="3200" b="1" dirty="0">
              <a:solidFill>
                <a:schemeClr val="bg1"/>
              </a:solidFill>
              <a:latin typeface="bromello"/>
              <a:cs typeface="bromello"/>
            </a:endParaRPr>
          </a:p>
        </p:txBody>
      </p:sp>
      <p:sp>
        <p:nvSpPr>
          <p:cNvPr id="8" name="TextBox 7"/>
          <p:cNvSpPr txBox="1"/>
          <p:nvPr/>
        </p:nvSpPr>
        <p:spPr>
          <a:xfrm>
            <a:off x="0" y="0"/>
            <a:ext cx="6858000" cy="553998"/>
          </a:xfrm>
          <a:prstGeom prst="rect">
            <a:avLst/>
          </a:prstGeom>
          <a:noFill/>
        </p:spPr>
        <p:txBody>
          <a:bodyPr wrap="square" rtlCol="0">
            <a:spAutoFit/>
          </a:bodyPr>
          <a:lstStyle/>
          <a:p>
            <a:pPr algn="ctr"/>
            <a:r>
              <a:rPr lang="en-US" sz="3000" dirty="0" smtClean="0">
                <a:solidFill>
                  <a:schemeClr val="bg1"/>
                </a:solidFill>
                <a:latin typeface="Stylish Calligraphy Demo"/>
                <a:cs typeface="Stylish Calligraphy Demo"/>
              </a:rPr>
              <a:t>Middle School English </a:t>
            </a:r>
            <a:endParaRPr lang="en-US" sz="3000" b="1" dirty="0">
              <a:solidFill>
                <a:schemeClr val="bg1"/>
              </a:solidFill>
              <a:latin typeface="Stylish Calligraphy Demo"/>
              <a:cs typeface="Stylish Calligraphy Demo"/>
            </a:endParaRPr>
          </a:p>
        </p:txBody>
      </p:sp>
      <p:sp>
        <p:nvSpPr>
          <p:cNvPr id="9" name="TextBox 8"/>
          <p:cNvSpPr txBox="1"/>
          <p:nvPr/>
        </p:nvSpPr>
        <p:spPr>
          <a:xfrm>
            <a:off x="4103286" y="577857"/>
            <a:ext cx="1577113" cy="400110"/>
          </a:xfrm>
          <a:prstGeom prst="rect">
            <a:avLst/>
          </a:prstGeom>
          <a:noFill/>
        </p:spPr>
        <p:txBody>
          <a:bodyPr wrap="square" rtlCol="0">
            <a:spAutoFit/>
          </a:bodyPr>
          <a:lstStyle/>
          <a:p>
            <a:pPr algn="ctr"/>
            <a:r>
              <a:rPr lang="en-US" sz="2000" dirty="0" smtClean="0">
                <a:solidFill>
                  <a:schemeClr val="bg1"/>
                </a:solidFill>
                <a:latin typeface="PBCoffeeBeforeTalkie"/>
                <a:cs typeface="PBCoffeeBeforeTalkie"/>
              </a:rPr>
              <a:t>-------  </a:t>
            </a:r>
            <a:r>
              <a:rPr lang="en-US" sz="2000" dirty="0" smtClean="0">
                <a:solidFill>
                  <a:schemeClr val="bg1"/>
                </a:solidFill>
                <a:latin typeface="KG Somebody That I Used to Know"/>
                <a:cs typeface="KG Somebody That I Used to Know"/>
              </a:rPr>
              <a:t>2017</a:t>
            </a:r>
            <a:endParaRPr lang="en-US" sz="2000" dirty="0">
              <a:solidFill>
                <a:schemeClr val="bg1"/>
              </a:solidFill>
              <a:latin typeface="KG Somebody That I Used to Know"/>
              <a:cs typeface="KG Somebody That I Used to Know"/>
            </a:endParaRPr>
          </a:p>
        </p:txBody>
      </p:sp>
      <p:sp>
        <p:nvSpPr>
          <p:cNvPr id="10" name="Rectangle 9"/>
          <p:cNvSpPr/>
          <p:nvPr/>
        </p:nvSpPr>
        <p:spPr>
          <a:xfrm>
            <a:off x="1411638" y="577857"/>
            <a:ext cx="1393669" cy="400110"/>
          </a:xfrm>
          <a:prstGeom prst="rect">
            <a:avLst/>
          </a:prstGeom>
        </p:spPr>
        <p:txBody>
          <a:bodyPr wrap="square">
            <a:spAutoFit/>
          </a:bodyPr>
          <a:lstStyle/>
          <a:p>
            <a:r>
              <a:rPr lang="en-US" sz="2000" dirty="0" smtClean="0">
                <a:solidFill>
                  <a:schemeClr val="bg1"/>
                </a:solidFill>
                <a:latin typeface="KG Somebody That I Used to Know"/>
                <a:cs typeface="KG Somebody That I Used to Know"/>
              </a:rPr>
              <a:t>2016</a:t>
            </a:r>
            <a:r>
              <a:rPr lang="en-US" sz="2000" dirty="0" smtClean="0">
                <a:solidFill>
                  <a:schemeClr val="bg1"/>
                </a:solidFill>
                <a:latin typeface="PBCoffeeBeforeTalkie"/>
                <a:cs typeface="PBCoffeeBeforeTalkie"/>
              </a:rPr>
              <a:t>  -------</a:t>
            </a:r>
            <a:endParaRPr lang="en-US" sz="2000" dirty="0">
              <a:solidFill>
                <a:schemeClr val="bg1"/>
              </a:solidFill>
            </a:endParaRPr>
          </a:p>
        </p:txBody>
      </p:sp>
      <p:sp>
        <p:nvSpPr>
          <p:cNvPr id="11" name="Pentagon 10"/>
          <p:cNvSpPr/>
          <p:nvPr/>
        </p:nvSpPr>
        <p:spPr>
          <a:xfrm rot="10800000">
            <a:off x="2638060" y="1600200"/>
            <a:ext cx="706901" cy="304800"/>
          </a:xfrm>
          <a:prstGeom prst="homePlat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89938" y="973204"/>
            <a:ext cx="3166681" cy="1985159"/>
          </a:xfrm>
          <a:prstGeom prst="rect">
            <a:avLst/>
          </a:prstGeom>
          <a:noFill/>
        </p:spPr>
        <p:txBody>
          <a:bodyPr wrap="square" rtlCol="0">
            <a:spAutoFit/>
          </a:bodyPr>
          <a:lstStyle/>
          <a:p>
            <a:r>
              <a:rPr lang="en-US" sz="3400" dirty="0">
                <a:solidFill>
                  <a:schemeClr val="bg1"/>
                </a:solidFill>
                <a:latin typeface="bromello"/>
                <a:cs typeface="bromello"/>
              </a:rPr>
              <a:t>c</a:t>
            </a:r>
            <a:r>
              <a:rPr lang="en-US" sz="3400" dirty="0" smtClean="0">
                <a:solidFill>
                  <a:schemeClr val="bg1"/>
                </a:solidFill>
                <a:latin typeface="bromello"/>
                <a:cs typeface="bromello"/>
              </a:rPr>
              <a:t>ommunication</a:t>
            </a:r>
            <a:r>
              <a:rPr lang="en-US" sz="3000" b="1" dirty="0" smtClean="0">
                <a:solidFill>
                  <a:schemeClr val="bg1"/>
                </a:solidFill>
                <a:latin typeface="PBCoffeeBeforeTalkie"/>
                <a:cs typeface="PBCoffeeBeforeTalkie"/>
              </a:rPr>
              <a:t> </a:t>
            </a:r>
          </a:p>
          <a:p>
            <a:r>
              <a:rPr lang="en-US" sz="2500" dirty="0" smtClean="0">
                <a:solidFill>
                  <a:schemeClr val="bg1"/>
                </a:solidFill>
                <a:latin typeface="KG Call Me Maybe"/>
                <a:cs typeface="KG Call Me Maybe"/>
              </a:rPr>
              <a:t>with the teacher</a:t>
            </a:r>
          </a:p>
          <a:p>
            <a:endParaRPr lang="en-US" sz="1600" dirty="0" smtClean="0">
              <a:solidFill>
                <a:schemeClr val="bg1"/>
              </a:solidFill>
              <a:latin typeface="KG Wake Me Up"/>
              <a:cs typeface="KG Wake Me Up"/>
            </a:endParaRPr>
          </a:p>
          <a:p>
            <a:r>
              <a:rPr lang="en-US" sz="1600" dirty="0">
                <a:solidFill>
                  <a:srgbClr val="FFFFFF"/>
                </a:solidFill>
                <a:latin typeface="KG Wake Me Up"/>
                <a:cs typeface="KG Wake Me Up"/>
              </a:rPr>
              <a:t>1  </a:t>
            </a:r>
            <a:r>
              <a:rPr lang="en-US" sz="1600" dirty="0" err="1">
                <a:solidFill>
                  <a:srgbClr val="FFFFFF"/>
                </a:solidFill>
                <a:latin typeface="KG Call Me Maybe"/>
                <a:cs typeface="KG Call Me Maybe"/>
              </a:rPr>
              <a:t>mcahill@school.org</a:t>
            </a:r>
            <a:endParaRPr lang="en-US" sz="1600" dirty="0">
              <a:solidFill>
                <a:srgbClr val="FFFFFF"/>
              </a:solidFill>
              <a:latin typeface="KG Call Me Maybe"/>
              <a:cs typeface="KG Call Me Maybe"/>
            </a:endParaRPr>
          </a:p>
          <a:p>
            <a:r>
              <a:rPr lang="en-US" sz="1600" dirty="0">
                <a:solidFill>
                  <a:srgbClr val="FFFFFF"/>
                </a:solidFill>
                <a:latin typeface="KG Wake Me Up"/>
                <a:cs typeface="KG Wake Me Up"/>
              </a:rPr>
              <a:t>2</a:t>
            </a:r>
            <a:r>
              <a:rPr lang="en-US" sz="1600" dirty="0">
                <a:solidFill>
                  <a:srgbClr val="FFFFFF"/>
                </a:solidFill>
                <a:latin typeface="Century Gothic"/>
                <a:cs typeface="Century Gothic"/>
              </a:rPr>
              <a:t>  </a:t>
            </a:r>
            <a:r>
              <a:rPr lang="en-US" sz="1600" dirty="0">
                <a:solidFill>
                  <a:srgbClr val="FFFFFF"/>
                </a:solidFill>
                <a:latin typeface="KG Call Me Maybe"/>
                <a:cs typeface="KG Call Me Maybe"/>
              </a:rPr>
              <a:t>Remind101 app chat</a:t>
            </a:r>
          </a:p>
          <a:p>
            <a:r>
              <a:rPr lang="en-US" sz="1600" dirty="0">
                <a:solidFill>
                  <a:srgbClr val="FFFFFF"/>
                </a:solidFill>
                <a:latin typeface="KG Wake Me Up"/>
                <a:cs typeface="KG Wake Me Up"/>
              </a:rPr>
              <a:t>3</a:t>
            </a:r>
            <a:r>
              <a:rPr lang="en-US" sz="1600" dirty="0">
                <a:solidFill>
                  <a:srgbClr val="FFFFFF"/>
                </a:solidFill>
                <a:latin typeface="Century Gothic"/>
                <a:cs typeface="Century Gothic"/>
              </a:rPr>
              <a:t>  </a:t>
            </a:r>
            <a:r>
              <a:rPr lang="en-US" sz="1600" dirty="0">
                <a:solidFill>
                  <a:srgbClr val="FFFFFF"/>
                </a:solidFill>
                <a:latin typeface="KG Call Me Maybe"/>
                <a:cs typeface="KG Call Me Maybe"/>
              </a:rPr>
              <a:t>(719) 555-5555</a:t>
            </a:r>
          </a:p>
        </p:txBody>
      </p:sp>
      <p:sp>
        <p:nvSpPr>
          <p:cNvPr id="13" name="Rectangle 12"/>
          <p:cNvSpPr/>
          <p:nvPr/>
        </p:nvSpPr>
        <p:spPr>
          <a:xfrm>
            <a:off x="56436" y="2789085"/>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14" name="Rectangle 13"/>
          <p:cNvSpPr/>
          <p:nvPr/>
        </p:nvSpPr>
        <p:spPr>
          <a:xfrm>
            <a:off x="3451806" y="2789085"/>
            <a:ext cx="3273359" cy="400110"/>
          </a:xfrm>
          <a:prstGeom prst="rect">
            <a:avLst/>
          </a:prstGeom>
        </p:spPr>
        <p:txBody>
          <a:bodyPr wrap="square">
            <a:spAutoFit/>
          </a:bodyPr>
          <a:lstStyle/>
          <a:p>
            <a:r>
              <a:rPr lang="en-US" sz="2000" dirty="0" smtClean="0">
                <a:solidFill>
                  <a:srgbClr val="FFFFFF"/>
                </a:solidFill>
                <a:latin typeface="PBCoffeeBeforeTalkie"/>
                <a:cs typeface="PBCoffeeBeforeTalkie"/>
              </a:rPr>
              <a:t>--------------------------------</a:t>
            </a:r>
            <a:endParaRPr lang="en-US" sz="2000" dirty="0">
              <a:solidFill>
                <a:srgbClr val="FFFFFF"/>
              </a:solidFill>
            </a:endParaRPr>
          </a:p>
        </p:txBody>
      </p:sp>
      <p:sp>
        <p:nvSpPr>
          <p:cNvPr id="15" name="Rectangle 14"/>
          <p:cNvSpPr/>
          <p:nvPr/>
        </p:nvSpPr>
        <p:spPr>
          <a:xfrm>
            <a:off x="4279053" y="1163734"/>
            <a:ext cx="1005139" cy="1169551"/>
          </a:xfrm>
          <a:prstGeom prst="rect">
            <a:avLst/>
          </a:prstGeom>
        </p:spPr>
        <p:txBody>
          <a:bodyPr wrap="square">
            <a:spAutoFit/>
          </a:bodyPr>
          <a:lstStyle/>
          <a:p>
            <a:pPr algn="ctr"/>
            <a:r>
              <a:rPr lang="en-US" sz="3000" dirty="0">
                <a:solidFill>
                  <a:srgbClr val="FFFFFF"/>
                </a:solidFill>
                <a:latin typeface="bromello"/>
                <a:cs typeface="bromello"/>
              </a:rPr>
              <a:t>e</a:t>
            </a:r>
            <a:r>
              <a:rPr lang="en-US" sz="3000" dirty="0" smtClean="0">
                <a:solidFill>
                  <a:srgbClr val="FFFFFF"/>
                </a:solidFill>
                <a:latin typeface="bromello"/>
                <a:cs typeface="bromello"/>
              </a:rPr>
              <a:t>ighth </a:t>
            </a:r>
          </a:p>
          <a:p>
            <a:pPr algn="ctr"/>
            <a:r>
              <a:rPr lang="en-US" sz="3000" dirty="0" smtClean="0">
                <a:solidFill>
                  <a:srgbClr val="FFFFFF"/>
                </a:solidFill>
                <a:latin typeface="bromello"/>
                <a:cs typeface="bromello"/>
              </a:rPr>
              <a:t>grade </a:t>
            </a:r>
          </a:p>
          <a:p>
            <a:pPr algn="ctr"/>
            <a:endParaRPr lang="en-US" sz="1000" dirty="0" smtClean="0">
              <a:solidFill>
                <a:srgbClr val="FFFFFF"/>
              </a:solidFill>
              <a:latin typeface="Century Gothic"/>
              <a:cs typeface="Century Gothic"/>
            </a:endParaRPr>
          </a:p>
        </p:txBody>
      </p:sp>
      <p:sp>
        <p:nvSpPr>
          <p:cNvPr id="16" name="TextBox 15"/>
          <p:cNvSpPr txBox="1"/>
          <p:nvPr/>
        </p:nvSpPr>
        <p:spPr>
          <a:xfrm rot="16200000">
            <a:off x="2916066" y="1769375"/>
            <a:ext cx="1857615" cy="646331"/>
          </a:xfrm>
          <a:prstGeom prst="rect">
            <a:avLst/>
          </a:prstGeom>
          <a:noFill/>
        </p:spPr>
        <p:txBody>
          <a:bodyPr wrap="square" rtlCol="0">
            <a:spAutoFit/>
          </a:bodyPr>
          <a:lstStyle/>
          <a:p>
            <a:pPr algn="r"/>
            <a:r>
              <a:rPr lang="en-US" sz="1200" dirty="0" smtClean="0">
                <a:solidFill>
                  <a:schemeClr val="bg1"/>
                </a:solidFill>
                <a:latin typeface="KG Change This Heart"/>
                <a:cs typeface="KG Change This Heart"/>
              </a:rPr>
              <a:t>TEXT </a:t>
            </a:r>
          </a:p>
          <a:p>
            <a:pPr algn="r"/>
            <a:r>
              <a:rPr lang="en-US" sz="1200" dirty="0" smtClean="0">
                <a:solidFill>
                  <a:schemeClr val="bg1"/>
                </a:solidFill>
                <a:latin typeface="KG Change This Heart"/>
                <a:cs typeface="KG Change This Heart"/>
              </a:rPr>
              <a:t>MESSAGE ALERTS</a:t>
            </a:r>
          </a:p>
        </p:txBody>
      </p:sp>
      <p:sp>
        <p:nvSpPr>
          <p:cNvPr id="17" name="Rectangle 16"/>
          <p:cNvSpPr/>
          <p:nvPr/>
        </p:nvSpPr>
        <p:spPr>
          <a:xfrm>
            <a:off x="4190513" y="2125427"/>
            <a:ext cx="1274978" cy="707886"/>
          </a:xfrm>
          <a:prstGeom prst="rect">
            <a:avLst/>
          </a:prstGeom>
        </p:spPr>
        <p:txBody>
          <a:bodyPr wrap="square">
            <a:spAutoFit/>
          </a:bodyPr>
          <a:lstStyle/>
          <a:p>
            <a:pPr algn="ctr"/>
            <a:r>
              <a:rPr lang="en-US" sz="2000" dirty="0">
                <a:solidFill>
                  <a:schemeClr val="bg1"/>
                </a:solidFill>
                <a:latin typeface="KG Call Me Maybe"/>
                <a:cs typeface="KG Call Me Maybe"/>
              </a:rPr>
              <a:t>Text @teacher</a:t>
            </a:r>
          </a:p>
          <a:p>
            <a:pPr algn="ctr"/>
            <a:r>
              <a:rPr lang="en-US" sz="2000" dirty="0">
                <a:solidFill>
                  <a:schemeClr val="bg1"/>
                </a:solidFill>
                <a:latin typeface="KG Call Me Maybe"/>
                <a:cs typeface="KG Call Me Maybe"/>
              </a:rPr>
              <a:t> to 5555</a:t>
            </a:r>
          </a:p>
        </p:txBody>
      </p:sp>
      <p:sp>
        <p:nvSpPr>
          <p:cNvPr id="18" name="Rectangle 17"/>
          <p:cNvSpPr/>
          <p:nvPr/>
        </p:nvSpPr>
        <p:spPr>
          <a:xfrm>
            <a:off x="5339525" y="1150998"/>
            <a:ext cx="1277876" cy="1169551"/>
          </a:xfrm>
          <a:prstGeom prst="rect">
            <a:avLst/>
          </a:prstGeom>
        </p:spPr>
        <p:txBody>
          <a:bodyPr wrap="square">
            <a:spAutoFit/>
          </a:bodyPr>
          <a:lstStyle/>
          <a:p>
            <a:pPr algn="ctr"/>
            <a:r>
              <a:rPr lang="en-US" sz="3000" dirty="0" smtClean="0">
                <a:solidFill>
                  <a:srgbClr val="FFFFFF"/>
                </a:solidFill>
                <a:latin typeface="bromello"/>
                <a:cs typeface="bromello"/>
              </a:rPr>
              <a:t>seventh </a:t>
            </a:r>
          </a:p>
          <a:p>
            <a:pPr algn="ctr"/>
            <a:r>
              <a:rPr lang="en-US" sz="3000" dirty="0" smtClean="0">
                <a:solidFill>
                  <a:srgbClr val="FFFFFF"/>
                </a:solidFill>
                <a:latin typeface="bromello"/>
                <a:cs typeface="bromello"/>
              </a:rPr>
              <a:t>grade </a:t>
            </a:r>
          </a:p>
          <a:p>
            <a:pPr algn="ctr"/>
            <a:endParaRPr lang="en-US" sz="1000" dirty="0" smtClean="0">
              <a:solidFill>
                <a:srgbClr val="FFFFFF"/>
              </a:solidFill>
              <a:latin typeface="Century Gothic"/>
              <a:cs typeface="Century Gothic"/>
            </a:endParaRPr>
          </a:p>
        </p:txBody>
      </p:sp>
      <p:sp>
        <p:nvSpPr>
          <p:cNvPr id="19" name="Rectangle 18"/>
          <p:cNvSpPr/>
          <p:nvPr/>
        </p:nvSpPr>
        <p:spPr>
          <a:xfrm>
            <a:off x="5457742" y="2156204"/>
            <a:ext cx="1186437" cy="646331"/>
          </a:xfrm>
          <a:prstGeom prst="rect">
            <a:avLst/>
          </a:prstGeom>
        </p:spPr>
        <p:txBody>
          <a:bodyPr wrap="square">
            <a:spAutoFit/>
          </a:bodyPr>
          <a:lstStyle/>
          <a:p>
            <a:pPr algn="ctr"/>
            <a:r>
              <a:rPr lang="en-US" dirty="0">
                <a:solidFill>
                  <a:schemeClr val="bg1"/>
                </a:solidFill>
                <a:latin typeface="KG Call Me Maybe"/>
                <a:cs typeface="KG Call Me Maybe"/>
              </a:rPr>
              <a:t>Text @teacher</a:t>
            </a:r>
          </a:p>
          <a:p>
            <a:pPr algn="ctr"/>
            <a:r>
              <a:rPr lang="en-US" dirty="0">
                <a:solidFill>
                  <a:schemeClr val="bg1"/>
                </a:solidFill>
                <a:latin typeface="KG Call Me Maybe"/>
                <a:cs typeface="KG Call Me Maybe"/>
              </a:rPr>
              <a:t> to 5555</a:t>
            </a:r>
          </a:p>
        </p:txBody>
      </p:sp>
      <p:sp>
        <p:nvSpPr>
          <p:cNvPr id="20" name="Rectangle 19"/>
          <p:cNvSpPr/>
          <p:nvPr/>
        </p:nvSpPr>
        <p:spPr>
          <a:xfrm>
            <a:off x="8672" y="847758"/>
            <a:ext cx="6849328" cy="400110"/>
          </a:xfrm>
          <a:prstGeom prst="rect">
            <a:avLst/>
          </a:prstGeom>
        </p:spPr>
        <p:txBody>
          <a:bodyPr wrap="square">
            <a:spAutoFit/>
          </a:bodyPr>
          <a:lstStyle/>
          <a:p>
            <a:r>
              <a:rPr lang="en-US" sz="2000" dirty="0" smtClean="0">
                <a:solidFill>
                  <a:schemeClr val="bg1"/>
                </a:solidFill>
                <a:latin typeface="PBCoffeeBeforeTalkie"/>
                <a:cs typeface="PBCoffeeBeforeTalkie"/>
              </a:rPr>
              <a:t>-----------------------------------------------------------------------</a:t>
            </a:r>
            <a:endParaRPr lang="en-US" sz="2000" dirty="0">
              <a:solidFill>
                <a:schemeClr val="bg1"/>
              </a:solidFill>
            </a:endParaRPr>
          </a:p>
        </p:txBody>
      </p:sp>
      <p:sp>
        <p:nvSpPr>
          <p:cNvPr id="21" name="TextBox 20"/>
          <p:cNvSpPr txBox="1"/>
          <p:nvPr/>
        </p:nvSpPr>
        <p:spPr>
          <a:xfrm>
            <a:off x="62932" y="3170317"/>
            <a:ext cx="3115620" cy="615553"/>
          </a:xfrm>
          <a:prstGeom prst="rect">
            <a:avLst/>
          </a:prstGeom>
          <a:noFill/>
        </p:spPr>
        <p:txBody>
          <a:bodyPr wrap="square" rtlCol="0">
            <a:spAutoFit/>
          </a:bodyPr>
          <a:lstStyle/>
          <a:p>
            <a:r>
              <a:rPr lang="en-US" sz="3400" dirty="0" smtClean="0">
                <a:solidFill>
                  <a:srgbClr val="FFFFFF"/>
                </a:solidFill>
                <a:latin typeface="bromello"/>
                <a:cs typeface="bromello"/>
              </a:rPr>
              <a:t>class </a:t>
            </a:r>
            <a:r>
              <a:rPr lang="en-US" sz="3400" dirty="0">
                <a:solidFill>
                  <a:srgbClr val="FFFFFF"/>
                </a:solidFill>
                <a:latin typeface="bromello"/>
                <a:cs typeface="bromello"/>
              </a:rPr>
              <a:t>m</a:t>
            </a:r>
            <a:r>
              <a:rPr lang="en-US" sz="3400" dirty="0" smtClean="0">
                <a:solidFill>
                  <a:srgbClr val="FFFFFF"/>
                </a:solidFill>
                <a:latin typeface="bromello"/>
                <a:cs typeface="bromello"/>
              </a:rPr>
              <a:t>aterials</a:t>
            </a:r>
          </a:p>
        </p:txBody>
      </p:sp>
      <p:sp>
        <p:nvSpPr>
          <p:cNvPr id="22" name="TextBox 21"/>
          <p:cNvSpPr txBox="1"/>
          <p:nvPr/>
        </p:nvSpPr>
        <p:spPr>
          <a:xfrm rot="20872677">
            <a:off x="1180444" y="4958519"/>
            <a:ext cx="1274669" cy="276999"/>
          </a:xfrm>
          <a:prstGeom prst="rect">
            <a:avLst/>
          </a:prstGeom>
          <a:noFill/>
        </p:spPr>
        <p:txBody>
          <a:bodyPr wrap="square" rtlCol="0">
            <a:spAutoFit/>
          </a:bodyPr>
          <a:lstStyle/>
          <a:p>
            <a:r>
              <a:rPr lang="en-US" sz="1200" dirty="0" smtClean="0">
                <a:solidFill>
                  <a:srgbClr val="FFFFFF"/>
                </a:solidFill>
                <a:latin typeface="APBCaramelCappuccino"/>
                <a:cs typeface="APBCaramelCappuccino"/>
              </a:rPr>
              <a:t>______</a:t>
            </a:r>
            <a:endParaRPr lang="en-US" sz="1200" dirty="0">
              <a:solidFill>
                <a:srgbClr val="FFFFFF"/>
              </a:solidFill>
              <a:latin typeface="APBCaramelCappuccino"/>
              <a:cs typeface="APBCaramelCappuccino"/>
            </a:endParaRPr>
          </a:p>
        </p:txBody>
      </p:sp>
      <p:sp>
        <p:nvSpPr>
          <p:cNvPr id="23" name="TextBox 22"/>
          <p:cNvSpPr txBox="1"/>
          <p:nvPr/>
        </p:nvSpPr>
        <p:spPr>
          <a:xfrm rot="20872677">
            <a:off x="1462853" y="4957637"/>
            <a:ext cx="1483376" cy="278914"/>
          </a:xfrm>
          <a:prstGeom prst="rect">
            <a:avLst/>
          </a:prstGeom>
          <a:noFill/>
        </p:spPr>
        <p:txBody>
          <a:bodyPr wrap="square" rtlCol="0">
            <a:spAutoFit/>
          </a:bodyPr>
          <a:lstStyle/>
          <a:p>
            <a:r>
              <a:rPr lang="en-US" sz="1200" dirty="0" smtClean="0">
                <a:solidFill>
                  <a:srgbClr val="00B4B6"/>
                </a:solidFill>
                <a:latin typeface="APBCaramelCappuccino"/>
                <a:cs typeface="APBCaramelCappuccino"/>
              </a:rPr>
              <a:t>__</a:t>
            </a:r>
            <a:endParaRPr lang="en-US" sz="1200" dirty="0">
              <a:solidFill>
                <a:srgbClr val="00B4B6"/>
              </a:solidFill>
              <a:latin typeface="APBCaramelCappuccino"/>
              <a:cs typeface="APBCaramelCappuccino"/>
            </a:endParaRPr>
          </a:p>
        </p:txBody>
      </p:sp>
      <p:sp>
        <p:nvSpPr>
          <p:cNvPr id="24" name="Rectangle 23"/>
          <p:cNvSpPr/>
          <p:nvPr/>
        </p:nvSpPr>
        <p:spPr>
          <a:xfrm>
            <a:off x="3404797" y="2921211"/>
            <a:ext cx="3528205" cy="615553"/>
          </a:xfrm>
          <a:prstGeom prst="rect">
            <a:avLst/>
          </a:prstGeom>
        </p:spPr>
        <p:txBody>
          <a:bodyPr wrap="square">
            <a:spAutoFit/>
          </a:bodyPr>
          <a:lstStyle/>
          <a:p>
            <a:pPr algn="ctr"/>
            <a:r>
              <a:rPr lang="en-US" sz="3400" smtClean="0">
                <a:solidFill>
                  <a:srgbClr val="FFFFFF"/>
                </a:solidFill>
                <a:latin typeface="bromello"/>
                <a:cs typeface="bromello"/>
              </a:rPr>
              <a:t>pteparation</a:t>
            </a:r>
            <a:endParaRPr lang="en-US" sz="3400" dirty="0">
              <a:solidFill>
                <a:srgbClr val="FFFFFF"/>
              </a:solidFill>
              <a:latin typeface="bromello"/>
              <a:cs typeface="bromello"/>
            </a:endParaRPr>
          </a:p>
        </p:txBody>
      </p:sp>
      <p:sp>
        <p:nvSpPr>
          <p:cNvPr id="25" name="Rectangle 24"/>
          <p:cNvSpPr/>
          <p:nvPr/>
        </p:nvSpPr>
        <p:spPr>
          <a:xfrm>
            <a:off x="3887927" y="3485285"/>
            <a:ext cx="2970074" cy="2123658"/>
          </a:xfrm>
          <a:prstGeom prst="rect">
            <a:avLst/>
          </a:prstGeom>
        </p:spPr>
        <p:txBody>
          <a:bodyPr wrap="square">
            <a:spAutoFit/>
          </a:bodyPr>
          <a:lstStyle/>
          <a:p>
            <a:r>
              <a:rPr lang="en-US" sz="1100" dirty="0" smtClean="0">
                <a:solidFill>
                  <a:srgbClr val="FFFFFF"/>
                </a:solidFill>
                <a:latin typeface="Century Gothic"/>
                <a:cs typeface="Century Gothic"/>
              </a:rPr>
              <a:t>Come prepared to class with your binder, planner, notebooks, writing utensils, &amp; interactive notebook supplies. </a:t>
            </a:r>
          </a:p>
          <a:p>
            <a:endParaRPr lang="en-US" sz="1100" dirty="0" smtClean="0">
              <a:solidFill>
                <a:srgbClr val="FFFFFF"/>
              </a:solidFill>
              <a:latin typeface="Century Gothic"/>
              <a:cs typeface="Century Gothic"/>
            </a:endParaRPr>
          </a:p>
          <a:p>
            <a:r>
              <a:rPr lang="en-US" sz="1100" dirty="0" smtClean="0">
                <a:solidFill>
                  <a:srgbClr val="FFFFFF"/>
                </a:solidFill>
                <a:latin typeface="Century Gothic"/>
                <a:cs typeface="Century Gothic"/>
              </a:rPr>
              <a:t>Start working on bell ringers immediately so class can start within five minutes of the bell. This is when I will grade your bell ringers. </a:t>
            </a:r>
          </a:p>
          <a:p>
            <a:endParaRPr lang="en-US" sz="1100" dirty="0" smtClean="0">
              <a:solidFill>
                <a:srgbClr val="FFFFFF"/>
              </a:solidFill>
              <a:latin typeface="Century Gothic"/>
              <a:cs typeface="Century Gothic"/>
            </a:endParaRPr>
          </a:p>
          <a:p>
            <a:r>
              <a:rPr lang="en-US" sz="1100" dirty="0" smtClean="0">
                <a:solidFill>
                  <a:srgbClr val="FFFFFF"/>
                </a:solidFill>
                <a:latin typeface="Century Gothic"/>
                <a:cs typeface="Century Gothic"/>
              </a:rPr>
              <a:t>Work should be turned in on its due date. Late work</a:t>
            </a:r>
          </a:p>
          <a:p>
            <a:r>
              <a:rPr lang="en-US" sz="1100" dirty="0" smtClean="0">
                <a:solidFill>
                  <a:srgbClr val="FFFFFF"/>
                </a:solidFill>
                <a:latin typeface="Century Gothic"/>
                <a:cs typeface="Century Gothic"/>
              </a:rPr>
              <a:t>will lose points on a per-day-late basis.</a:t>
            </a:r>
          </a:p>
        </p:txBody>
      </p:sp>
      <p:sp>
        <p:nvSpPr>
          <p:cNvPr id="26" name="Rectangle 25"/>
          <p:cNvSpPr/>
          <p:nvPr/>
        </p:nvSpPr>
        <p:spPr>
          <a:xfrm>
            <a:off x="3445378" y="3485285"/>
            <a:ext cx="442549" cy="2092881"/>
          </a:xfrm>
          <a:prstGeom prst="rect">
            <a:avLst/>
          </a:prstGeom>
        </p:spPr>
        <p:txBody>
          <a:bodyPr wrap="none">
            <a:spAutoFit/>
          </a:bodyPr>
          <a:lstStyle/>
          <a:p>
            <a:r>
              <a:rPr lang="en-US" sz="2600" dirty="0" smtClean="0">
                <a:solidFill>
                  <a:srgbClr val="FFFFFF"/>
                </a:solidFill>
                <a:latin typeface="KG Wake Me Up"/>
                <a:cs typeface="KG Wake Me Up"/>
              </a:rPr>
              <a:t>1</a:t>
            </a:r>
          </a:p>
          <a:p>
            <a:endParaRPr lang="en-US" sz="2600" dirty="0">
              <a:solidFill>
                <a:srgbClr val="FFFFFF"/>
              </a:solidFill>
              <a:latin typeface="KG Wake Me Up"/>
              <a:cs typeface="KG Wake Me Up"/>
            </a:endParaRPr>
          </a:p>
          <a:p>
            <a:r>
              <a:rPr lang="en-US" sz="2600" dirty="0" smtClean="0">
                <a:solidFill>
                  <a:srgbClr val="FFFFFF"/>
                </a:solidFill>
                <a:latin typeface="KG Wake Me Up"/>
                <a:cs typeface="KG Wake Me Up"/>
              </a:rPr>
              <a:t>2</a:t>
            </a:r>
          </a:p>
          <a:p>
            <a:endParaRPr lang="en-US" sz="2600" dirty="0" smtClean="0">
              <a:solidFill>
                <a:srgbClr val="FFFFFF"/>
              </a:solidFill>
              <a:latin typeface="KG Wake Me Up"/>
              <a:cs typeface="KG Wake Me Up"/>
            </a:endParaRPr>
          </a:p>
          <a:p>
            <a:r>
              <a:rPr lang="en-US" sz="2600" dirty="0">
                <a:solidFill>
                  <a:srgbClr val="FFFFFF"/>
                </a:solidFill>
                <a:latin typeface="KG Wake Me Up"/>
                <a:cs typeface="KG Wake Me Up"/>
              </a:rPr>
              <a:t>3</a:t>
            </a:r>
            <a:endParaRPr lang="en-US" sz="2600" dirty="0">
              <a:solidFill>
                <a:srgbClr val="FFFFFF"/>
              </a:solidFill>
            </a:endParaRPr>
          </a:p>
        </p:txBody>
      </p:sp>
      <p:sp>
        <p:nvSpPr>
          <p:cNvPr id="27" name="Rectangle 26"/>
          <p:cNvSpPr/>
          <p:nvPr/>
        </p:nvSpPr>
        <p:spPr>
          <a:xfrm>
            <a:off x="49076" y="5409652"/>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28" name="Rectangle 27"/>
          <p:cNvSpPr/>
          <p:nvPr/>
        </p:nvSpPr>
        <p:spPr>
          <a:xfrm>
            <a:off x="3532004" y="5408888"/>
            <a:ext cx="3273359" cy="400110"/>
          </a:xfrm>
          <a:prstGeom prst="rect">
            <a:avLst/>
          </a:prstGeom>
        </p:spPr>
        <p:txBody>
          <a:bodyPr wrap="square">
            <a:spAutoFit/>
          </a:bodyPr>
          <a:lstStyle/>
          <a:p>
            <a:r>
              <a:rPr lang="en-US" sz="2000" dirty="0" smtClean="0">
                <a:solidFill>
                  <a:srgbClr val="000000"/>
                </a:solidFill>
                <a:latin typeface="PBCoffeeBeforeTalkie"/>
                <a:cs typeface="PBCoffeeBeforeTalkie"/>
              </a:rPr>
              <a:t>-----</a:t>
            </a:r>
            <a:r>
              <a:rPr lang="en-US" sz="2000" dirty="0" smtClean="0">
                <a:latin typeface="PBCoffeeBeforeTalkie"/>
                <a:cs typeface="PBCoffeeBeforeTalkie"/>
              </a:rPr>
              <a:t>---------------------------</a:t>
            </a:r>
            <a:endParaRPr lang="en-US" sz="2000" dirty="0"/>
          </a:p>
        </p:txBody>
      </p:sp>
      <p:sp>
        <p:nvSpPr>
          <p:cNvPr id="29" name="Rectangle 28"/>
          <p:cNvSpPr/>
          <p:nvPr/>
        </p:nvSpPr>
        <p:spPr>
          <a:xfrm>
            <a:off x="144617" y="6558867"/>
            <a:ext cx="707965" cy="1219744"/>
          </a:xfrm>
          <a:prstGeom prst="rect">
            <a:avLst/>
          </a:prstGeom>
          <a:solidFill>
            <a:srgbClr val="8000FF"/>
          </a:solidFill>
          <a:ln>
            <a:solidFill>
              <a:srgbClr val="8000FF"/>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30" name="Rectangle 29"/>
          <p:cNvSpPr/>
          <p:nvPr/>
        </p:nvSpPr>
        <p:spPr>
          <a:xfrm>
            <a:off x="165283" y="5608943"/>
            <a:ext cx="2390181" cy="630942"/>
          </a:xfrm>
          <a:prstGeom prst="rect">
            <a:avLst/>
          </a:prstGeom>
        </p:spPr>
        <p:txBody>
          <a:bodyPr wrap="square">
            <a:spAutoFit/>
          </a:bodyPr>
          <a:lstStyle/>
          <a:p>
            <a:r>
              <a:rPr lang="en-US" sz="3500" dirty="0">
                <a:solidFill>
                  <a:srgbClr val="000000"/>
                </a:solidFill>
                <a:latin typeface="bromello"/>
                <a:cs typeface="bromello"/>
              </a:rPr>
              <a:t>g</a:t>
            </a:r>
            <a:r>
              <a:rPr lang="en-US" sz="3500" dirty="0" smtClean="0">
                <a:solidFill>
                  <a:srgbClr val="000000"/>
                </a:solidFill>
                <a:latin typeface="bromello"/>
                <a:cs typeface="bromello"/>
              </a:rPr>
              <a:t>rades</a:t>
            </a:r>
            <a:endParaRPr lang="en-US" sz="3500" dirty="0">
              <a:solidFill>
                <a:srgbClr val="000000"/>
              </a:solidFill>
              <a:latin typeface="bromello"/>
              <a:cs typeface="bromello"/>
            </a:endParaRPr>
          </a:p>
        </p:txBody>
      </p:sp>
      <p:sp>
        <p:nvSpPr>
          <p:cNvPr id="31" name="Rectangle 30"/>
          <p:cNvSpPr/>
          <p:nvPr/>
        </p:nvSpPr>
        <p:spPr>
          <a:xfrm>
            <a:off x="838951" y="6558867"/>
            <a:ext cx="495945" cy="1223201"/>
          </a:xfrm>
          <a:prstGeom prst="rect">
            <a:avLst/>
          </a:prstGeom>
          <a:solidFill>
            <a:srgbClr val="FF0080"/>
          </a:solidFill>
          <a:ln>
            <a:solidFill>
              <a:srgbClr val="FF0080"/>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32" name="Rectangle 31"/>
          <p:cNvSpPr/>
          <p:nvPr/>
        </p:nvSpPr>
        <p:spPr>
          <a:xfrm>
            <a:off x="1350958" y="6558867"/>
            <a:ext cx="580325" cy="1219744"/>
          </a:xfrm>
          <a:prstGeom prst="rect">
            <a:avLst/>
          </a:prstGeom>
          <a:solidFill>
            <a:srgbClr val="00B4B6"/>
          </a:solidFill>
          <a:ln>
            <a:solidFill>
              <a:srgbClr val="00B4B6"/>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33" name="Rectangle 32"/>
          <p:cNvSpPr/>
          <p:nvPr/>
        </p:nvSpPr>
        <p:spPr>
          <a:xfrm>
            <a:off x="1939821" y="6558867"/>
            <a:ext cx="548869" cy="1219744"/>
          </a:xfrm>
          <a:prstGeom prst="rect">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34" name="Rectangle 33"/>
          <p:cNvSpPr/>
          <p:nvPr/>
        </p:nvSpPr>
        <p:spPr>
          <a:xfrm>
            <a:off x="2468037" y="6544084"/>
            <a:ext cx="404198" cy="1237986"/>
          </a:xfrm>
          <a:prstGeom prst="rect">
            <a:avLst/>
          </a:prstGeom>
          <a:solidFill>
            <a:srgbClr val="7CB231"/>
          </a:solidFill>
          <a:ln>
            <a:solidFill>
              <a:srgbClr val="7CB23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35" name="TextBox 34"/>
          <p:cNvSpPr txBox="1"/>
          <p:nvPr/>
        </p:nvSpPr>
        <p:spPr>
          <a:xfrm>
            <a:off x="-29649" y="6254439"/>
            <a:ext cx="1048522" cy="830997"/>
          </a:xfrm>
          <a:prstGeom prst="rect">
            <a:avLst/>
          </a:prstGeom>
          <a:noFill/>
        </p:spPr>
        <p:txBody>
          <a:bodyPr wrap="square" rtlCol="0">
            <a:spAutoFit/>
          </a:bodyPr>
          <a:lstStyle/>
          <a:p>
            <a:pPr algn="ctr"/>
            <a:r>
              <a:rPr lang="en-US" sz="1600" dirty="0" smtClean="0">
                <a:solidFill>
                  <a:srgbClr val="000000"/>
                </a:solidFill>
                <a:latin typeface="KG Somebody That I Used to Know"/>
                <a:cs typeface="KG Somebody That I Used to Know"/>
              </a:rPr>
              <a:t>30%</a:t>
            </a:r>
          </a:p>
          <a:p>
            <a:endParaRPr lang="en-US" sz="1600" dirty="0" smtClean="0">
              <a:solidFill>
                <a:srgbClr val="000000"/>
              </a:solidFill>
              <a:latin typeface="KG Somebody That I Used to Know"/>
              <a:cs typeface="KG Somebody That I Used to Know"/>
            </a:endParaRPr>
          </a:p>
          <a:p>
            <a:endParaRPr lang="en-US" sz="1600" dirty="0">
              <a:solidFill>
                <a:srgbClr val="000000"/>
              </a:solidFill>
              <a:latin typeface="KG Somebody That I Used to Know"/>
              <a:cs typeface="KG Somebody That I Used to Know"/>
            </a:endParaRPr>
          </a:p>
        </p:txBody>
      </p:sp>
      <p:sp>
        <p:nvSpPr>
          <p:cNvPr id="36" name="Rectangle 35"/>
          <p:cNvSpPr/>
          <p:nvPr/>
        </p:nvSpPr>
        <p:spPr>
          <a:xfrm rot="16200000">
            <a:off x="-404677" y="6903643"/>
            <a:ext cx="1635561" cy="646331"/>
          </a:xfrm>
          <a:prstGeom prst="rect">
            <a:avLst/>
          </a:prstGeom>
        </p:spPr>
        <p:txBody>
          <a:bodyPr wrap="square">
            <a:spAutoFit/>
          </a:bodyPr>
          <a:lstStyle/>
          <a:p>
            <a:pPr algn="ctr"/>
            <a:r>
              <a:rPr lang="en-US" dirty="0">
                <a:solidFill>
                  <a:schemeClr val="bg1"/>
                </a:solidFill>
                <a:latin typeface="KG Somebody That I Used to Know"/>
                <a:cs typeface="KG Somebody That I Used to Know"/>
              </a:rPr>
              <a:t>Papers </a:t>
            </a:r>
            <a:endParaRPr lang="en-US" dirty="0" smtClean="0">
              <a:solidFill>
                <a:schemeClr val="bg1"/>
              </a:solidFill>
              <a:latin typeface="KG Somebody That I Used to Know"/>
              <a:cs typeface="KG Somebody That I Used to Know"/>
            </a:endParaRPr>
          </a:p>
          <a:p>
            <a:pPr algn="ctr"/>
            <a:r>
              <a:rPr lang="en-US" dirty="0" smtClean="0">
                <a:solidFill>
                  <a:schemeClr val="bg1"/>
                </a:solidFill>
                <a:latin typeface="KG Somebody That I Used to Know"/>
                <a:cs typeface="KG Somebody That I Used to Know"/>
              </a:rPr>
              <a:t> </a:t>
            </a:r>
            <a:r>
              <a:rPr lang="en-US" dirty="0">
                <a:solidFill>
                  <a:schemeClr val="bg1"/>
                </a:solidFill>
                <a:latin typeface="KG Somebody That I Used to Know"/>
                <a:cs typeface="KG Somebody That I Used to Know"/>
              </a:rPr>
              <a:t>Projects</a:t>
            </a:r>
          </a:p>
        </p:txBody>
      </p:sp>
      <p:sp>
        <p:nvSpPr>
          <p:cNvPr id="37" name="TextBox 36"/>
          <p:cNvSpPr txBox="1"/>
          <p:nvPr/>
        </p:nvSpPr>
        <p:spPr>
          <a:xfrm>
            <a:off x="634330" y="6254861"/>
            <a:ext cx="806286" cy="830997"/>
          </a:xfrm>
          <a:prstGeom prst="rect">
            <a:avLst/>
          </a:prstGeom>
          <a:noFill/>
        </p:spPr>
        <p:txBody>
          <a:bodyPr wrap="square" rtlCol="0">
            <a:spAutoFit/>
          </a:bodyPr>
          <a:lstStyle/>
          <a:p>
            <a:pPr algn="ctr"/>
            <a:r>
              <a:rPr lang="en-US" sz="1600" dirty="0">
                <a:solidFill>
                  <a:srgbClr val="000000"/>
                </a:solidFill>
                <a:latin typeface="KG Somebody That I Used to Know"/>
                <a:cs typeface="KG Somebody That I Used to Know"/>
              </a:rPr>
              <a:t>2</a:t>
            </a:r>
            <a:r>
              <a:rPr lang="en-US" sz="1600" dirty="0" smtClean="0">
                <a:solidFill>
                  <a:srgbClr val="000000"/>
                </a:solidFill>
                <a:latin typeface="KG Somebody That I Used to Know"/>
                <a:cs typeface="KG Somebody That I Used to Know"/>
              </a:rPr>
              <a:t>0%</a:t>
            </a:r>
          </a:p>
          <a:p>
            <a:endParaRPr lang="en-US" sz="1600" dirty="0" smtClean="0">
              <a:solidFill>
                <a:srgbClr val="000000"/>
              </a:solidFill>
              <a:latin typeface="KG Somebody That I Used to Know"/>
              <a:cs typeface="KG Somebody That I Used to Know"/>
            </a:endParaRPr>
          </a:p>
          <a:p>
            <a:endParaRPr lang="en-US" sz="1600" dirty="0">
              <a:solidFill>
                <a:srgbClr val="000000"/>
              </a:solidFill>
              <a:latin typeface="KG Somebody That I Used to Know"/>
              <a:cs typeface="KG Somebody That I Used to Know"/>
            </a:endParaRPr>
          </a:p>
        </p:txBody>
      </p:sp>
      <p:sp>
        <p:nvSpPr>
          <p:cNvPr id="38" name="TextBox 37"/>
          <p:cNvSpPr txBox="1"/>
          <p:nvPr/>
        </p:nvSpPr>
        <p:spPr>
          <a:xfrm>
            <a:off x="1108013" y="6254439"/>
            <a:ext cx="1009297" cy="830997"/>
          </a:xfrm>
          <a:prstGeom prst="rect">
            <a:avLst/>
          </a:prstGeom>
          <a:noFill/>
        </p:spPr>
        <p:txBody>
          <a:bodyPr wrap="square" rtlCol="0">
            <a:spAutoFit/>
          </a:bodyPr>
          <a:lstStyle/>
          <a:p>
            <a:pPr algn="ctr"/>
            <a:r>
              <a:rPr lang="en-US" sz="1600" dirty="0">
                <a:solidFill>
                  <a:srgbClr val="000000"/>
                </a:solidFill>
                <a:latin typeface="KG Somebody That I Used to Know"/>
                <a:cs typeface="KG Somebody That I Used to Know"/>
              </a:rPr>
              <a:t>2</a:t>
            </a:r>
            <a:r>
              <a:rPr lang="en-US" sz="1600" dirty="0" smtClean="0">
                <a:solidFill>
                  <a:srgbClr val="000000"/>
                </a:solidFill>
                <a:latin typeface="KG Somebody That I Used to Know"/>
                <a:cs typeface="KG Somebody That I Used to Know"/>
              </a:rPr>
              <a:t>0%</a:t>
            </a:r>
          </a:p>
          <a:p>
            <a:endParaRPr lang="en-US" sz="1600" dirty="0" smtClean="0">
              <a:solidFill>
                <a:srgbClr val="000000"/>
              </a:solidFill>
              <a:latin typeface="KG Somebody That I Used to Know"/>
              <a:cs typeface="KG Somebody That I Used to Know"/>
            </a:endParaRPr>
          </a:p>
          <a:p>
            <a:endParaRPr lang="en-US" sz="1600" dirty="0">
              <a:solidFill>
                <a:srgbClr val="000000"/>
              </a:solidFill>
              <a:latin typeface="KG Somebody That I Used to Know"/>
              <a:cs typeface="KG Somebody That I Used to Know"/>
            </a:endParaRPr>
          </a:p>
        </p:txBody>
      </p:sp>
      <p:sp>
        <p:nvSpPr>
          <p:cNvPr id="39" name="TextBox 38"/>
          <p:cNvSpPr txBox="1"/>
          <p:nvPr/>
        </p:nvSpPr>
        <p:spPr>
          <a:xfrm>
            <a:off x="1832565" y="6280683"/>
            <a:ext cx="730805" cy="830997"/>
          </a:xfrm>
          <a:prstGeom prst="rect">
            <a:avLst/>
          </a:prstGeom>
          <a:noFill/>
        </p:spPr>
        <p:txBody>
          <a:bodyPr wrap="square" rtlCol="0">
            <a:spAutoFit/>
          </a:bodyPr>
          <a:lstStyle/>
          <a:p>
            <a:pPr algn="ctr"/>
            <a:r>
              <a:rPr lang="en-US" sz="1600" dirty="0">
                <a:solidFill>
                  <a:srgbClr val="000000"/>
                </a:solidFill>
                <a:latin typeface="KG Somebody That I Used to Know"/>
                <a:cs typeface="KG Somebody That I Used to Know"/>
              </a:rPr>
              <a:t>2</a:t>
            </a:r>
            <a:r>
              <a:rPr lang="en-US" sz="1600" dirty="0" smtClean="0">
                <a:solidFill>
                  <a:srgbClr val="000000"/>
                </a:solidFill>
                <a:latin typeface="KG Somebody That I Used to Know"/>
                <a:cs typeface="KG Somebody That I Used to Know"/>
              </a:rPr>
              <a:t>0%</a:t>
            </a:r>
          </a:p>
          <a:p>
            <a:endParaRPr lang="en-US" sz="1600" dirty="0" smtClean="0">
              <a:solidFill>
                <a:srgbClr val="000000"/>
              </a:solidFill>
              <a:latin typeface="KG Somebody That I Used to Know"/>
              <a:cs typeface="KG Somebody That I Used to Know"/>
            </a:endParaRPr>
          </a:p>
          <a:p>
            <a:endParaRPr lang="en-US" sz="1600" dirty="0">
              <a:solidFill>
                <a:srgbClr val="000000"/>
              </a:solidFill>
              <a:latin typeface="KG Somebody That I Used to Know"/>
              <a:cs typeface="KG Somebody That I Used to Know"/>
            </a:endParaRPr>
          </a:p>
        </p:txBody>
      </p:sp>
      <p:sp>
        <p:nvSpPr>
          <p:cNvPr id="40" name="TextBox 39"/>
          <p:cNvSpPr txBox="1"/>
          <p:nvPr/>
        </p:nvSpPr>
        <p:spPr>
          <a:xfrm>
            <a:off x="2218777" y="6280683"/>
            <a:ext cx="856513" cy="830997"/>
          </a:xfrm>
          <a:prstGeom prst="rect">
            <a:avLst/>
          </a:prstGeom>
          <a:noFill/>
        </p:spPr>
        <p:txBody>
          <a:bodyPr wrap="square" rtlCol="0">
            <a:spAutoFit/>
          </a:bodyPr>
          <a:lstStyle/>
          <a:p>
            <a:pPr algn="ctr"/>
            <a:r>
              <a:rPr lang="en-US" sz="1600" dirty="0" smtClean="0">
                <a:solidFill>
                  <a:srgbClr val="000000"/>
                </a:solidFill>
                <a:latin typeface="KG Somebody That I Used to Know"/>
                <a:cs typeface="KG Somebody That I Used to Know"/>
              </a:rPr>
              <a:t>10%</a:t>
            </a:r>
          </a:p>
          <a:p>
            <a:endParaRPr lang="en-US" sz="1600" dirty="0" smtClean="0">
              <a:solidFill>
                <a:srgbClr val="000000"/>
              </a:solidFill>
              <a:latin typeface="KG Somebody That I Used to Know"/>
              <a:cs typeface="KG Somebody That I Used to Know"/>
            </a:endParaRPr>
          </a:p>
          <a:p>
            <a:endParaRPr lang="en-US" sz="1600" dirty="0">
              <a:solidFill>
                <a:srgbClr val="000000"/>
              </a:solidFill>
              <a:latin typeface="KG Somebody That I Used to Know"/>
              <a:cs typeface="KG Somebody That I Used to Know"/>
            </a:endParaRPr>
          </a:p>
        </p:txBody>
      </p:sp>
      <p:sp>
        <p:nvSpPr>
          <p:cNvPr id="41" name="Rectangle 40"/>
          <p:cNvSpPr/>
          <p:nvPr/>
        </p:nvSpPr>
        <p:spPr>
          <a:xfrm rot="16200000">
            <a:off x="1054964" y="6839743"/>
            <a:ext cx="1238320" cy="646331"/>
          </a:xfrm>
          <a:prstGeom prst="rect">
            <a:avLst/>
          </a:prstGeom>
        </p:spPr>
        <p:txBody>
          <a:bodyPr wrap="square">
            <a:spAutoFit/>
          </a:bodyPr>
          <a:lstStyle/>
          <a:p>
            <a:pPr algn="ctr"/>
            <a:r>
              <a:rPr lang="en-US" dirty="0" smtClean="0">
                <a:solidFill>
                  <a:schemeClr val="bg1"/>
                </a:solidFill>
                <a:latin typeface="KG Somebody That I Used to Know"/>
                <a:cs typeface="KG Somebody That I Used to Know"/>
              </a:rPr>
              <a:t>Reading Response</a:t>
            </a:r>
            <a:endParaRPr lang="en-US" dirty="0">
              <a:solidFill>
                <a:schemeClr val="bg1"/>
              </a:solidFill>
              <a:latin typeface="KG Somebody That I Used to Know"/>
              <a:cs typeface="KG Somebody That I Used to Know"/>
            </a:endParaRPr>
          </a:p>
        </p:txBody>
      </p:sp>
      <p:sp>
        <p:nvSpPr>
          <p:cNvPr id="42" name="Rectangle 41"/>
          <p:cNvSpPr/>
          <p:nvPr/>
        </p:nvSpPr>
        <p:spPr>
          <a:xfrm rot="16200000">
            <a:off x="1582136" y="6908858"/>
            <a:ext cx="1223203" cy="523220"/>
          </a:xfrm>
          <a:prstGeom prst="rect">
            <a:avLst/>
          </a:prstGeom>
          <a:solidFill>
            <a:srgbClr val="FF6600"/>
          </a:solidFill>
          <a:ln>
            <a:solidFill>
              <a:srgbClr val="FF6600"/>
            </a:solidFill>
          </a:ln>
        </p:spPr>
        <p:txBody>
          <a:bodyPr wrap="square">
            <a:spAutoFit/>
          </a:bodyPr>
          <a:lstStyle/>
          <a:p>
            <a:pPr algn="ctr"/>
            <a:r>
              <a:rPr lang="en-US" sz="1300" dirty="0" smtClean="0">
                <a:solidFill>
                  <a:schemeClr val="bg1"/>
                </a:solidFill>
                <a:latin typeface="KG Somebody That I Used to Know"/>
                <a:cs typeface="KG Somebody That I Used to Know"/>
              </a:rPr>
              <a:t>Bell ringers/</a:t>
            </a:r>
          </a:p>
          <a:p>
            <a:pPr algn="ctr"/>
            <a:r>
              <a:rPr lang="en-US" sz="1400" dirty="0" smtClean="0">
                <a:solidFill>
                  <a:schemeClr val="bg1"/>
                </a:solidFill>
                <a:latin typeface="KG Somebody That I Used to Know"/>
                <a:cs typeface="KG Somebody That I Used to Know"/>
              </a:rPr>
              <a:t>daily Work</a:t>
            </a:r>
            <a:endParaRPr lang="en-US" sz="1400" dirty="0">
              <a:solidFill>
                <a:schemeClr val="bg1"/>
              </a:solidFill>
              <a:latin typeface="KG Somebody That I Used to Know"/>
              <a:cs typeface="KG Somebody That I Used to Know"/>
            </a:endParaRPr>
          </a:p>
        </p:txBody>
      </p:sp>
      <p:sp>
        <p:nvSpPr>
          <p:cNvPr id="43" name="Rectangle 42"/>
          <p:cNvSpPr/>
          <p:nvPr/>
        </p:nvSpPr>
        <p:spPr>
          <a:xfrm rot="16200000">
            <a:off x="2086575" y="7052605"/>
            <a:ext cx="1256896" cy="292388"/>
          </a:xfrm>
          <a:prstGeom prst="rect">
            <a:avLst/>
          </a:prstGeom>
        </p:spPr>
        <p:txBody>
          <a:bodyPr wrap="square">
            <a:spAutoFit/>
          </a:bodyPr>
          <a:lstStyle/>
          <a:p>
            <a:pPr algn="ctr"/>
            <a:r>
              <a:rPr lang="en-US" sz="1300" dirty="0" smtClean="0">
                <a:solidFill>
                  <a:srgbClr val="FFFFFF"/>
                </a:solidFill>
                <a:latin typeface="KG Somebody That I Used to Know"/>
                <a:cs typeface="KG Somebody That I Used to Know"/>
              </a:rPr>
              <a:t>Participation</a:t>
            </a:r>
            <a:endParaRPr lang="en-US" sz="1400" dirty="0">
              <a:solidFill>
                <a:srgbClr val="FFFFFF"/>
              </a:solidFill>
              <a:latin typeface="KG Somebody That I Used to Know"/>
              <a:cs typeface="KG Somebody That I Used to Know"/>
            </a:endParaRPr>
          </a:p>
        </p:txBody>
      </p:sp>
      <p:sp>
        <p:nvSpPr>
          <p:cNvPr id="44" name="Rectangle 43"/>
          <p:cNvSpPr/>
          <p:nvPr/>
        </p:nvSpPr>
        <p:spPr>
          <a:xfrm rot="16200000">
            <a:off x="425672" y="7020234"/>
            <a:ext cx="1238320" cy="338554"/>
          </a:xfrm>
          <a:prstGeom prst="rect">
            <a:avLst/>
          </a:prstGeom>
        </p:spPr>
        <p:txBody>
          <a:bodyPr wrap="square">
            <a:spAutoFit/>
          </a:bodyPr>
          <a:lstStyle/>
          <a:p>
            <a:pPr algn="ctr"/>
            <a:r>
              <a:rPr lang="en-US" sz="1600" dirty="0" smtClean="0">
                <a:solidFill>
                  <a:schemeClr val="bg1"/>
                </a:solidFill>
                <a:latin typeface="KG Somebody That I Used to Know"/>
                <a:cs typeface="KG Somebody That I Used to Know"/>
              </a:rPr>
              <a:t>Tests &amp; Quizzes</a:t>
            </a:r>
            <a:endParaRPr lang="en-US" sz="1600" dirty="0">
              <a:solidFill>
                <a:schemeClr val="bg1"/>
              </a:solidFill>
              <a:latin typeface="KG Somebody That I Used to Know"/>
              <a:cs typeface="KG Somebody That I Used to Know"/>
            </a:endParaRPr>
          </a:p>
        </p:txBody>
      </p:sp>
      <p:sp>
        <p:nvSpPr>
          <p:cNvPr id="45" name="Rectangle 44"/>
          <p:cNvSpPr/>
          <p:nvPr/>
        </p:nvSpPr>
        <p:spPr>
          <a:xfrm>
            <a:off x="3466667" y="6168450"/>
            <a:ext cx="3378524" cy="1107996"/>
          </a:xfrm>
          <a:prstGeom prst="rect">
            <a:avLst/>
          </a:prstGeom>
        </p:spPr>
        <p:txBody>
          <a:bodyPr wrap="square">
            <a:spAutoFit/>
          </a:bodyPr>
          <a:lstStyle/>
          <a:p>
            <a:r>
              <a:rPr lang="en-US" sz="1100" dirty="0" smtClean="0">
                <a:solidFill>
                  <a:schemeClr val="bg1"/>
                </a:solidFill>
                <a:latin typeface="Century Gothic"/>
                <a:cs typeface="Century Gothic"/>
              </a:rPr>
              <a:t>Weekly and daily work will be updated weekly (bell ringers, participation, and quizzes). Please check grades regularly and feel free to ask me any questions that you might have about a particular grade. </a:t>
            </a:r>
          </a:p>
          <a:p>
            <a:endParaRPr lang="en-US" sz="1100" dirty="0" smtClean="0">
              <a:solidFill>
                <a:schemeClr val="bg1"/>
              </a:solidFill>
              <a:latin typeface="Century Gothic"/>
              <a:cs typeface="Century Gothic"/>
            </a:endParaRPr>
          </a:p>
        </p:txBody>
      </p:sp>
      <p:sp>
        <p:nvSpPr>
          <p:cNvPr id="46" name="Rectangle 45"/>
          <p:cNvSpPr/>
          <p:nvPr/>
        </p:nvSpPr>
        <p:spPr>
          <a:xfrm>
            <a:off x="3466665" y="5578166"/>
            <a:ext cx="3528205" cy="615553"/>
          </a:xfrm>
          <a:prstGeom prst="rect">
            <a:avLst/>
          </a:prstGeom>
        </p:spPr>
        <p:txBody>
          <a:bodyPr wrap="square">
            <a:spAutoFit/>
          </a:bodyPr>
          <a:lstStyle/>
          <a:p>
            <a:pPr algn="ctr"/>
            <a:r>
              <a:rPr lang="en-US" sz="3400" dirty="0" smtClean="0">
                <a:solidFill>
                  <a:schemeClr val="bg1"/>
                </a:solidFill>
                <a:latin typeface="bromello"/>
                <a:cs typeface="bromello"/>
              </a:rPr>
              <a:t>responsibility</a:t>
            </a:r>
            <a:endParaRPr lang="en-US" sz="3400" dirty="0">
              <a:solidFill>
                <a:schemeClr val="bg1"/>
              </a:solidFill>
              <a:latin typeface="bromello"/>
              <a:cs typeface="bromello"/>
            </a:endParaRPr>
          </a:p>
        </p:txBody>
      </p:sp>
      <p:sp>
        <p:nvSpPr>
          <p:cNvPr id="47" name="Rectangle 46"/>
          <p:cNvSpPr/>
          <p:nvPr/>
        </p:nvSpPr>
        <p:spPr>
          <a:xfrm>
            <a:off x="0" y="8054664"/>
            <a:ext cx="6858000" cy="400110"/>
          </a:xfrm>
          <a:prstGeom prst="rect">
            <a:avLst/>
          </a:prstGeom>
        </p:spPr>
        <p:txBody>
          <a:bodyPr wrap="square">
            <a:spAutoFit/>
          </a:bodyPr>
          <a:lstStyle/>
          <a:p>
            <a:r>
              <a:rPr lang="en-US" sz="2000" dirty="0" smtClean="0">
                <a:solidFill>
                  <a:schemeClr val="bg1"/>
                </a:solidFill>
                <a:latin typeface="PBCoffeeBeforeTalkie"/>
                <a:cs typeface="PBCoffeeBeforeTalkie"/>
              </a:rPr>
              <a:t>-----------------------------------------------------------------------</a:t>
            </a:r>
            <a:endParaRPr lang="en-US" sz="2000" dirty="0">
              <a:solidFill>
                <a:schemeClr val="bg1"/>
              </a:solidFill>
            </a:endParaRPr>
          </a:p>
        </p:txBody>
      </p:sp>
      <p:sp>
        <p:nvSpPr>
          <p:cNvPr id="48" name="Pentagon 47"/>
          <p:cNvSpPr/>
          <p:nvPr/>
        </p:nvSpPr>
        <p:spPr>
          <a:xfrm>
            <a:off x="3335309" y="2479370"/>
            <a:ext cx="705018" cy="304800"/>
          </a:xfrm>
          <a:prstGeom prst="homePlat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Rectangle 48"/>
          <p:cNvSpPr/>
          <p:nvPr/>
        </p:nvSpPr>
        <p:spPr>
          <a:xfrm>
            <a:off x="56436" y="8263061"/>
            <a:ext cx="2782867" cy="707886"/>
          </a:xfrm>
          <a:prstGeom prst="rect">
            <a:avLst/>
          </a:prstGeom>
        </p:spPr>
        <p:txBody>
          <a:bodyPr wrap="square">
            <a:spAutoFit/>
          </a:bodyPr>
          <a:lstStyle/>
          <a:p>
            <a:r>
              <a:rPr lang="en-US" sz="4000" dirty="0" smtClean="0">
                <a:solidFill>
                  <a:schemeClr val="bg1"/>
                </a:solidFill>
                <a:latin typeface="bromello"/>
                <a:cs typeface="bromello"/>
              </a:rPr>
              <a:t>instagram</a:t>
            </a:r>
            <a:endParaRPr lang="en-US" sz="4000" dirty="0">
              <a:solidFill>
                <a:schemeClr val="bg1"/>
              </a:solidFill>
              <a:latin typeface="bromello"/>
              <a:cs typeface="bromello"/>
            </a:endParaRPr>
          </a:p>
        </p:txBody>
      </p:sp>
      <p:sp>
        <p:nvSpPr>
          <p:cNvPr id="50" name="Rectangle 49"/>
          <p:cNvSpPr/>
          <p:nvPr/>
        </p:nvSpPr>
        <p:spPr>
          <a:xfrm>
            <a:off x="2670136" y="8534484"/>
            <a:ext cx="1994023" cy="577081"/>
          </a:xfrm>
          <a:prstGeom prst="rect">
            <a:avLst/>
          </a:prstGeom>
        </p:spPr>
        <p:txBody>
          <a:bodyPr wrap="square">
            <a:spAutoFit/>
          </a:bodyPr>
          <a:lstStyle/>
          <a:p>
            <a:pPr algn="ctr"/>
            <a:r>
              <a:rPr lang="en-US" sz="1050" dirty="0" smtClean="0">
                <a:solidFill>
                  <a:schemeClr val="bg1"/>
                </a:solidFill>
                <a:latin typeface="Century Gothic"/>
                <a:cs typeface="Century Gothic"/>
              </a:rPr>
              <a:t>Follow our class account </a:t>
            </a:r>
          </a:p>
          <a:p>
            <a:pPr algn="ctr"/>
            <a:r>
              <a:rPr lang="en-US" sz="1050" dirty="0" smtClean="0">
                <a:solidFill>
                  <a:schemeClr val="bg1"/>
                </a:solidFill>
                <a:latin typeface="Century Gothic"/>
                <a:cs typeface="Century Gothic"/>
              </a:rPr>
              <a:t>to see yourself and classmates in action. </a:t>
            </a:r>
            <a:endParaRPr lang="en-US" sz="1050" dirty="0">
              <a:solidFill>
                <a:schemeClr val="bg1"/>
              </a:solidFill>
              <a:latin typeface="Century Gothic"/>
              <a:cs typeface="Century Gothic"/>
            </a:endParaRPr>
          </a:p>
        </p:txBody>
      </p:sp>
      <p:sp>
        <p:nvSpPr>
          <p:cNvPr id="51" name="Rectangle 50"/>
          <p:cNvSpPr/>
          <p:nvPr/>
        </p:nvSpPr>
        <p:spPr>
          <a:xfrm>
            <a:off x="5168900" y="8534484"/>
            <a:ext cx="1843476" cy="577081"/>
          </a:xfrm>
          <a:prstGeom prst="rect">
            <a:avLst/>
          </a:prstGeom>
        </p:spPr>
        <p:txBody>
          <a:bodyPr wrap="square">
            <a:spAutoFit/>
          </a:bodyPr>
          <a:lstStyle/>
          <a:p>
            <a:pPr algn="ctr"/>
            <a:r>
              <a:rPr lang="en-US" sz="1050" dirty="0" smtClean="0">
                <a:solidFill>
                  <a:schemeClr val="bg1"/>
                </a:solidFill>
                <a:latin typeface="Century Gothic"/>
                <a:cs typeface="Century Gothic"/>
              </a:rPr>
              <a:t>Follow my book instagram for book recommendations.</a:t>
            </a:r>
            <a:endParaRPr lang="en-US" sz="1050" dirty="0">
              <a:solidFill>
                <a:schemeClr val="bg1"/>
              </a:solidFill>
              <a:latin typeface="Century Gothic"/>
              <a:cs typeface="Century Gothic"/>
            </a:endParaRPr>
          </a:p>
        </p:txBody>
      </p:sp>
      <p:sp>
        <p:nvSpPr>
          <p:cNvPr id="52" name="TextBox 51"/>
          <p:cNvSpPr txBox="1"/>
          <p:nvPr/>
        </p:nvSpPr>
        <p:spPr>
          <a:xfrm>
            <a:off x="2676442" y="8259310"/>
            <a:ext cx="1987717" cy="369332"/>
          </a:xfrm>
          <a:prstGeom prst="rect">
            <a:avLst/>
          </a:prstGeom>
          <a:noFill/>
        </p:spPr>
        <p:txBody>
          <a:bodyPr wrap="square" rtlCol="0">
            <a:spAutoFit/>
          </a:bodyPr>
          <a:lstStyle/>
          <a:p>
            <a:pPr algn="ctr"/>
            <a:r>
              <a:rPr lang="en-US" sz="1400" b="1" dirty="0" smtClean="0">
                <a:solidFill>
                  <a:schemeClr val="bg1"/>
                </a:solidFill>
                <a:latin typeface="PBCoffeeBeforeTalkie"/>
                <a:cs typeface="PBCoffeeBeforeTalkie"/>
              </a:rPr>
              <a:t> </a:t>
            </a:r>
            <a:r>
              <a:rPr lang="en-US" b="1" dirty="0" smtClean="0">
                <a:solidFill>
                  <a:schemeClr val="bg1"/>
                </a:solidFill>
                <a:latin typeface="KG Call Me Maybe"/>
                <a:cs typeface="KG Call Me Maybe"/>
              </a:rPr>
              <a:t>@mrscahillsclass</a:t>
            </a:r>
            <a:endParaRPr lang="en-US" b="1" dirty="0">
              <a:solidFill>
                <a:schemeClr val="bg1"/>
              </a:solidFill>
              <a:latin typeface="KG Call Me Maybe"/>
              <a:cs typeface="KG Call Me Maybe"/>
            </a:endParaRPr>
          </a:p>
        </p:txBody>
      </p:sp>
      <p:sp>
        <p:nvSpPr>
          <p:cNvPr id="53" name="Pentagon 52"/>
          <p:cNvSpPr/>
          <p:nvPr/>
        </p:nvSpPr>
        <p:spPr>
          <a:xfrm>
            <a:off x="3309894" y="4821525"/>
            <a:ext cx="705018" cy="304800"/>
          </a:xfrm>
          <a:prstGeom prst="homePlat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Pentagon 53"/>
          <p:cNvSpPr/>
          <p:nvPr/>
        </p:nvSpPr>
        <p:spPr>
          <a:xfrm rot="10800000">
            <a:off x="2638060" y="3394751"/>
            <a:ext cx="706901" cy="304800"/>
          </a:xfrm>
          <a:prstGeom prst="homePlat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Pentagon 54"/>
          <p:cNvSpPr/>
          <p:nvPr/>
        </p:nvSpPr>
        <p:spPr>
          <a:xfrm rot="10800000">
            <a:off x="2642224" y="5863650"/>
            <a:ext cx="706901" cy="304800"/>
          </a:xfrm>
          <a:prstGeom prst="homePlat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Pentagon 55"/>
          <p:cNvSpPr/>
          <p:nvPr/>
        </p:nvSpPr>
        <p:spPr>
          <a:xfrm>
            <a:off x="3178553" y="7503871"/>
            <a:ext cx="706901" cy="304800"/>
          </a:xfrm>
          <a:prstGeom prst="homePlat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Rectangle 56"/>
          <p:cNvSpPr/>
          <p:nvPr/>
        </p:nvSpPr>
        <p:spPr>
          <a:xfrm>
            <a:off x="3813131" y="7190837"/>
            <a:ext cx="2926894" cy="938719"/>
          </a:xfrm>
          <a:prstGeom prst="rect">
            <a:avLst/>
          </a:prstGeom>
        </p:spPr>
        <p:txBody>
          <a:bodyPr wrap="square">
            <a:spAutoFit/>
          </a:bodyPr>
          <a:lstStyle/>
          <a:p>
            <a:r>
              <a:rPr lang="en-US" sz="1100" dirty="0">
                <a:solidFill>
                  <a:schemeClr val="bg1"/>
                </a:solidFill>
                <a:latin typeface="Century Gothic"/>
                <a:cs typeface="Century Gothic"/>
              </a:rPr>
              <a:t>If you are absent, you are responsible for completing your make-up work (one day for make-up for each day absent). This can be done before or after school or via e-mail. </a:t>
            </a:r>
          </a:p>
        </p:txBody>
      </p:sp>
      <p:sp>
        <p:nvSpPr>
          <p:cNvPr id="58" name="TextBox 57"/>
          <p:cNvSpPr txBox="1"/>
          <p:nvPr/>
        </p:nvSpPr>
        <p:spPr>
          <a:xfrm>
            <a:off x="5342534" y="8246815"/>
            <a:ext cx="1671733" cy="369332"/>
          </a:xfrm>
          <a:prstGeom prst="rect">
            <a:avLst/>
          </a:prstGeom>
          <a:noFill/>
        </p:spPr>
        <p:txBody>
          <a:bodyPr wrap="square" rtlCol="0">
            <a:spAutoFit/>
          </a:bodyPr>
          <a:lstStyle/>
          <a:p>
            <a:r>
              <a:rPr lang="en-US" sz="1200" b="1" dirty="0" smtClean="0">
                <a:solidFill>
                  <a:schemeClr val="bg1"/>
                </a:solidFill>
                <a:latin typeface="PBCoffeeBeforeTalkie"/>
                <a:cs typeface="PBCoffeeBeforeTalkie"/>
              </a:rPr>
              <a:t>  </a:t>
            </a:r>
            <a:r>
              <a:rPr lang="en-US" b="1" dirty="0" smtClean="0">
                <a:solidFill>
                  <a:schemeClr val="bg1"/>
                </a:solidFill>
                <a:latin typeface="KG Call Me Maybe"/>
                <a:cs typeface="KG Call Me Maybe"/>
              </a:rPr>
              <a:t>@mrscahillsbooks</a:t>
            </a:r>
            <a:endParaRPr lang="en-US" b="1" dirty="0">
              <a:solidFill>
                <a:schemeClr val="bg1"/>
              </a:solidFill>
              <a:latin typeface="KG Call Me Maybe"/>
              <a:cs typeface="KG Call Me Maybe"/>
            </a:endParaRPr>
          </a:p>
        </p:txBody>
      </p:sp>
      <p:sp>
        <p:nvSpPr>
          <p:cNvPr id="59" name="TextBox 58"/>
          <p:cNvSpPr txBox="1"/>
          <p:nvPr/>
        </p:nvSpPr>
        <p:spPr>
          <a:xfrm rot="413096">
            <a:off x="1003698" y="4086878"/>
            <a:ext cx="1277283" cy="276999"/>
          </a:xfrm>
          <a:prstGeom prst="rect">
            <a:avLst/>
          </a:prstGeom>
          <a:noFill/>
        </p:spPr>
        <p:txBody>
          <a:bodyPr wrap="square" rtlCol="0">
            <a:spAutoFit/>
          </a:bodyPr>
          <a:lstStyle/>
          <a:p>
            <a:r>
              <a:rPr lang="en-US" sz="1200" dirty="0" smtClean="0">
                <a:solidFill>
                  <a:srgbClr val="FFFFFF"/>
                </a:solidFill>
                <a:latin typeface="APBCaramelCappuccino"/>
                <a:cs typeface="APBCaramelCappuccino"/>
              </a:rPr>
              <a:t>______</a:t>
            </a:r>
            <a:endParaRPr lang="en-US" sz="1200" dirty="0">
              <a:solidFill>
                <a:srgbClr val="FFFFFF"/>
              </a:solidFill>
              <a:latin typeface="APBCaramelCappuccino"/>
              <a:cs typeface="APBCaramelCappuccino"/>
            </a:endParaRPr>
          </a:p>
        </p:txBody>
      </p:sp>
      <p:sp>
        <p:nvSpPr>
          <p:cNvPr id="60" name="TextBox 59"/>
          <p:cNvSpPr txBox="1"/>
          <p:nvPr/>
        </p:nvSpPr>
        <p:spPr>
          <a:xfrm>
            <a:off x="518017" y="4284557"/>
            <a:ext cx="1274669" cy="276999"/>
          </a:xfrm>
          <a:prstGeom prst="rect">
            <a:avLst/>
          </a:prstGeom>
          <a:noFill/>
        </p:spPr>
        <p:txBody>
          <a:bodyPr wrap="square" rtlCol="0">
            <a:spAutoFit/>
          </a:bodyPr>
          <a:lstStyle/>
          <a:p>
            <a:r>
              <a:rPr lang="en-US" sz="1200" dirty="0" smtClean="0">
                <a:solidFill>
                  <a:srgbClr val="FFFFFF"/>
                </a:solidFill>
                <a:latin typeface="APBCaramelCappuccino"/>
                <a:cs typeface="APBCaramelCappuccino"/>
              </a:rPr>
              <a:t>___________</a:t>
            </a:r>
            <a:endParaRPr lang="en-US" sz="1200" dirty="0">
              <a:solidFill>
                <a:srgbClr val="FFFFFF"/>
              </a:solidFill>
              <a:latin typeface="APBCaramelCappuccino"/>
              <a:cs typeface="APBCaramelCappuccino"/>
            </a:endParaRPr>
          </a:p>
        </p:txBody>
      </p:sp>
      <p:sp>
        <p:nvSpPr>
          <p:cNvPr id="61" name="TextBox 60"/>
          <p:cNvSpPr txBox="1"/>
          <p:nvPr/>
        </p:nvSpPr>
        <p:spPr>
          <a:xfrm rot="21232400">
            <a:off x="789633" y="4610943"/>
            <a:ext cx="1274669" cy="276999"/>
          </a:xfrm>
          <a:prstGeom prst="rect">
            <a:avLst/>
          </a:prstGeom>
          <a:noFill/>
        </p:spPr>
        <p:txBody>
          <a:bodyPr wrap="square" rtlCol="0">
            <a:spAutoFit/>
          </a:bodyPr>
          <a:lstStyle/>
          <a:p>
            <a:r>
              <a:rPr lang="en-US" sz="1200" dirty="0" smtClean="0">
                <a:solidFill>
                  <a:srgbClr val="FFFFFF"/>
                </a:solidFill>
                <a:latin typeface="APBCaramelCappuccino"/>
                <a:cs typeface="APBCaramelCappuccino"/>
              </a:rPr>
              <a:t>________</a:t>
            </a:r>
            <a:endParaRPr lang="en-US" sz="1200" dirty="0">
              <a:solidFill>
                <a:srgbClr val="FFFFFF"/>
              </a:solidFill>
              <a:latin typeface="APBCaramelCappuccino"/>
              <a:cs typeface="APBCaramelCappuccino"/>
            </a:endParaRPr>
          </a:p>
        </p:txBody>
      </p:sp>
      <p:sp>
        <p:nvSpPr>
          <p:cNvPr id="62" name="TextBox 61"/>
          <p:cNvSpPr txBox="1"/>
          <p:nvPr/>
        </p:nvSpPr>
        <p:spPr>
          <a:xfrm>
            <a:off x="-57972" y="3932990"/>
            <a:ext cx="1484940" cy="292388"/>
          </a:xfrm>
          <a:prstGeom prst="rect">
            <a:avLst/>
          </a:prstGeom>
          <a:noFill/>
        </p:spPr>
        <p:txBody>
          <a:bodyPr wrap="square" rtlCol="0">
            <a:spAutoFit/>
          </a:bodyPr>
          <a:lstStyle/>
          <a:p>
            <a:pPr algn="ctr"/>
            <a:r>
              <a:rPr lang="en-US" sz="1300" b="1" dirty="0" smtClean="0">
                <a:solidFill>
                  <a:srgbClr val="FFFFFF"/>
                </a:solidFill>
                <a:latin typeface="KG Call Me Maybe"/>
                <a:cs typeface="KG Call Me Maybe"/>
              </a:rPr>
              <a:t>2 composition  notebooks</a:t>
            </a:r>
            <a:endParaRPr lang="en-US" sz="1300" b="1" dirty="0">
              <a:solidFill>
                <a:srgbClr val="FFFFFF"/>
              </a:solidFill>
              <a:latin typeface="KG Call Me Maybe"/>
              <a:cs typeface="KG Call Me Maybe"/>
            </a:endParaRPr>
          </a:p>
        </p:txBody>
      </p:sp>
      <p:sp>
        <p:nvSpPr>
          <p:cNvPr id="63" name="TextBox 62"/>
          <p:cNvSpPr txBox="1"/>
          <p:nvPr/>
        </p:nvSpPr>
        <p:spPr>
          <a:xfrm>
            <a:off x="-150078" y="4251325"/>
            <a:ext cx="1247874" cy="292388"/>
          </a:xfrm>
          <a:prstGeom prst="rect">
            <a:avLst/>
          </a:prstGeom>
          <a:noFill/>
        </p:spPr>
        <p:txBody>
          <a:bodyPr wrap="square" rtlCol="0">
            <a:spAutoFit/>
          </a:bodyPr>
          <a:lstStyle/>
          <a:p>
            <a:pPr algn="ctr"/>
            <a:r>
              <a:rPr lang="en-US" sz="1300" b="1" dirty="0" smtClean="0">
                <a:solidFill>
                  <a:srgbClr val="FFFFFF"/>
                </a:solidFill>
                <a:latin typeface="KG Call Me Maybe"/>
                <a:cs typeface="KG Call Me Maybe"/>
              </a:rPr>
              <a:t>Pencils &amp; pens</a:t>
            </a:r>
            <a:endParaRPr lang="en-US" sz="1300" b="1" dirty="0">
              <a:solidFill>
                <a:srgbClr val="FFFFFF"/>
              </a:solidFill>
              <a:latin typeface="KG Call Me Maybe"/>
              <a:cs typeface="KG Call Me Maybe"/>
            </a:endParaRPr>
          </a:p>
        </p:txBody>
      </p:sp>
      <p:sp>
        <p:nvSpPr>
          <p:cNvPr id="64" name="TextBox 63"/>
          <p:cNvSpPr txBox="1"/>
          <p:nvPr/>
        </p:nvSpPr>
        <p:spPr>
          <a:xfrm>
            <a:off x="38860" y="4604575"/>
            <a:ext cx="1097270" cy="492443"/>
          </a:xfrm>
          <a:prstGeom prst="rect">
            <a:avLst/>
          </a:prstGeom>
          <a:noFill/>
        </p:spPr>
        <p:txBody>
          <a:bodyPr wrap="square" rtlCol="0">
            <a:spAutoFit/>
          </a:bodyPr>
          <a:lstStyle/>
          <a:p>
            <a:pPr algn="ctr"/>
            <a:r>
              <a:rPr lang="en-US" sz="1300" b="1" dirty="0" smtClean="0">
                <a:solidFill>
                  <a:srgbClr val="FFFFFF"/>
                </a:solidFill>
                <a:latin typeface="KG Call Me Maybe"/>
                <a:cs typeface="KG Call Me Maybe"/>
              </a:rPr>
              <a:t>colored pencils, </a:t>
            </a:r>
          </a:p>
          <a:p>
            <a:pPr algn="ctr"/>
            <a:r>
              <a:rPr lang="en-US" sz="1300" b="1" dirty="0" smtClean="0">
                <a:solidFill>
                  <a:srgbClr val="FFFFFF"/>
                </a:solidFill>
                <a:latin typeface="KG Call Me Maybe"/>
                <a:cs typeface="KG Call Me Maybe"/>
              </a:rPr>
              <a:t>scissors, glue</a:t>
            </a:r>
            <a:endParaRPr lang="en-US" sz="1300" b="1" dirty="0">
              <a:solidFill>
                <a:srgbClr val="FFFFFF"/>
              </a:solidFill>
              <a:latin typeface="KG Call Me Maybe"/>
              <a:cs typeface="KG Call Me Maybe"/>
            </a:endParaRPr>
          </a:p>
        </p:txBody>
      </p:sp>
      <p:sp>
        <p:nvSpPr>
          <p:cNvPr id="65" name="TextBox 64"/>
          <p:cNvSpPr txBox="1"/>
          <p:nvPr/>
        </p:nvSpPr>
        <p:spPr>
          <a:xfrm>
            <a:off x="169741" y="5131111"/>
            <a:ext cx="1729754" cy="292388"/>
          </a:xfrm>
          <a:prstGeom prst="rect">
            <a:avLst/>
          </a:prstGeom>
          <a:noFill/>
        </p:spPr>
        <p:txBody>
          <a:bodyPr wrap="square" rtlCol="0">
            <a:spAutoFit/>
          </a:bodyPr>
          <a:lstStyle/>
          <a:p>
            <a:r>
              <a:rPr lang="en-US" sz="1300" b="1" dirty="0">
                <a:solidFill>
                  <a:srgbClr val="FFFFFF"/>
                </a:solidFill>
                <a:latin typeface="KG Call Me Maybe"/>
                <a:cs typeface="KG Call Me Maybe"/>
              </a:rPr>
              <a:t>s</a:t>
            </a:r>
            <a:r>
              <a:rPr lang="en-US" sz="1300" b="1" dirty="0" smtClean="0">
                <a:solidFill>
                  <a:srgbClr val="FFFFFF"/>
                </a:solidFill>
                <a:latin typeface="KG Call Me Maybe"/>
                <a:cs typeface="KG Call Me Maybe"/>
              </a:rPr>
              <a:t>ticky notes, highlighters</a:t>
            </a:r>
            <a:endParaRPr lang="en-US" sz="1300" b="1" dirty="0">
              <a:solidFill>
                <a:srgbClr val="FFFFFF"/>
              </a:solidFill>
              <a:latin typeface="KG Call Me Maybe"/>
              <a:cs typeface="KG Call Me Maybe"/>
            </a:endParaRPr>
          </a:p>
        </p:txBody>
      </p:sp>
    </p:spTree>
    <p:extLst>
      <p:ext uri="{BB962C8B-B14F-4D97-AF65-F5344CB8AC3E}">
        <p14:creationId xmlns:p14="http://schemas.microsoft.com/office/powerpoint/2010/main" val="162332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65492"/>
            <a:ext cx="6858000" cy="6093976"/>
          </a:xfrm>
          <a:prstGeom prst="rect">
            <a:avLst/>
          </a:prstGeom>
          <a:noFill/>
        </p:spPr>
        <p:txBody>
          <a:bodyPr wrap="square" rtlCol="0">
            <a:spAutoFit/>
          </a:bodyPr>
          <a:lstStyle/>
          <a:p>
            <a:pPr algn="ctr"/>
            <a:r>
              <a:rPr lang="en-US" sz="10000" dirty="0" smtClean="0">
                <a:latin typeface="bromello"/>
                <a:cs typeface="bromello"/>
              </a:rPr>
              <a:t>second page </a:t>
            </a:r>
            <a:r>
              <a:rPr lang="en-US" sz="9000" dirty="0" smtClean="0">
                <a:latin typeface="KG Call Me Maybe"/>
                <a:cs typeface="KG Call Me Maybe"/>
              </a:rPr>
              <a:t>templates</a:t>
            </a:r>
            <a:endParaRPr lang="en-US" sz="4000" dirty="0" smtClean="0">
              <a:latin typeface="KG Call Me Maybe"/>
              <a:cs typeface="KG Call Me Maybe"/>
            </a:endParaRPr>
          </a:p>
          <a:p>
            <a:pPr algn="ctr"/>
            <a:endParaRPr lang="en-US" sz="4000" dirty="0" smtClean="0">
              <a:latin typeface="KG Call Me Maybe"/>
              <a:cs typeface="KG Call Me Maybe"/>
            </a:endParaRPr>
          </a:p>
          <a:p>
            <a:pPr algn="ctr"/>
            <a:endParaRPr lang="en-US" sz="4000" dirty="0" smtClean="0">
              <a:latin typeface="KG Call Me Maybe"/>
              <a:cs typeface="KG Call Me Maybe"/>
            </a:endParaRPr>
          </a:p>
          <a:p>
            <a:pPr algn="ctr"/>
            <a:r>
              <a:rPr lang="en-US" sz="4000" dirty="0" smtClean="0">
                <a:latin typeface="KG Call Me Maybe"/>
                <a:cs typeface="KG Call Me Maybe"/>
              </a:rPr>
              <a:t>These last 4 pages can be used for the second page of your syllabus. </a:t>
            </a:r>
          </a:p>
          <a:p>
            <a:pPr algn="ctr"/>
            <a:r>
              <a:rPr lang="en-US" sz="4000" dirty="0" smtClean="0">
                <a:latin typeface="KG Call Me Maybe"/>
                <a:cs typeface="KG Call Me Maybe"/>
              </a:rPr>
              <a:t>(These were added as part of an update!)</a:t>
            </a:r>
            <a:endParaRPr lang="en-US" sz="4000" dirty="0">
              <a:latin typeface="KG Call Me Maybe"/>
              <a:cs typeface="KG Call Me Maybe"/>
            </a:endParaRPr>
          </a:p>
        </p:txBody>
      </p:sp>
      <p:sp>
        <p:nvSpPr>
          <p:cNvPr id="5" name="Rectangle 4"/>
          <p:cNvSpPr/>
          <p:nvPr/>
        </p:nvSpPr>
        <p:spPr>
          <a:xfrm>
            <a:off x="-1" y="-20716"/>
            <a:ext cx="6858001" cy="9164716"/>
          </a:xfrm>
          <a:prstGeom prst="rect">
            <a:avLst/>
          </a:prstGeom>
          <a:noFill/>
          <a:ln w="152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54696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2"/>
          <a:stretch>
            <a:fillRect/>
          </a:stretch>
        </p:blipFill>
        <p:spPr>
          <a:xfrm>
            <a:off x="0" y="0"/>
            <a:ext cx="6858000" cy="9144000"/>
          </a:xfrm>
          <a:prstGeom prst="rect">
            <a:avLst/>
          </a:prstGeom>
        </p:spPr>
      </p:pic>
      <p:sp>
        <p:nvSpPr>
          <p:cNvPr id="4" name="Rectangle 3"/>
          <p:cNvSpPr/>
          <p:nvPr/>
        </p:nvSpPr>
        <p:spPr>
          <a:xfrm>
            <a:off x="0" y="0"/>
            <a:ext cx="4352084" cy="553998"/>
          </a:xfrm>
          <a:prstGeom prst="rect">
            <a:avLst/>
          </a:prstGeom>
        </p:spPr>
        <p:txBody>
          <a:bodyPr wrap="square">
            <a:spAutoFit/>
          </a:bodyPr>
          <a:lstStyle/>
          <a:p>
            <a:r>
              <a:rPr lang="en-US" sz="3000" dirty="0" smtClean="0">
                <a:latin typeface="bromello"/>
                <a:cs typeface="bromello"/>
              </a:rPr>
              <a:t>food and drink policy</a:t>
            </a:r>
            <a:endParaRPr lang="en-US" sz="3000" dirty="0">
              <a:latin typeface="bromello"/>
              <a:cs typeface="bromello"/>
            </a:endParaRPr>
          </a:p>
        </p:txBody>
      </p:sp>
      <p:sp>
        <p:nvSpPr>
          <p:cNvPr id="5" name="Rectangle 4"/>
          <p:cNvSpPr/>
          <p:nvPr/>
        </p:nvSpPr>
        <p:spPr>
          <a:xfrm>
            <a:off x="0" y="553998"/>
            <a:ext cx="3221248" cy="1154162"/>
          </a:xfrm>
          <a:prstGeom prst="rect">
            <a:avLst/>
          </a:prstGeom>
        </p:spPr>
        <p:txBody>
          <a:bodyPr wrap="square">
            <a:spAutoFit/>
          </a:bodyPr>
          <a:lstStyle/>
          <a:p>
            <a:pPr algn="r"/>
            <a:r>
              <a:rPr lang="en-US" sz="1150" dirty="0" smtClean="0">
                <a:latin typeface="Century Gothic"/>
                <a:cs typeface="Century Gothic"/>
              </a:rPr>
              <a:t>In general, food and drinks are allowed in my class. This is contingent on it not becoming a distraction in class, and as long as students can handle the responsibility. This policy is subject to change at my discretion, and at any time.  </a:t>
            </a:r>
            <a:endParaRPr lang="en-US" sz="1200" dirty="0">
              <a:latin typeface="Century Gothic"/>
              <a:cs typeface="Century Gothic"/>
            </a:endParaRPr>
          </a:p>
        </p:txBody>
      </p:sp>
      <p:sp>
        <p:nvSpPr>
          <p:cNvPr id="6" name="Rectangle 5"/>
          <p:cNvSpPr/>
          <p:nvPr/>
        </p:nvSpPr>
        <p:spPr>
          <a:xfrm>
            <a:off x="3429000" y="553998"/>
            <a:ext cx="3429000" cy="4693592"/>
          </a:xfrm>
          <a:prstGeom prst="rect">
            <a:avLst/>
          </a:prstGeom>
        </p:spPr>
        <p:txBody>
          <a:bodyPr wrap="square">
            <a:spAutoFit/>
          </a:bodyPr>
          <a:lstStyle/>
          <a:p>
            <a:r>
              <a:rPr lang="en-US" sz="1150" dirty="0" smtClean="0">
                <a:latin typeface="Century Gothic"/>
                <a:cs typeface="Century Gothic"/>
              </a:rPr>
              <a:t>Weekly and daily work will be updated weekly (bell ringers, participation, and quizzes). Please check grades regularly and feel free to ask me any questions that you might have about a particular grade. </a:t>
            </a:r>
          </a:p>
          <a:p>
            <a:endParaRPr lang="en-US" sz="1150" dirty="0" smtClean="0">
              <a:latin typeface="Century Gothic"/>
              <a:cs typeface="Century Gothic"/>
            </a:endParaRPr>
          </a:p>
          <a:p>
            <a:r>
              <a:rPr lang="en-US" sz="1150" dirty="0" smtClean="0">
                <a:latin typeface="Century Gothic"/>
                <a:cs typeface="Century Gothic"/>
              </a:rPr>
              <a:t>If you are absent, you are responsible for completing your make-up work (one day for make-up for each day absent).</a:t>
            </a:r>
          </a:p>
          <a:p>
            <a:endParaRPr lang="en-US" sz="1150" dirty="0" smtClean="0">
              <a:latin typeface="Century Gothic"/>
              <a:cs typeface="Century Gothic"/>
            </a:endParaRPr>
          </a:p>
          <a:p>
            <a:r>
              <a:rPr lang="en-US" sz="1150" dirty="0" smtClean="0">
                <a:latin typeface="Century Gothic"/>
                <a:cs typeface="Century Gothic"/>
              </a:rPr>
              <a:t>All make-up work will be placed in your classes absent folder and your name will be written on any work you missed. It is your responsibility to ask a classmate or me for help on making up any interactive notebook assignments (you can always borrow my notebook), and/or to meet with Mrs. Cahill to make up any tests, quizzes or papers. </a:t>
            </a:r>
          </a:p>
          <a:p>
            <a:r>
              <a:rPr lang="en-US" sz="1150" dirty="0" smtClean="0">
                <a:latin typeface="Century Gothic"/>
                <a:cs typeface="Century Gothic"/>
              </a:rPr>
              <a:t> </a:t>
            </a:r>
          </a:p>
          <a:p>
            <a:r>
              <a:rPr lang="en-US" sz="1150" dirty="0" smtClean="0">
                <a:latin typeface="Century Gothic"/>
                <a:cs typeface="Century Gothic"/>
              </a:rPr>
              <a:t>If you know you are going to be absent beforehand, you should ask me for your make-up work before the absence. </a:t>
            </a:r>
          </a:p>
          <a:p>
            <a:endParaRPr lang="en-US" sz="1150" dirty="0" smtClean="0">
              <a:latin typeface="Century Gothic"/>
              <a:cs typeface="Century Gothic"/>
            </a:endParaRPr>
          </a:p>
          <a:p>
            <a:r>
              <a:rPr lang="en-US" sz="1150" dirty="0" smtClean="0">
                <a:latin typeface="Century Gothic"/>
                <a:cs typeface="Century Gothic"/>
              </a:rPr>
              <a:t>This can be done before or after school or via e-mail. </a:t>
            </a:r>
          </a:p>
          <a:p>
            <a:endParaRPr lang="en-US" sz="1150" dirty="0" smtClean="0">
              <a:latin typeface="Century Gothic"/>
              <a:cs typeface="Century Gothic"/>
            </a:endParaRPr>
          </a:p>
        </p:txBody>
      </p:sp>
      <p:sp>
        <p:nvSpPr>
          <p:cNvPr id="7" name="Rectangle 6"/>
          <p:cNvSpPr/>
          <p:nvPr/>
        </p:nvSpPr>
        <p:spPr>
          <a:xfrm>
            <a:off x="3290500" y="0"/>
            <a:ext cx="4352084" cy="523220"/>
          </a:xfrm>
          <a:prstGeom prst="rect">
            <a:avLst/>
          </a:prstGeom>
        </p:spPr>
        <p:txBody>
          <a:bodyPr wrap="square">
            <a:spAutoFit/>
          </a:bodyPr>
          <a:lstStyle/>
          <a:p>
            <a:r>
              <a:rPr lang="en-US" sz="2800" dirty="0" smtClean="0">
                <a:latin typeface="bromello"/>
                <a:cs typeface="bromello"/>
              </a:rPr>
              <a:t>policy for absences &amp; grades</a:t>
            </a:r>
            <a:endParaRPr lang="en-US" sz="2800" dirty="0">
              <a:latin typeface="bromello"/>
              <a:cs typeface="bromello"/>
            </a:endParaRPr>
          </a:p>
        </p:txBody>
      </p:sp>
      <p:sp>
        <p:nvSpPr>
          <p:cNvPr id="8" name="Rectangle 7"/>
          <p:cNvSpPr/>
          <p:nvPr/>
        </p:nvSpPr>
        <p:spPr>
          <a:xfrm>
            <a:off x="1639140" y="1846659"/>
            <a:ext cx="1651360" cy="1015663"/>
          </a:xfrm>
          <a:prstGeom prst="rect">
            <a:avLst/>
          </a:prstGeom>
        </p:spPr>
        <p:txBody>
          <a:bodyPr wrap="square">
            <a:spAutoFit/>
          </a:bodyPr>
          <a:lstStyle/>
          <a:p>
            <a:r>
              <a:rPr lang="en-US" sz="3000" dirty="0" smtClean="0">
                <a:latin typeface="bromello"/>
                <a:cs typeface="bromello"/>
              </a:rPr>
              <a:t>assignment formatting</a:t>
            </a:r>
            <a:endParaRPr lang="en-US" sz="3000" dirty="0">
              <a:latin typeface="bromello"/>
              <a:cs typeface="bromello"/>
            </a:endParaRPr>
          </a:p>
        </p:txBody>
      </p:sp>
      <p:sp>
        <p:nvSpPr>
          <p:cNvPr id="9" name="Rectangle 8"/>
          <p:cNvSpPr/>
          <p:nvPr/>
        </p:nvSpPr>
        <p:spPr>
          <a:xfrm>
            <a:off x="0" y="3149600"/>
            <a:ext cx="3290500" cy="1754327"/>
          </a:xfrm>
          <a:prstGeom prst="rect">
            <a:avLst/>
          </a:prstGeom>
        </p:spPr>
        <p:txBody>
          <a:bodyPr wrap="square">
            <a:spAutoFit/>
          </a:bodyPr>
          <a:lstStyle/>
          <a:p>
            <a:pPr algn="r"/>
            <a:r>
              <a:rPr lang="en-US" sz="1200" dirty="0" smtClean="0">
                <a:latin typeface="Century Gothic"/>
                <a:cs typeface="Century Gothic"/>
              </a:rPr>
              <a:t>All typed assignments must be in </a:t>
            </a:r>
            <a:r>
              <a:rPr lang="en-US" sz="1200" b="1" dirty="0" smtClean="0">
                <a:latin typeface="Century Gothic"/>
                <a:cs typeface="Century Gothic"/>
              </a:rPr>
              <a:t>12 PT TIMES NEW ROMAN FONT, </a:t>
            </a:r>
            <a:r>
              <a:rPr lang="en-US" sz="1200" dirty="0" smtClean="0">
                <a:latin typeface="Century Gothic"/>
                <a:cs typeface="Century Gothic"/>
              </a:rPr>
              <a:t>double-spaced, and have 1” margins with your name, class period, and date in the top left corner with a centered title.</a:t>
            </a:r>
          </a:p>
          <a:p>
            <a:pPr algn="r"/>
            <a:endParaRPr lang="en-US" sz="1200" dirty="0" smtClean="0">
              <a:latin typeface="Century Gothic"/>
              <a:cs typeface="Century Gothic"/>
            </a:endParaRPr>
          </a:p>
          <a:p>
            <a:pPr algn="r"/>
            <a:r>
              <a:rPr lang="en-US" sz="1200" dirty="0" smtClean="0">
                <a:latin typeface="Century Gothic"/>
                <a:cs typeface="Century Gothic"/>
              </a:rPr>
              <a:t>Mrs. Cahill has two computers in her classroom for students to use to type and research.  </a:t>
            </a:r>
            <a:endParaRPr lang="en-US" sz="1200" b="1" dirty="0"/>
          </a:p>
        </p:txBody>
      </p:sp>
      <p:sp>
        <p:nvSpPr>
          <p:cNvPr id="10" name="Rectangle 9"/>
          <p:cNvSpPr/>
          <p:nvPr/>
        </p:nvSpPr>
        <p:spPr>
          <a:xfrm>
            <a:off x="-4" y="5050105"/>
            <a:ext cx="3359752" cy="615553"/>
          </a:xfrm>
          <a:prstGeom prst="rect">
            <a:avLst/>
          </a:prstGeom>
        </p:spPr>
        <p:txBody>
          <a:bodyPr wrap="square">
            <a:spAutoFit/>
          </a:bodyPr>
          <a:lstStyle/>
          <a:p>
            <a:r>
              <a:rPr lang="en-US" sz="3400" dirty="0" smtClean="0">
                <a:latin typeface="bromello"/>
                <a:cs typeface="bromello"/>
              </a:rPr>
              <a:t>homework</a:t>
            </a:r>
            <a:endParaRPr lang="en-US" sz="3400" dirty="0">
              <a:latin typeface="bromello"/>
              <a:cs typeface="bromello"/>
            </a:endParaRPr>
          </a:p>
        </p:txBody>
      </p:sp>
      <p:sp>
        <p:nvSpPr>
          <p:cNvPr id="11" name="Rectangle 10"/>
          <p:cNvSpPr/>
          <p:nvPr/>
        </p:nvSpPr>
        <p:spPr>
          <a:xfrm>
            <a:off x="0" y="5665658"/>
            <a:ext cx="3221248" cy="2746906"/>
          </a:xfrm>
          <a:prstGeom prst="rect">
            <a:avLst/>
          </a:prstGeom>
        </p:spPr>
        <p:txBody>
          <a:bodyPr wrap="square">
            <a:spAutoFit/>
          </a:bodyPr>
          <a:lstStyle/>
          <a:p>
            <a:r>
              <a:rPr lang="en-US" sz="1150" b="1" dirty="0" smtClean="0">
                <a:latin typeface="Century Gothic"/>
                <a:cs typeface="Century Gothic"/>
              </a:rPr>
              <a:t>Students should read 20-30 minutes every night. </a:t>
            </a:r>
            <a:r>
              <a:rPr lang="en-US" sz="1150" dirty="0" smtClean="0">
                <a:latin typeface="Century Gothic"/>
                <a:cs typeface="Century Gothic"/>
              </a:rPr>
              <a:t>No reading logs will be collected, but Mrs. Cahill will collect information at the beginning of the year to meet the interests and needs of individual students’ reading lives. </a:t>
            </a:r>
            <a:endParaRPr lang="en-US" sz="1150" b="1" dirty="0" smtClean="0">
              <a:latin typeface="Century Gothic"/>
              <a:cs typeface="Century Gothic"/>
            </a:endParaRPr>
          </a:p>
          <a:p>
            <a:endParaRPr lang="en-US" sz="1150" dirty="0" smtClean="0">
              <a:latin typeface="Century Gothic"/>
              <a:cs typeface="Century Gothic"/>
            </a:endParaRPr>
          </a:p>
          <a:p>
            <a:r>
              <a:rPr lang="en-US" sz="1150" dirty="0" smtClean="0">
                <a:latin typeface="Century Gothic"/>
                <a:cs typeface="Century Gothic"/>
              </a:rPr>
              <a:t>Most work will be able to be completed in class if students use their time wisely. The exception to this would be typed essays. Some work may need to be done outside of classes to finish writing and/or typing final paper. </a:t>
            </a:r>
          </a:p>
          <a:p>
            <a:endParaRPr lang="en-US" sz="1150" dirty="0" smtClean="0">
              <a:latin typeface="Century Gothic"/>
              <a:cs typeface="Century Gothic"/>
            </a:endParaRPr>
          </a:p>
          <a:p>
            <a:endParaRPr lang="en-US" sz="1150" dirty="0" smtClean="0">
              <a:latin typeface="Century Gothic"/>
              <a:cs typeface="Century Gothic"/>
            </a:endParaRPr>
          </a:p>
        </p:txBody>
      </p:sp>
      <p:sp>
        <p:nvSpPr>
          <p:cNvPr id="12" name="Rectangle 11"/>
          <p:cNvSpPr/>
          <p:nvPr/>
        </p:nvSpPr>
        <p:spPr>
          <a:xfrm>
            <a:off x="4533840" y="5665658"/>
            <a:ext cx="2324160" cy="2292935"/>
          </a:xfrm>
          <a:prstGeom prst="rect">
            <a:avLst/>
          </a:prstGeom>
        </p:spPr>
        <p:txBody>
          <a:bodyPr wrap="square">
            <a:spAutoFit/>
          </a:bodyPr>
          <a:lstStyle/>
          <a:p>
            <a:r>
              <a:rPr lang="en-US" sz="1200" dirty="0" smtClean="0">
                <a:latin typeface="Century Gothic"/>
                <a:cs typeface="Century Gothic"/>
              </a:rPr>
              <a:t>Electronic devices should be kept in students backpacks. Devices should not be out during class, unless otherwise instructed by the teacher or with permission. </a:t>
            </a:r>
          </a:p>
          <a:p>
            <a:endParaRPr lang="en-US" sz="1200" dirty="0" smtClean="0">
              <a:latin typeface="Century Gothic"/>
              <a:cs typeface="Century Gothic"/>
            </a:endParaRPr>
          </a:p>
          <a:p>
            <a:r>
              <a:rPr lang="en-US" sz="1200" dirty="0" smtClean="0">
                <a:latin typeface="Century Gothic"/>
                <a:cs typeface="Century Gothic"/>
              </a:rPr>
              <a:t>First offense: Student will turn the phone into the teacher until the end of class. </a:t>
            </a:r>
          </a:p>
          <a:p>
            <a:endParaRPr lang="en-US" sz="1150" dirty="0" smtClean="0">
              <a:latin typeface="Century Gothic"/>
              <a:cs typeface="Century Gothic"/>
            </a:endParaRPr>
          </a:p>
          <a:p>
            <a:endParaRPr lang="en-US" sz="1150" dirty="0" smtClean="0">
              <a:latin typeface="Century Gothic"/>
              <a:cs typeface="Century Gothic"/>
            </a:endParaRPr>
          </a:p>
        </p:txBody>
      </p:sp>
      <p:sp>
        <p:nvSpPr>
          <p:cNvPr id="13" name="Rectangle 12"/>
          <p:cNvSpPr/>
          <p:nvPr/>
        </p:nvSpPr>
        <p:spPr>
          <a:xfrm>
            <a:off x="3290500" y="7558524"/>
            <a:ext cx="3567500" cy="1384995"/>
          </a:xfrm>
          <a:prstGeom prst="rect">
            <a:avLst/>
          </a:prstGeom>
        </p:spPr>
        <p:txBody>
          <a:bodyPr wrap="square">
            <a:spAutoFit/>
          </a:bodyPr>
          <a:lstStyle/>
          <a:p>
            <a:endParaRPr lang="en-US" sz="1200" dirty="0" smtClean="0">
              <a:latin typeface="Century Gothic"/>
              <a:cs typeface="Century Gothic"/>
            </a:endParaRPr>
          </a:p>
          <a:p>
            <a:r>
              <a:rPr lang="en-US" sz="1200" dirty="0" smtClean="0">
                <a:latin typeface="Century Gothic"/>
                <a:cs typeface="Century Gothic"/>
              </a:rPr>
              <a:t>Second offense: Student will turn the phone into the teacher until the end of day. </a:t>
            </a:r>
          </a:p>
          <a:p>
            <a:endParaRPr lang="en-US" sz="1200" dirty="0" smtClean="0">
              <a:latin typeface="Century Gothic"/>
              <a:cs typeface="Century Gothic"/>
            </a:endParaRPr>
          </a:p>
          <a:p>
            <a:r>
              <a:rPr lang="en-US" sz="1200" dirty="0" smtClean="0">
                <a:latin typeface="Century Gothic"/>
                <a:cs typeface="Century Gothic"/>
              </a:rPr>
              <a:t>Third offense: Phone will be turned into office and parents will have to pick up the device from the office. </a:t>
            </a:r>
            <a:endParaRPr lang="en-US" sz="1200" dirty="0"/>
          </a:p>
        </p:txBody>
      </p:sp>
      <p:sp>
        <p:nvSpPr>
          <p:cNvPr id="14" name="Rectangle 13"/>
          <p:cNvSpPr/>
          <p:nvPr/>
        </p:nvSpPr>
        <p:spPr>
          <a:xfrm>
            <a:off x="968850" y="8020403"/>
            <a:ext cx="2252398" cy="1331134"/>
          </a:xfrm>
          <a:prstGeom prst="rect">
            <a:avLst/>
          </a:prstGeom>
        </p:spPr>
        <p:txBody>
          <a:bodyPr wrap="square">
            <a:spAutoFit/>
          </a:bodyPr>
          <a:lstStyle/>
          <a:p>
            <a:r>
              <a:rPr lang="en-US" sz="1150" dirty="0" smtClean="0">
                <a:latin typeface="Century Gothic"/>
                <a:cs typeface="Century Gothic"/>
              </a:rPr>
              <a:t>If students do not complete work during class, in the time allotted, it will be assigned as homework so students can adhere to the determined deadlines. </a:t>
            </a:r>
          </a:p>
          <a:p>
            <a:endParaRPr lang="en-US" sz="1150" dirty="0" smtClean="0">
              <a:latin typeface="Century Gothic"/>
              <a:cs typeface="Century Gothic"/>
            </a:endParaRPr>
          </a:p>
        </p:txBody>
      </p:sp>
      <p:sp>
        <p:nvSpPr>
          <p:cNvPr id="15" name="Rectangle 14"/>
          <p:cNvSpPr/>
          <p:nvPr/>
        </p:nvSpPr>
        <p:spPr>
          <a:xfrm>
            <a:off x="3221248" y="5111660"/>
            <a:ext cx="3567500" cy="523220"/>
          </a:xfrm>
          <a:prstGeom prst="rect">
            <a:avLst/>
          </a:prstGeom>
        </p:spPr>
        <p:txBody>
          <a:bodyPr wrap="square">
            <a:spAutoFit/>
          </a:bodyPr>
          <a:lstStyle/>
          <a:p>
            <a:pPr algn="r"/>
            <a:r>
              <a:rPr lang="en-US" sz="2800" dirty="0" smtClean="0">
                <a:latin typeface="bromello"/>
                <a:cs typeface="bromello"/>
              </a:rPr>
              <a:t>electronic  devices</a:t>
            </a:r>
            <a:endParaRPr lang="en-US" sz="2800" dirty="0">
              <a:latin typeface="bromello"/>
              <a:cs typeface="bromello"/>
            </a:endParaRPr>
          </a:p>
        </p:txBody>
      </p:sp>
    </p:spTree>
    <p:extLst>
      <p:ext uri="{BB962C8B-B14F-4D97-AF65-F5344CB8AC3E}">
        <p14:creationId xmlns:p14="http://schemas.microsoft.com/office/powerpoint/2010/main" val="11474487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book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09569"/>
            <a:ext cx="1093400" cy="833950"/>
          </a:xfrm>
          <a:prstGeom prst="rect">
            <a:avLst/>
          </a:prstGeom>
        </p:spPr>
      </p:pic>
      <p:sp>
        <p:nvSpPr>
          <p:cNvPr id="18" name="TextBox 17"/>
          <p:cNvSpPr txBox="1"/>
          <p:nvPr/>
        </p:nvSpPr>
        <p:spPr>
          <a:xfrm rot="16200000">
            <a:off x="-1581501" y="4202752"/>
            <a:ext cx="9605503" cy="276995"/>
          </a:xfrm>
          <a:prstGeom prst="rect">
            <a:avLst/>
          </a:prstGeom>
          <a:noFill/>
        </p:spPr>
        <p:txBody>
          <a:bodyPr wrap="square" rtlCol="0">
            <a:spAutoFit/>
          </a:bodyPr>
          <a:lstStyle/>
          <a:p>
            <a:r>
              <a:rPr lang="en-US" sz="1200" dirty="0" smtClean="0">
                <a:latin typeface="APBCaramelCappuccino"/>
                <a:cs typeface="APBCaramelCappuccino"/>
              </a:rPr>
              <a:t>___________________________________________________________________________________________</a:t>
            </a:r>
            <a:endParaRPr lang="en-US" sz="1200" dirty="0">
              <a:latin typeface="APBCaramelCappuccino"/>
              <a:cs typeface="APBCaramelCappuccino"/>
            </a:endParaRPr>
          </a:p>
        </p:txBody>
      </p:sp>
      <p:sp>
        <p:nvSpPr>
          <p:cNvPr id="19" name="Rectangle 18"/>
          <p:cNvSpPr/>
          <p:nvPr/>
        </p:nvSpPr>
        <p:spPr>
          <a:xfrm>
            <a:off x="0" y="0"/>
            <a:ext cx="4352084" cy="553998"/>
          </a:xfrm>
          <a:prstGeom prst="rect">
            <a:avLst/>
          </a:prstGeom>
        </p:spPr>
        <p:txBody>
          <a:bodyPr wrap="square">
            <a:spAutoFit/>
          </a:bodyPr>
          <a:lstStyle/>
          <a:p>
            <a:r>
              <a:rPr lang="en-US" sz="3000" dirty="0" smtClean="0">
                <a:latin typeface="bromello"/>
                <a:cs typeface="bromello"/>
              </a:rPr>
              <a:t>food and drink policy</a:t>
            </a:r>
            <a:endParaRPr lang="en-US" sz="3000" dirty="0">
              <a:latin typeface="bromello"/>
              <a:cs typeface="bromello"/>
            </a:endParaRPr>
          </a:p>
        </p:txBody>
      </p:sp>
      <p:sp>
        <p:nvSpPr>
          <p:cNvPr id="20" name="Rectangle 19"/>
          <p:cNvSpPr/>
          <p:nvPr/>
        </p:nvSpPr>
        <p:spPr>
          <a:xfrm>
            <a:off x="0" y="553998"/>
            <a:ext cx="3221248" cy="1154162"/>
          </a:xfrm>
          <a:prstGeom prst="rect">
            <a:avLst/>
          </a:prstGeom>
        </p:spPr>
        <p:txBody>
          <a:bodyPr wrap="square">
            <a:spAutoFit/>
          </a:bodyPr>
          <a:lstStyle/>
          <a:p>
            <a:pPr algn="r"/>
            <a:r>
              <a:rPr lang="en-US" sz="1150" dirty="0" smtClean="0">
                <a:latin typeface="Century Gothic"/>
                <a:cs typeface="Century Gothic"/>
              </a:rPr>
              <a:t>In general, food and drinks are allowed in my class. This is contingent on it not becoming a distraction in class, and as long as students can handle the responsibility. This policy is subject to change at my discretion, and at any time.  </a:t>
            </a:r>
            <a:endParaRPr lang="en-US" sz="1200" dirty="0">
              <a:latin typeface="Century Gothic"/>
              <a:cs typeface="Century Gothic"/>
            </a:endParaRPr>
          </a:p>
        </p:txBody>
      </p:sp>
      <p:sp>
        <p:nvSpPr>
          <p:cNvPr id="21" name="Rectangle 20"/>
          <p:cNvSpPr/>
          <p:nvPr/>
        </p:nvSpPr>
        <p:spPr>
          <a:xfrm>
            <a:off x="3429000" y="553998"/>
            <a:ext cx="3429000" cy="4693592"/>
          </a:xfrm>
          <a:prstGeom prst="rect">
            <a:avLst/>
          </a:prstGeom>
        </p:spPr>
        <p:txBody>
          <a:bodyPr wrap="square">
            <a:spAutoFit/>
          </a:bodyPr>
          <a:lstStyle/>
          <a:p>
            <a:r>
              <a:rPr lang="en-US" sz="1150" dirty="0" smtClean="0">
                <a:latin typeface="Century Gothic"/>
                <a:cs typeface="Century Gothic"/>
              </a:rPr>
              <a:t>Weekly and daily work will be updated weekly (bell ringers, participation, and quizzes). Please check grades regularly and feel free to ask me any questions that you might have about a particular grade. </a:t>
            </a:r>
          </a:p>
          <a:p>
            <a:endParaRPr lang="en-US" sz="1150" dirty="0" smtClean="0">
              <a:latin typeface="Century Gothic"/>
              <a:cs typeface="Century Gothic"/>
            </a:endParaRPr>
          </a:p>
          <a:p>
            <a:r>
              <a:rPr lang="en-US" sz="1150" dirty="0" smtClean="0">
                <a:latin typeface="Century Gothic"/>
                <a:cs typeface="Century Gothic"/>
              </a:rPr>
              <a:t>If you are absent, you are responsible for completing your make-up work (one day for make-up for each day absent).</a:t>
            </a:r>
          </a:p>
          <a:p>
            <a:endParaRPr lang="en-US" sz="1150" dirty="0" smtClean="0">
              <a:latin typeface="Century Gothic"/>
              <a:cs typeface="Century Gothic"/>
            </a:endParaRPr>
          </a:p>
          <a:p>
            <a:r>
              <a:rPr lang="en-US" sz="1150" dirty="0" smtClean="0">
                <a:latin typeface="Century Gothic"/>
                <a:cs typeface="Century Gothic"/>
              </a:rPr>
              <a:t>All make-up work will be placed in your classes absent folder and your name will be written on any work you missed. It is your responsibility to ask a classmate or me for help on making up any interactive notebook assignments (you can always borrow my notebook), and/or to meet with Mrs. Cahill to make up any tests, quizzes or papers. </a:t>
            </a:r>
          </a:p>
          <a:p>
            <a:r>
              <a:rPr lang="en-US" sz="1150" dirty="0" smtClean="0">
                <a:latin typeface="Century Gothic"/>
                <a:cs typeface="Century Gothic"/>
              </a:rPr>
              <a:t> </a:t>
            </a:r>
          </a:p>
          <a:p>
            <a:r>
              <a:rPr lang="en-US" sz="1150" dirty="0" smtClean="0">
                <a:latin typeface="Century Gothic"/>
                <a:cs typeface="Century Gothic"/>
              </a:rPr>
              <a:t>If you know you are going to be absent beforehand, you should ask me for your make-up work before the absence. </a:t>
            </a:r>
          </a:p>
          <a:p>
            <a:endParaRPr lang="en-US" sz="1150" dirty="0" smtClean="0">
              <a:latin typeface="Century Gothic"/>
              <a:cs typeface="Century Gothic"/>
            </a:endParaRPr>
          </a:p>
          <a:p>
            <a:r>
              <a:rPr lang="en-US" sz="1150" dirty="0" smtClean="0">
                <a:latin typeface="Century Gothic"/>
                <a:cs typeface="Century Gothic"/>
              </a:rPr>
              <a:t>This can be done before or after school or via e-mail. </a:t>
            </a:r>
          </a:p>
          <a:p>
            <a:endParaRPr lang="en-US" sz="1150" dirty="0" smtClean="0">
              <a:latin typeface="Century Gothic"/>
              <a:cs typeface="Century Gothic"/>
            </a:endParaRPr>
          </a:p>
        </p:txBody>
      </p:sp>
      <p:sp>
        <p:nvSpPr>
          <p:cNvPr id="22" name="Rectangle 21"/>
          <p:cNvSpPr/>
          <p:nvPr/>
        </p:nvSpPr>
        <p:spPr>
          <a:xfrm>
            <a:off x="3290500" y="0"/>
            <a:ext cx="4352084" cy="523220"/>
          </a:xfrm>
          <a:prstGeom prst="rect">
            <a:avLst/>
          </a:prstGeom>
        </p:spPr>
        <p:txBody>
          <a:bodyPr wrap="square">
            <a:spAutoFit/>
          </a:bodyPr>
          <a:lstStyle/>
          <a:p>
            <a:r>
              <a:rPr lang="en-US" sz="2800" dirty="0" smtClean="0">
                <a:latin typeface="bromello"/>
                <a:cs typeface="bromello"/>
              </a:rPr>
              <a:t>policy for absences &amp; grades</a:t>
            </a:r>
            <a:endParaRPr lang="en-US" sz="2800" dirty="0">
              <a:latin typeface="bromello"/>
              <a:cs typeface="bromello"/>
            </a:endParaRPr>
          </a:p>
        </p:txBody>
      </p:sp>
      <p:sp>
        <p:nvSpPr>
          <p:cNvPr id="23" name="TextBox 22"/>
          <p:cNvSpPr txBox="1"/>
          <p:nvPr/>
        </p:nvSpPr>
        <p:spPr>
          <a:xfrm>
            <a:off x="0" y="1569660"/>
            <a:ext cx="3669098" cy="276999"/>
          </a:xfrm>
          <a:prstGeom prst="rect">
            <a:avLst/>
          </a:prstGeom>
          <a:noFill/>
        </p:spPr>
        <p:txBody>
          <a:bodyPr wrap="square" rtlCol="0">
            <a:spAutoFit/>
          </a:bodyPr>
          <a:lstStyle/>
          <a:p>
            <a:r>
              <a:rPr lang="en-US" sz="1200" dirty="0" smtClean="0">
                <a:latin typeface="APBCaramelCappuccino"/>
                <a:cs typeface="APBCaramelCappuccino"/>
              </a:rPr>
              <a:t>_______________________________</a:t>
            </a:r>
            <a:endParaRPr lang="en-US" sz="1200" dirty="0">
              <a:latin typeface="APBCaramelCappuccino"/>
              <a:cs typeface="APBCaramelCappuccino"/>
            </a:endParaRPr>
          </a:p>
        </p:txBody>
      </p:sp>
      <p:sp>
        <p:nvSpPr>
          <p:cNvPr id="24" name="Rectangle 23"/>
          <p:cNvSpPr/>
          <p:nvPr/>
        </p:nvSpPr>
        <p:spPr>
          <a:xfrm>
            <a:off x="1639140" y="1846659"/>
            <a:ext cx="1651360" cy="1015663"/>
          </a:xfrm>
          <a:prstGeom prst="rect">
            <a:avLst/>
          </a:prstGeom>
        </p:spPr>
        <p:txBody>
          <a:bodyPr wrap="square">
            <a:spAutoFit/>
          </a:bodyPr>
          <a:lstStyle/>
          <a:p>
            <a:r>
              <a:rPr lang="en-US" sz="3000" dirty="0" smtClean="0">
                <a:latin typeface="bromello"/>
                <a:cs typeface="bromello"/>
              </a:rPr>
              <a:t>assignment formatting</a:t>
            </a:r>
            <a:endParaRPr lang="en-US" sz="3000" dirty="0">
              <a:latin typeface="bromello"/>
              <a:cs typeface="bromello"/>
            </a:endParaRPr>
          </a:p>
        </p:txBody>
      </p:sp>
      <p:sp>
        <p:nvSpPr>
          <p:cNvPr id="25" name="Rectangle 24"/>
          <p:cNvSpPr/>
          <p:nvPr/>
        </p:nvSpPr>
        <p:spPr>
          <a:xfrm>
            <a:off x="0" y="3149600"/>
            <a:ext cx="3290500" cy="1754327"/>
          </a:xfrm>
          <a:prstGeom prst="rect">
            <a:avLst/>
          </a:prstGeom>
        </p:spPr>
        <p:txBody>
          <a:bodyPr wrap="square">
            <a:spAutoFit/>
          </a:bodyPr>
          <a:lstStyle/>
          <a:p>
            <a:pPr algn="r"/>
            <a:r>
              <a:rPr lang="en-US" sz="1200" dirty="0" smtClean="0">
                <a:latin typeface="Century Gothic"/>
                <a:cs typeface="Century Gothic"/>
              </a:rPr>
              <a:t>All typed assignments must be in </a:t>
            </a:r>
            <a:r>
              <a:rPr lang="en-US" sz="1200" b="1" dirty="0" smtClean="0">
                <a:latin typeface="Century Gothic"/>
                <a:cs typeface="Century Gothic"/>
              </a:rPr>
              <a:t>12 PT TIMES NEW ROMAN FONT, </a:t>
            </a:r>
            <a:r>
              <a:rPr lang="en-US" sz="1200" dirty="0" smtClean="0">
                <a:latin typeface="Century Gothic"/>
                <a:cs typeface="Century Gothic"/>
              </a:rPr>
              <a:t>double-spaced, and have 1” margins with your name, class period, and date in the top left corner with a centered title.</a:t>
            </a:r>
          </a:p>
          <a:p>
            <a:pPr algn="r"/>
            <a:endParaRPr lang="en-US" sz="1200" dirty="0" smtClean="0">
              <a:latin typeface="Century Gothic"/>
              <a:cs typeface="Century Gothic"/>
            </a:endParaRPr>
          </a:p>
          <a:p>
            <a:pPr algn="r"/>
            <a:r>
              <a:rPr lang="en-US" sz="1200" dirty="0" smtClean="0">
                <a:latin typeface="Century Gothic"/>
                <a:cs typeface="Century Gothic"/>
              </a:rPr>
              <a:t>Mrs. Cahill has two computers in her classroom for students to use to type and research.  </a:t>
            </a:r>
            <a:endParaRPr lang="en-US" sz="1200" b="1" dirty="0"/>
          </a:p>
        </p:txBody>
      </p:sp>
      <p:sp>
        <p:nvSpPr>
          <p:cNvPr id="26" name="TextBox 25"/>
          <p:cNvSpPr txBox="1"/>
          <p:nvPr/>
        </p:nvSpPr>
        <p:spPr>
          <a:xfrm>
            <a:off x="0" y="4866354"/>
            <a:ext cx="3669098" cy="276999"/>
          </a:xfrm>
          <a:prstGeom prst="rect">
            <a:avLst/>
          </a:prstGeom>
          <a:noFill/>
        </p:spPr>
        <p:txBody>
          <a:bodyPr wrap="square" rtlCol="0">
            <a:spAutoFit/>
          </a:bodyPr>
          <a:lstStyle/>
          <a:p>
            <a:r>
              <a:rPr lang="en-US" sz="1200" dirty="0" smtClean="0">
                <a:latin typeface="APBCaramelCappuccino"/>
                <a:cs typeface="APBCaramelCappuccino"/>
              </a:rPr>
              <a:t>_______________________________</a:t>
            </a:r>
            <a:endParaRPr lang="en-US" sz="1200" dirty="0">
              <a:latin typeface="APBCaramelCappuccino"/>
              <a:cs typeface="APBCaramelCappuccino"/>
            </a:endParaRPr>
          </a:p>
        </p:txBody>
      </p:sp>
      <p:sp>
        <p:nvSpPr>
          <p:cNvPr id="27" name="Rectangle 26"/>
          <p:cNvSpPr/>
          <p:nvPr/>
        </p:nvSpPr>
        <p:spPr>
          <a:xfrm>
            <a:off x="-4" y="5050105"/>
            <a:ext cx="3359752" cy="615553"/>
          </a:xfrm>
          <a:prstGeom prst="rect">
            <a:avLst/>
          </a:prstGeom>
        </p:spPr>
        <p:txBody>
          <a:bodyPr wrap="square">
            <a:spAutoFit/>
          </a:bodyPr>
          <a:lstStyle/>
          <a:p>
            <a:r>
              <a:rPr lang="en-US" sz="3400" dirty="0" smtClean="0">
                <a:latin typeface="bromello"/>
                <a:cs typeface="bromello"/>
              </a:rPr>
              <a:t>homework</a:t>
            </a:r>
            <a:endParaRPr lang="en-US" sz="3400" dirty="0">
              <a:latin typeface="bromello"/>
              <a:cs typeface="bromello"/>
            </a:endParaRPr>
          </a:p>
        </p:txBody>
      </p:sp>
      <p:sp>
        <p:nvSpPr>
          <p:cNvPr id="28" name="Rectangle 27"/>
          <p:cNvSpPr/>
          <p:nvPr/>
        </p:nvSpPr>
        <p:spPr>
          <a:xfrm>
            <a:off x="0" y="5665658"/>
            <a:ext cx="3221248" cy="2746906"/>
          </a:xfrm>
          <a:prstGeom prst="rect">
            <a:avLst/>
          </a:prstGeom>
        </p:spPr>
        <p:txBody>
          <a:bodyPr wrap="square">
            <a:spAutoFit/>
          </a:bodyPr>
          <a:lstStyle/>
          <a:p>
            <a:r>
              <a:rPr lang="en-US" sz="1150" b="1" dirty="0" smtClean="0">
                <a:latin typeface="Century Gothic"/>
                <a:cs typeface="Century Gothic"/>
              </a:rPr>
              <a:t>Students should read 20-30 minutes every night. </a:t>
            </a:r>
            <a:r>
              <a:rPr lang="en-US" sz="1150" dirty="0" smtClean="0">
                <a:latin typeface="Century Gothic"/>
                <a:cs typeface="Century Gothic"/>
              </a:rPr>
              <a:t>No reading logs will be collected, but Mrs. Cahill will collect information at the beginning of the year to meet the interests and needs of individual students’ reading lives. </a:t>
            </a:r>
            <a:endParaRPr lang="en-US" sz="1150" b="1" dirty="0" smtClean="0">
              <a:latin typeface="Century Gothic"/>
              <a:cs typeface="Century Gothic"/>
            </a:endParaRPr>
          </a:p>
          <a:p>
            <a:endParaRPr lang="en-US" sz="1150" dirty="0" smtClean="0">
              <a:latin typeface="Century Gothic"/>
              <a:cs typeface="Century Gothic"/>
            </a:endParaRPr>
          </a:p>
          <a:p>
            <a:r>
              <a:rPr lang="en-US" sz="1150" dirty="0" smtClean="0">
                <a:latin typeface="Century Gothic"/>
                <a:cs typeface="Century Gothic"/>
              </a:rPr>
              <a:t>Most work will be able to be completed in class if students use their time wisely. The exception to this would be typed essays. Some work may need to be done outside of classes to finish writing and/or typing final paper. </a:t>
            </a:r>
          </a:p>
          <a:p>
            <a:endParaRPr lang="en-US" sz="1150" dirty="0" smtClean="0">
              <a:latin typeface="Century Gothic"/>
              <a:cs typeface="Century Gothic"/>
            </a:endParaRPr>
          </a:p>
          <a:p>
            <a:endParaRPr lang="en-US" sz="1150" dirty="0" smtClean="0">
              <a:latin typeface="Century Gothic"/>
              <a:cs typeface="Century Gothic"/>
            </a:endParaRPr>
          </a:p>
        </p:txBody>
      </p:sp>
      <p:sp>
        <p:nvSpPr>
          <p:cNvPr id="29" name="Rectangle 28"/>
          <p:cNvSpPr/>
          <p:nvPr/>
        </p:nvSpPr>
        <p:spPr>
          <a:xfrm>
            <a:off x="4533840" y="5665658"/>
            <a:ext cx="2324160" cy="2292935"/>
          </a:xfrm>
          <a:prstGeom prst="rect">
            <a:avLst/>
          </a:prstGeom>
        </p:spPr>
        <p:txBody>
          <a:bodyPr wrap="square">
            <a:spAutoFit/>
          </a:bodyPr>
          <a:lstStyle/>
          <a:p>
            <a:r>
              <a:rPr lang="en-US" sz="1200" dirty="0" smtClean="0">
                <a:latin typeface="Century Gothic"/>
                <a:cs typeface="Century Gothic"/>
              </a:rPr>
              <a:t>Electronic devices should be kept in students backpacks. Devices should not be out during class, unless otherwise instructed by the teacher or with permission. </a:t>
            </a:r>
          </a:p>
          <a:p>
            <a:endParaRPr lang="en-US" sz="1200" dirty="0" smtClean="0">
              <a:latin typeface="Century Gothic"/>
              <a:cs typeface="Century Gothic"/>
            </a:endParaRPr>
          </a:p>
          <a:p>
            <a:r>
              <a:rPr lang="en-US" sz="1200" dirty="0" smtClean="0">
                <a:latin typeface="Century Gothic"/>
                <a:cs typeface="Century Gothic"/>
              </a:rPr>
              <a:t>First offense: Student will turn the phone into the teacher until the end of class. </a:t>
            </a:r>
          </a:p>
          <a:p>
            <a:endParaRPr lang="en-US" sz="1150" dirty="0" smtClean="0">
              <a:latin typeface="Century Gothic"/>
              <a:cs typeface="Century Gothic"/>
            </a:endParaRPr>
          </a:p>
          <a:p>
            <a:endParaRPr lang="en-US" sz="1150" dirty="0" smtClean="0">
              <a:latin typeface="Century Gothic"/>
              <a:cs typeface="Century Gothic"/>
            </a:endParaRPr>
          </a:p>
        </p:txBody>
      </p:sp>
      <p:sp>
        <p:nvSpPr>
          <p:cNvPr id="30" name="Rectangle 29"/>
          <p:cNvSpPr/>
          <p:nvPr/>
        </p:nvSpPr>
        <p:spPr>
          <a:xfrm>
            <a:off x="3290500" y="7558524"/>
            <a:ext cx="3567500" cy="1384995"/>
          </a:xfrm>
          <a:prstGeom prst="rect">
            <a:avLst/>
          </a:prstGeom>
        </p:spPr>
        <p:txBody>
          <a:bodyPr wrap="square">
            <a:spAutoFit/>
          </a:bodyPr>
          <a:lstStyle/>
          <a:p>
            <a:endParaRPr lang="en-US" sz="1200" dirty="0" smtClean="0">
              <a:latin typeface="Century Gothic"/>
              <a:cs typeface="Century Gothic"/>
            </a:endParaRPr>
          </a:p>
          <a:p>
            <a:r>
              <a:rPr lang="en-US" sz="1200" dirty="0" smtClean="0">
                <a:latin typeface="Century Gothic"/>
                <a:cs typeface="Century Gothic"/>
              </a:rPr>
              <a:t>Second offense: Student will turn the phone into the teacher until the end of day. </a:t>
            </a:r>
          </a:p>
          <a:p>
            <a:endParaRPr lang="en-US" sz="1200" dirty="0" smtClean="0">
              <a:latin typeface="Century Gothic"/>
              <a:cs typeface="Century Gothic"/>
            </a:endParaRPr>
          </a:p>
          <a:p>
            <a:r>
              <a:rPr lang="en-US" sz="1200" dirty="0" smtClean="0">
                <a:latin typeface="Century Gothic"/>
                <a:cs typeface="Century Gothic"/>
              </a:rPr>
              <a:t>Third offense: Phone will be turned into office and parents will have to pick up the device from the office. </a:t>
            </a:r>
            <a:endParaRPr lang="en-US" sz="1200" dirty="0"/>
          </a:p>
        </p:txBody>
      </p:sp>
      <p:sp>
        <p:nvSpPr>
          <p:cNvPr id="31" name="TextBox 30"/>
          <p:cNvSpPr txBox="1"/>
          <p:nvPr/>
        </p:nvSpPr>
        <p:spPr>
          <a:xfrm>
            <a:off x="3290500" y="4866354"/>
            <a:ext cx="3669098" cy="276999"/>
          </a:xfrm>
          <a:prstGeom prst="rect">
            <a:avLst/>
          </a:prstGeom>
          <a:noFill/>
        </p:spPr>
        <p:txBody>
          <a:bodyPr wrap="square" rtlCol="0">
            <a:spAutoFit/>
          </a:bodyPr>
          <a:lstStyle/>
          <a:p>
            <a:r>
              <a:rPr lang="en-US" sz="1200" dirty="0" smtClean="0">
                <a:latin typeface="APBCaramelCappuccino"/>
                <a:cs typeface="APBCaramelCappuccino"/>
              </a:rPr>
              <a:t>__________________________________</a:t>
            </a:r>
            <a:endParaRPr lang="en-US" sz="1200" dirty="0">
              <a:latin typeface="APBCaramelCappuccino"/>
              <a:cs typeface="APBCaramelCappuccino"/>
            </a:endParaRPr>
          </a:p>
        </p:txBody>
      </p:sp>
      <p:sp>
        <p:nvSpPr>
          <p:cNvPr id="32" name="Rectangle 31"/>
          <p:cNvSpPr/>
          <p:nvPr/>
        </p:nvSpPr>
        <p:spPr>
          <a:xfrm>
            <a:off x="968850" y="8020403"/>
            <a:ext cx="2252398" cy="1331134"/>
          </a:xfrm>
          <a:prstGeom prst="rect">
            <a:avLst/>
          </a:prstGeom>
        </p:spPr>
        <p:txBody>
          <a:bodyPr wrap="square">
            <a:spAutoFit/>
          </a:bodyPr>
          <a:lstStyle/>
          <a:p>
            <a:r>
              <a:rPr lang="en-US" sz="1150" dirty="0" smtClean="0">
                <a:latin typeface="Century Gothic"/>
                <a:cs typeface="Century Gothic"/>
              </a:rPr>
              <a:t>If students do not complete work during class, in the time allotted, it will be assigned as homework so students can adhere to the determined deadlines. </a:t>
            </a:r>
          </a:p>
          <a:p>
            <a:endParaRPr lang="en-US" sz="1150" dirty="0" smtClean="0">
              <a:latin typeface="Century Gothic"/>
              <a:cs typeface="Century Gothic"/>
            </a:endParaRPr>
          </a:p>
        </p:txBody>
      </p:sp>
      <p:sp>
        <p:nvSpPr>
          <p:cNvPr id="33" name="Rectangle 32"/>
          <p:cNvSpPr/>
          <p:nvPr/>
        </p:nvSpPr>
        <p:spPr>
          <a:xfrm>
            <a:off x="3221248" y="5111660"/>
            <a:ext cx="3567500" cy="523220"/>
          </a:xfrm>
          <a:prstGeom prst="rect">
            <a:avLst/>
          </a:prstGeom>
        </p:spPr>
        <p:txBody>
          <a:bodyPr wrap="square">
            <a:spAutoFit/>
          </a:bodyPr>
          <a:lstStyle/>
          <a:p>
            <a:pPr algn="r"/>
            <a:r>
              <a:rPr lang="en-US" sz="2800" dirty="0" smtClean="0">
                <a:latin typeface="bromello"/>
                <a:cs typeface="bromello"/>
              </a:rPr>
              <a:t>electronic  devices</a:t>
            </a:r>
            <a:endParaRPr lang="en-US" sz="2800" dirty="0">
              <a:latin typeface="bromello"/>
              <a:cs typeface="bromello"/>
            </a:endParaRPr>
          </a:p>
        </p:txBody>
      </p:sp>
    </p:spTree>
    <p:extLst>
      <p:ext uri="{BB962C8B-B14F-4D97-AF65-F5344CB8AC3E}">
        <p14:creationId xmlns:p14="http://schemas.microsoft.com/office/powerpoint/2010/main" val="7679071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64" y="-37584"/>
            <a:ext cx="6858000" cy="9142645"/>
          </a:xfrm>
          <a:prstGeom prst="rect">
            <a:avLst/>
          </a:prstGeom>
        </p:spPr>
      </p:pic>
      <p:sp>
        <p:nvSpPr>
          <p:cNvPr id="3" name="Rectangle 2"/>
          <p:cNvSpPr/>
          <p:nvPr/>
        </p:nvSpPr>
        <p:spPr>
          <a:xfrm>
            <a:off x="95850" y="0"/>
            <a:ext cx="4256234" cy="553998"/>
          </a:xfrm>
          <a:prstGeom prst="rect">
            <a:avLst/>
          </a:prstGeom>
        </p:spPr>
        <p:txBody>
          <a:bodyPr wrap="square">
            <a:spAutoFit/>
          </a:bodyPr>
          <a:lstStyle/>
          <a:p>
            <a:r>
              <a:rPr lang="en-US" sz="3000" dirty="0" smtClean="0">
                <a:solidFill>
                  <a:schemeClr val="bg1"/>
                </a:solidFill>
                <a:latin typeface="bromello"/>
                <a:cs typeface="bromello"/>
              </a:rPr>
              <a:t>food and drink policy</a:t>
            </a:r>
            <a:endParaRPr lang="en-US" sz="3000" dirty="0">
              <a:solidFill>
                <a:schemeClr val="bg1"/>
              </a:solidFill>
              <a:latin typeface="bromello"/>
              <a:cs typeface="bromello"/>
            </a:endParaRPr>
          </a:p>
        </p:txBody>
      </p:sp>
      <p:sp>
        <p:nvSpPr>
          <p:cNvPr id="4" name="Rectangle 3"/>
          <p:cNvSpPr/>
          <p:nvPr/>
        </p:nvSpPr>
        <p:spPr>
          <a:xfrm>
            <a:off x="95849" y="553998"/>
            <a:ext cx="3263899" cy="1154162"/>
          </a:xfrm>
          <a:prstGeom prst="rect">
            <a:avLst/>
          </a:prstGeom>
        </p:spPr>
        <p:txBody>
          <a:bodyPr wrap="square">
            <a:spAutoFit/>
          </a:bodyPr>
          <a:lstStyle/>
          <a:p>
            <a:pPr algn="r"/>
            <a:r>
              <a:rPr lang="en-US" sz="1150" dirty="0" smtClean="0">
                <a:solidFill>
                  <a:schemeClr val="bg1"/>
                </a:solidFill>
                <a:latin typeface="Century Gothic"/>
                <a:cs typeface="Century Gothic"/>
              </a:rPr>
              <a:t>In general, food and drinks are allowed in my class. This is contingent on it not becoming a distraction in class, and as long as students can handle the responsibility. This policy is subject to change at my discretion, and at any time.  </a:t>
            </a:r>
            <a:endParaRPr lang="en-US" sz="1200" dirty="0">
              <a:solidFill>
                <a:schemeClr val="bg1"/>
              </a:solidFill>
              <a:latin typeface="Century Gothic"/>
              <a:cs typeface="Century Gothic"/>
            </a:endParaRPr>
          </a:p>
        </p:txBody>
      </p:sp>
      <p:sp>
        <p:nvSpPr>
          <p:cNvPr id="5" name="Rectangle 4"/>
          <p:cNvSpPr/>
          <p:nvPr/>
        </p:nvSpPr>
        <p:spPr>
          <a:xfrm>
            <a:off x="3493526" y="553998"/>
            <a:ext cx="3295222" cy="4870564"/>
          </a:xfrm>
          <a:prstGeom prst="rect">
            <a:avLst/>
          </a:prstGeom>
        </p:spPr>
        <p:txBody>
          <a:bodyPr wrap="square">
            <a:spAutoFit/>
          </a:bodyPr>
          <a:lstStyle/>
          <a:p>
            <a:r>
              <a:rPr lang="en-US" sz="1150" dirty="0" smtClean="0">
                <a:solidFill>
                  <a:schemeClr val="bg1"/>
                </a:solidFill>
                <a:latin typeface="Century Gothic"/>
                <a:cs typeface="Century Gothic"/>
              </a:rPr>
              <a:t>Weekly and daily work will be updated weekly (bell ringers, participation, and quizzes). Please check grades regularly and feel free to ask me any questions that you might have about a particular grade. </a:t>
            </a:r>
          </a:p>
          <a:p>
            <a:endParaRPr lang="en-US" sz="1150" dirty="0" smtClean="0">
              <a:solidFill>
                <a:schemeClr val="bg1"/>
              </a:solidFill>
              <a:latin typeface="Century Gothic"/>
              <a:cs typeface="Century Gothic"/>
            </a:endParaRPr>
          </a:p>
          <a:p>
            <a:r>
              <a:rPr lang="en-US" sz="1150" dirty="0" smtClean="0">
                <a:solidFill>
                  <a:schemeClr val="bg1"/>
                </a:solidFill>
                <a:latin typeface="Century Gothic"/>
                <a:cs typeface="Century Gothic"/>
              </a:rPr>
              <a:t>If you are absent, you are responsible for completing your make-up work (one day for make-up for each day absent).</a:t>
            </a:r>
          </a:p>
          <a:p>
            <a:endParaRPr lang="en-US" sz="1150" dirty="0" smtClean="0">
              <a:solidFill>
                <a:schemeClr val="bg1"/>
              </a:solidFill>
              <a:latin typeface="Century Gothic"/>
              <a:cs typeface="Century Gothic"/>
            </a:endParaRPr>
          </a:p>
          <a:p>
            <a:r>
              <a:rPr lang="en-US" sz="1150" dirty="0" smtClean="0">
                <a:solidFill>
                  <a:schemeClr val="bg1"/>
                </a:solidFill>
                <a:latin typeface="Century Gothic"/>
                <a:cs typeface="Century Gothic"/>
              </a:rPr>
              <a:t>All make-up work will be placed in your classes absent folder and your name will be written on any work you missed. It is your responsibility to ask a classmate or me for help on making up any interactive notebook assignments (you can always borrow my notebook), and/or to meet with Mrs. Cahill to make up any tests, quizzes or papers. </a:t>
            </a:r>
          </a:p>
          <a:p>
            <a:r>
              <a:rPr lang="en-US" sz="1150" dirty="0" smtClean="0">
                <a:solidFill>
                  <a:schemeClr val="bg1"/>
                </a:solidFill>
                <a:latin typeface="Century Gothic"/>
                <a:cs typeface="Century Gothic"/>
              </a:rPr>
              <a:t> </a:t>
            </a:r>
          </a:p>
          <a:p>
            <a:r>
              <a:rPr lang="en-US" sz="1150" dirty="0" smtClean="0">
                <a:solidFill>
                  <a:schemeClr val="bg1"/>
                </a:solidFill>
                <a:latin typeface="Century Gothic"/>
                <a:cs typeface="Century Gothic"/>
              </a:rPr>
              <a:t>If you know you are going to be absent beforehand, you should ask me for your make-up work before the absence. </a:t>
            </a:r>
          </a:p>
          <a:p>
            <a:endParaRPr lang="en-US" sz="1150" dirty="0" smtClean="0">
              <a:solidFill>
                <a:schemeClr val="bg1"/>
              </a:solidFill>
              <a:latin typeface="Century Gothic"/>
              <a:cs typeface="Century Gothic"/>
            </a:endParaRPr>
          </a:p>
          <a:p>
            <a:r>
              <a:rPr lang="en-US" sz="1150" dirty="0" smtClean="0">
                <a:solidFill>
                  <a:schemeClr val="bg1"/>
                </a:solidFill>
                <a:latin typeface="Century Gothic"/>
                <a:cs typeface="Century Gothic"/>
              </a:rPr>
              <a:t>This can be done before or after school or via e-mail. </a:t>
            </a:r>
          </a:p>
          <a:p>
            <a:endParaRPr lang="en-US" sz="1150" dirty="0" smtClean="0">
              <a:solidFill>
                <a:schemeClr val="bg1"/>
              </a:solidFill>
              <a:latin typeface="Century Gothic"/>
              <a:cs typeface="Century Gothic"/>
            </a:endParaRPr>
          </a:p>
        </p:txBody>
      </p:sp>
      <p:sp>
        <p:nvSpPr>
          <p:cNvPr id="6" name="Rectangle 5"/>
          <p:cNvSpPr/>
          <p:nvPr/>
        </p:nvSpPr>
        <p:spPr>
          <a:xfrm>
            <a:off x="3493526" y="0"/>
            <a:ext cx="4149058" cy="492443"/>
          </a:xfrm>
          <a:prstGeom prst="rect">
            <a:avLst/>
          </a:prstGeom>
        </p:spPr>
        <p:txBody>
          <a:bodyPr wrap="square">
            <a:spAutoFit/>
          </a:bodyPr>
          <a:lstStyle/>
          <a:p>
            <a:r>
              <a:rPr lang="en-US" sz="2600" dirty="0" smtClean="0">
                <a:solidFill>
                  <a:schemeClr val="bg1"/>
                </a:solidFill>
                <a:latin typeface="bromello"/>
                <a:cs typeface="bromello"/>
              </a:rPr>
              <a:t>policy for absences &amp; grades</a:t>
            </a:r>
            <a:endParaRPr lang="en-US" sz="2600" dirty="0">
              <a:solidFill>
                <a:schemeClr val="bg1"/>
              </a:solidFill>
              <a:latin typeface="bromello"/>
              <a:cs typeface="bromello"/>
            </a:endParaRPr>
          </a:p>
        </p:txBody>
      </p:sp>
      <p:sp>
        <p:nvSpPr>
          <p:cNvPr id="7" name="Rectangle 6"/>
          <p:cNvSpPr/>
          <p:nvPr/>
        </p:nvSpPr>
        <p:spPr>
          <a:xfrm>
            <a:off x="1509106" y="1846659"/>
            <a:ext cx="1781394" cy="1077218"/>
          </a:xfrm>
          <a:prstGeom prst="rect">
            <a:avLst/>
          </a:prstGeom>
        </p:spPr>
        <p:txBody>
          <a:bodyPr wrap="square">
            <a:spAutoFit/>
          </a:bodyPr>
          <a:lstStyle/>
          <a:p>
            <a:r>
              <a:rPr lang="en-US" sz="3200" dirty="0" smtClean="0">
                <a:solidFill>
                  <a:schemeClr val="bg1"/>
                </a:solidFill>
                <a:latin typeface="bromello"/>
                <a:cs typeface="bromello"/>
              </a:rPr>
              <a:t>assignment formatting</a:t>
            </a:r>
            <a:endParaRPr lang="en-US" sz="3200" dirty="0">
              <a:solidFill>
                <a:schemeClr val="bg1"/>
              </a:solidFill>
              <a:latin typeface="bromello"/>
              <a:cs typeface="bromello"/>
            </a:endParaRPr>
          </a:p>
        </p:txBody>
      </p:sp>
      <p:sp>
        <p:nvSpPr>
          <p:cNvPr id="8" name="Rectangle 7"/>
          <p:cNvSpPr/>
          <p:nvPr/>
        </p:nvSpPr>
        <p:spPr>
          <a:xfrm>
            <a:off x="0" y="3149600"/>
            <a:ext cx="3290500" cy="1754327"/>
          </a:xfrm>
          <a:prstGeom prst="rect">
            <a:avLst/>
          </a:prstGeom>
        </p:spPr>
        <p:txBody>
          <a:bodyPr wrap="square">
            <a:spAutoFit/>
          </a:bodyPr>
          <a:lstStyle/>
          <a:p>
            <a:pPr algn="r"/>
            <a:r>
              <a:rPr lang="en-US" sz="1200" dirty="0" smtClean="0">
                <a:solidFill>
                  <a:schemeClr val="bg1"/>
                </a:solidFill>
                <a:latin typeface="Century Gothic"/>
                <a:cs typeface="Century Gothic"/>
              </a:rPr>
              <a:t>All typed assignments must be in </a:t>
            </a:r>
            <a:r>
              <a:rPr lang="en-US" sz="1200" b="1" dirty="0" smtClean="0">
                <a:solidFill>
                  <a:schemeClr val="bg1"/>
                </a:solidFill>
                <a:latin typeface="Century Gothic"/>
                <a:cs typeface="Century Gothic"/>
              </a:rPr>
              <a:t>12 PT TIMES NEW ROMAN FONT, </a:t>
            </a:r>
            <a:r>
              <a:rPr lang="en-US" sz="1200" dirty="0" smtClean="0">
                <a:solidFill>
                  <a:schemeClr val="bg1"/>
                </a:solidFill>
                <a:latin typeface="Century Gothic"/>
                <a:cs typeface="Century Gothic"/>
              </a:rPr>
              <a:t>double-spaced, and have 1” margins with your name, class period, and date in the top left corner with a centered title.</a:t>
            </a:r>
          </a:p>
          <a:p>
            <a:pPr algn="r"/>
            <a:endParaRPr lang="en-US" sz="1200" dirty="0" smtClean="0">
              <a:solidFill>
                <a:schemeClr val="bg1"/>
              </a:solidFill>
              <a:latin typeface="Century Gothic"/>
              <a:cs typeface="Century Gothic"/>
            </a:endParaRPr>
          </a:p>
          <a:p>
            <a:pPr algn="r"/>
            <a:r>
              <a:rPr lang="en-US" sz="1200" dirty="0" smtClean="0">
                <a:solidFill>
                  <a:schemeClr val="bg1"/>
                </a:solidFill>
                <a:latin typeface="Century Gothic"/>
                <a:cs typeface="Century Gothic"/>
              </a:rPr>
              <a:t>Mrs. Cahill has two computers in her classroom for students to use to type and research.  </a:t>
            </a:r>
            <a:endParaRPr lang="en-US" sz="1200" b="1" dirty="0">
              <a:solidFill>
                <a:schemeClr val="bg1"/>
              </a:solidFill>
            </a:endParaRPr>
          </a:p>
        </p:txBody>
      </p:sp>
      <p:sp>
        <p:nvSpPr>
          <p:cNvPr id="9" name="TextBox 8"/>
          <p:cNvSpPr txBox="1"/>
          <p:nvPr/>
        </p:nvSpPr>
        <p:spPr>
          <a:xfrm>
            <a:off x="0" y="4866354"/>
            <a:ext cx="3669098" cy="276999"/>
          </a:xfrm>
          <a:prstGeom prst="rect">
            <a:avLst/>
          </a:prstGeom>
          <a:noFill/>
        </p:spPr>
        <p:txBody>
          <a:bodyPr wrap="square" rtlCol="0">
            <a:spAutoFit/>
          </a:bodyPr>
          <a:lstStyle/>
          <a:p>
            <a:r>
              <a:rPr lang="en-US" sz="1200" dirty="0" smtClean="0">
                <a:solidFill>
                  <a:schemeClr val="bg1"/>
                </a:solidFill>
                <a:latin typeface="APBCaramelCappuccino"/>
                <a:cs typeface="APBCaramelCappuccino"/>
              </a:rPr>
              <a:t>_______________________________</a:t>
            </a:r>
            <a:endParaRPr lang="en-US" sz="1200" dirty="0">
              <a:solidFill>
                <a:schemeClr val="bg1"/>
              </a:solidFill>
              <a:latin typeface="APBCaramelCappuccino"/>
              <a:cs typeface="APBCaramelCappuccino"/>
            </a:endParaRPr>
          </a:p>
        </p:txBody>
      </p:sp>
      <p:sp>
        <p:nvSpPr>
          <p:cNvPr id="10" name="Rectangle 9"/>
          <p:cNvSpPr/>
          <p:nvPr/>
        </p:nvSpPr>
        <p:spPr>
          <a:xfrm>
            <a:off x="115006" y="5070619"/>
            <a:ext cx="3106242" cy="615553"/>
          </a:xfrm>
          <a:prstGeom prst="rect">
            <a:avLst/>
          </a:prstGeom>
        </p:spPr>
        <p:txBody>
          <a:bodyPr wrap="square">
            <a:spAutoFit/>
          </a:bodyPr>
          <a:lstStyle/>
          <a:p>
            <a:r>
              <a:rPr lang="en-US" sz="3400" dirty="0" smtClean="0">
                <a:solidFill>
                  <a:schemeClr val="bg1"/>
                </a:solidFill>
                <a:latin typeface="bromello"/>
                <a:cs typeface="bromello"/>
              </a:rPr>
              <a:t>homework</a:t>
            </a:r>
            <a:endParaRPr lang="en-US" sz="3400" dirty="0">
              <a:solidFill>
                <a:schemeClr val="bg1"/>
              </a:solidFill>
              <a:latin typeface="bromello"/>
              <a:cs typeface="bromello"/>
            </a:endParaRPr>
          </a:p>
        </p:txBody>
      </p:sp>
      <p:sp>
        <p:nvSpPr>
          <p:cNvPr id="11" name="Rectangle 10"/>
          <p:cNvSpPr/>
          <p:nvPr/>
        </p:nvSpPr>
        <p:spPr>
          <a:xfrm>
            <a:off x="64526" y="5665658"/>
            <a:ext cx="3295222" cy="2746906"/>
          </a:xfrm>
          <a:prstGeom prst="rect">
            <a:avLst/>
          </a:prstGeom>
        </p:spPr>
        <p:txBody>
          <a:bodyPr wrap="square">
            <a:spAutoFit/>
          </a:bodyPr>
          <a:lstStyle/>
          <a:p>
            <a:r>
              <a:rPr lang="en-US" sz="1150" b="1" dirty="0" smtClean="0">
                <a:solidFill>
                  <a:schemeClr val="bg1"/>
                </a:solidFill>
                <a:latin typeface="Century Gothic"/>
                <a:cs typeface="Century Gothic"/>
              </a:rPr>
              <a:t>Students should read 20-30 minutes every night. </a:t>
            </a:r>
            <a:r>
              <a:rPr lang="en-US" sz="1150" dirty="0" smtClean="0">
                <a:solidFill>
                  <a:schemeClr val="bg1"/>
                </a:solidFill>
                <a:latin typeface="Century Gothic"/>
                <a:cs typeface="Century Gothic"/>
              </a:rPr>
              <a:t>No reading logs will be collected, but Mrs. Cahill will collect information at the beginning of the year to meet the interests and needs of individual students’ reading lives. </a:t>
            </a:r>
            <a:endParaRPr lang="en-US" sz="1150" b="1" dirty="0" smtClean="0">
              <a:solidFill>
                <a:schemeClr val="bg1"/>
              </a:solidFill>
              <a:latin typeface="Century Gothic"/>
              <a:cs typeface="Century Gothic"/>
            </a:endParaRPr>
          </a:p>
          <a:p>
            <a:endParaRPr lang="en-US" sz="1150" dirty="0" smtClean="0">
              <a:solidFill>
                <a:schemeClr val="bg1"/>
              </a:solidFill>
              <a:latin typeface="Century Gothic"/>
              <a:cs typeface="Century Gothic"/>
            </a:endParaRPr>
          </a:p>
          <a:p>
            <a:r>
              <a:rPr lang="en-US" sz="1150" dirty="0" smtClean="0">
                <a:solidFill>
                  <a:schemeClr val="bg1"/>
                </a:solidFill>
                <a:latin typeface="Century Gothic"/>
                <a:cs typeface="Century Gothic"/>
              </a:rPr>
              <a:t>Most work will be able to be completed in class if students use their time wisely. The exception to this would be typed essays. Some work may need to be done outside of classes to finish writing and/or typing final paper. </a:t>
            </a:r>
          </a:p>
          <a:p>
            <a:endParaRPr lang="en-US" sz="1150" dirty="0" smtClean="0">
              <a:solidFill>
                <a:schemeClr val="bg1"/>
              </a:solidFill>
              <a:latin typeface="Century Gothic"/>
              <a:cs typeface="Century Gothic"/>
            </a:endParaRPr>
          </a:p>
          <a:p>
            <a:endParaRPr lang="en-US" sz="1150" dirty="0" smtClean="0">
              <a:solidFill>
                <a:schemeClr val="bg1"/>
              </a:solidFill>
              <a:latin typeface="Century Gothic"/>
              <a:cs typeface="Century Gothic"/>
            </a:endParaRPr>
          </a:p>
        </p:txBody>
      </p:sp>
      <p:sp>
        <p:nvSpPr>
          <p:cNvPr id="12" name="Rectangle 11"/>
          <p:cNvSpPr/>
          <p:nvPr/>
        </p:nvSpPr>
        <p:spPr>
          <a:xfrm>
            <a:off x="4809066" y="5665658"/>
            <a:ext cx="2048933" cy="2554546"/>
          </a:xfrm>
          <a:prstGeom prst="rect">
            <a:avLst/>
          </a:prstGeom>
        </p:spPr>
        <p:txBody>
          <a:bodyPr wrap="square">
            <a:spAutoFit/>
          </a:bodyPr>
          <a:lstStyle/>
          <a:p>
            <a:r>
              <a:rPr lang="en-US" sz="1150" dirty="0" smtClean="0">
                <a:solidFill>
                  <a:schemeClr val="bg1"/>
                </a:solidFill>
                <a:latin typeface="Century Gothic"/>
                <a:cs typeface="Century Gothic"/>
              </a:rPr>
              <a:t>Electronic devices should be kept in students backpacks. Devices should not be out during class, unless otherwise instructed by the teacher or with permission. </a:t>
            </a:r>
          </a:p>
          <a:p>
            <a:endParaRPr lang="en-US" sz="1150" dirty="0" smtClean="0">
              <a:solidFill>
                <a:schemeClr val="bg1"/>
              </a:solidFill>
              <a:latin typeface="Century Gothic"/>
              <a:cs typeface="Century Gothic"/>
            </a:endParaRPr>
          </a:p>
          <a:p>
            <a:r>
              <a:rPr lang="en-US" sz="1150" dirty="0" smtClean="0">
                <a:solidFill>
                  <a:schemeClr val="bg1"/>
                </a:solidFill>
                <a:latin typeface="Century Gothic"/>
                <a:cs typeface="Century Gothic"/>
              </a:rPr>
              <a:t>First offense: Student will turn the phone into the teacher until the end of class. </a:t>
            </a:r>
          </a:p>
          <a:p>
            <a:endParaRPr lang="en-US" sz="1100" dirty="0" smtClean="0">
              <a:solidFill>
                <a:schemeClr val="bg1"/>
              </a:solidFill>
              <a:latin typeface="Century Gothic"/>
              <a:cs typeface="Century Gothic"/>
            </a:endParaRPr>
          </a:p>
          <a:p>
            <a:endParaRPr lang="en-US" sz="1100" dirty="0" smtClean="0">
              <a:solidFill>
                <a:schemeClr val="bg1"/>
              </a:solidFill>
              <a:latin typeface="Century Gothic"/>
              <a:cs typeface="Century Gothic"/>
            </a:endParaRPr>
          </a:p>
        </p:txBody>
      </p:sp>
      <p:sp>
        <p:nvSpPr>
          <p:cNvPr id="13" name="Rectangle 12"/>
          <p:cNvSpPr/>
          <p:nvPr/>
        </p:nvSpPr>
        <p:spPr>
          <a:xfrm>
            <a:off x="3515388" y="7720066"/>
            <a:ext cx="3342611" cy="1384995"/>
          </a:xfrm>
          <a:prstGeom prst="rect">
            <a:avLst/>
          </a:prstGeom>
        </p:spPr>
        <p:txBody>
          <a:bodyPr wrap="square">
            <a:spAutoFit/>
          </a:bodyPr>
          <a:lstStyle/>
          <a:p>
            <a:endParaRPr lang="en-US" sz="1200" dirty="0" smtClean="0">
              <a:solidFill>
                <a:schemeClr val="bg1"/>
              </a:solidFill>
              <a:latin typeface="Century Gothic"/>
              <a:cs typeface="Century Gothic"/>
            </a:endParaRPr>
          </a:p>
          <a:p>
            <a:r>
              <a:rPr lang="en-US" sz="1200" dirty="0" smtClean="0">
                <a:solidFill>
                  <a:schemeClr val="bg1"/>
                </a:solidFill>
                <a:latin typeface="Century Gothic"/>
                <a:cs typeface="Century Gothic"/>
              </a:rPr>
              <a:t>Second offense: Student will turn the phone in to teacher until the end of day. </a:t>
            </a:r>
          </a:p>
          <a:p>
            <a:endParaRPr lang="en-US" sz="1200" dirty="0" smtClean="0">
              <a:solidFill>
                <a:schemeClr val="bg1"/>
              </a:solidFill>
              <a:latin typeface="Century Gothic"/>
              <a:cs typeface="Century Gothic"/>
            </a:endParaRPr>
          </a:p>
          <a:p>
            <a:r>
              <a:rPr lang="en-US" sz="1200" dirty="0" smtClean="0">
                <a:solidFill>
                  <a:schemeClr val="bg1"/>
                </a:solidFill>
                <a:latin typeface="Century Gothic"/>
                <a:cs typeface="Century Gothic"/>
              </a:rPr>
              <a:t>Third offense: Phone will be turned into office and parents will have to pick up the device from the office. </a:t>
            </a:r>
            <a:endParaRPr lang="en-US" sz="1200" dirty="0">
              <a:solidFill>
                <a:schemeClr val="bg1"/>
              </a:solidFill>
            </a:endParaRPr>
          </a:p>
        </p:txBody>
      </p:sp>
      <p:sp>
        <p:nvSpPr>
          <p:cNvPr id="14" name="Rectangle 13"/>
          <p:cNvSpPr/>
          <p:nvPr/>
        </p:nvSpPr>
        <p:spPr>
          <a:xfrm>
            <a:off x="968850" y="8020403"/>
            <a:ext cx="2252398" cy="1331134"/>
          </a:xfrm>
          <a:prstGeom prst="rect">
            <a:avLst/>
          </a:prstGeom>
        </p:spPr>
        <p:txBody>
          <a:bodyPr wrap="square">
            <a:spAutoFit/>
          </a:bodyPr>
          <a:lstStyle/>
          <a:p>
            <a:r>
              <a:rPr lang="en-US" sz="1150" dirty="0" smtClean="0">
                <a:solidFill>
                  <a:schemeClr val="bg1"/>
                </a:solidFill>
                <a:latin typeface="Century Gothic"/>
                <a:cs typeface="Century Gothic"/>
              </a:rPr>
              <a:t>If students do not complete work during class, in the time allotted, it will be assigned as homework so students can adhere to the determined deadlines. </a:t>
            </a:r>
          </a:p>
          <a:p>
            <a:endParaRPr lang="en-US" sz="1150" dirty="0" smtClean="0">
              <a:solidFill>
                <a:schemeClr val="bg1"/>
              </a:solidFill>
              <a:latin typeface="Century Gothic"/>
              <a:cs typeface="Century Gothic"/>
            </a:endParaRPr>
          </a:p>
        </p:txBody>
      </p:sp>
      <p:sp>
        <p:nvSpPr>
          <p:cNvPr id="15" name="Rectangle 14"/>
          <p:cNvSpPr/>
          <p:nvPr/>
        </p:nvSpPr>
        <p:spPr>
          <a:xfrm>
            <a:off x="3221248" y="5162952"/>
            <a:ext cx="3567500" cy="523220"/>
          </a:xfrm>
          <a:prstGeom prst="rect">
            <a:avLst/>
          </a:prstGeom>
        </p:spPr>
        <p:txBody>
          <a:bodyPr wrap="square">
            <a:spAutoFit/>
          </a:bodyPr>
          <a:lstStyle/>
          <a:p>
            <a:pPr algn="r"/>
            <a:r>
              <a:rPr lang="en-US" sz="2800" dirty="0" smtClean="0">
                <a:solidFill>
                  <a:schemeClr val="bg1"/>
                </a:solidFill>
                <a:latin typeface="bromello"/>
                <a:cs typeface="bromello"/>
              </a:rPr>
              <a:t>electronic  devices</a:t>
            </a:r>
            <a:endParaRPr lang="en-US" sz="2800" dirty="0">
              <a:solidFill>
                <a:schemeClr val="bg1"/>
              </a:solidFill>
              <a:latin typeface="bromello"/>
              <a:cs typeface="bromello"/>
            </a:endParaRPr>
          </a:p>
        </p:txBody>
      </p:sp>
    </p:spTree>
    <p:extLst>
      <p:ext uri="{BB962C8B-B14F-4D97-AF65-F5344CB8AC3E}">
        <p14:creationId xmlns:p14="http://schemas.microsoft.com/office/powerpoint/2010/main" val="19863192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88624" y="5162952"/>
            <a:ext cx="3271124" cy="3942109"/>
          </a:xfrm>
          <a:prstGeom prst="rect">
            <a:avLst/>
          </a:prstGeom>
          <a:solidFill>
            <a:srgbClr val="F56A17"/>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3515389" y="5247590"/>
            <a:ext cx="3273359" cy="3880594"/>
          </a:xfrm>
          <a:prstGeom prst="rect">
            <a:avLst/>
          </a:prstGeom>
          <a:solidFill>
            <a:srgbClr val="9CDB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64526" y="1846660"/>
            <a:ext cx="3295222" cy="3203446"/>
          </a:xfrm>
          <a:prstGeom prst="rect">
            <a:avLst/>
          </a:prstGeom>
          <a:solidFill>
            <a:srgbClr val="00CD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9" name="Rectangle 18"/>
          <p:cNvSpPr/>
          <p:nvPr/>
        </p:nvSpPr>
        <p:spPr>
          <a:xfrm>
            <a:off x="3493526" y="29554"/>
            <a:ext cx="3295222" cy="5113799"/>
          </a:xfrm>
          <a:prstGeom prst="rect">
            <a:avLst/>
          </a:prstGeom>
          <a:solidFill>
            <a:srgbClr val="FF5A86"/>
          </a:solidFill>
          <a:ln>
            <a:solidFill>
              <a:srgbClr val="FF00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0" name="Rectangle 19"/>
          <p:cNvSpPr/>
          <p:nvPr/>
        </p:nvSpPr>
        <p:spPr>
          <a:xfrm>
            <a:off x="64526" y="29555"/>
            <a:ext cx="3295222" cy="1678605"/>
          </a:xfrm>
          <a:prstGeom prst="rect">
            <a:avLst/>
          </a:prstGeom>
          <a:solidFill>
            <a:srgbClr val="392C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95850" y="0"/>
            <a:ext cx="4256234" cy="553998"/>
          </a:xfrm>
          <a:prstGeom prst="rect">
            <a:avLst/>
          </a:prstGeom>
        </p:spPr>
        <p:txBody>
          <a:bodyPr wrap="square">
            <a:spAutoFit/>
          </a:bodyPr>
          <a:lstStyle/>
          <a:p>
            <a:r>
              <a:rPr lang="en-US" sz="3000" dirty="0" smtClean="0">
                <a:solidFill>
                  <a:schemeClr val="bg1"/>
                </a:solidFill>
                <a:latin typeface="bromello"/>
                <a:cs typeface="bromello"/>
              </a:rPr>
              <a:t>food and drink policy</a:t>
            </a:r>
            <a:endParaRPr lang="en-US" sz="3000" dirty="0">
              <a:solidFill>
                <a:schemeClr val="bg1"/>
              </a:solidFill>
              <a:latin typeface="bromello"/>
              <a:cs typeface="bromello"/>
            </a:endParaRPr>
          </a:p>
        </p:txBody>
      </p:sp>
      <p:sp>
        <p:nvSpPr>
          <p:cNvPr id="28" name="Rectangle 27"/>
          <p:cNvSpPr/>
          <p:nvPr/>
        </p:nvSpPr>
        <p:spPr>
          <a:xfrm>
            <a:off x="95849" y="553998"/>
            <a:ext cx="3263899" cy="1154162"/>
          </a:xfrm>
          <a:prstGeom prst="rect">
            <a:avLst/>
          </a:prstGeom>
        </p:spPr>
        <p:txBody>
          <a:bodyPr wrap="square">
            <a:spAutoFit/>
          </a:bodyPr>
          <a:lstStyle/>
          <a:p>
            <a:pPr algn="r"/>
            <a:r>
              <a:rPr lang="en-US" sz="1150" dirty="0" smtClean="0">
                <a:solidFill>
                  <a:schemeClr val="bg1"/>
                </a:solidFill>
                <a:latin typeface="Century Gothic"/>
                <a:cs typeface="Century Gothic"/>
              </a:rPr>
              <a:t>In general, food and drinks are allowed in my class. This is contingent on it not becoming a distraction in class, and as long as students can handle the responsibility. This policy is subject to change at my discretion, and at any time.  </a:t>
            </a:r>
            <a:endParaRPr lang="en-US" sz="1200" dirty="0">
              <a:solidFill>
                <a:schemeClr val="bg1"/>
              </a:solidFill>
              <a:latin typeface="Century Gothic"/>
              <a:cs typeface="Century Gothic"/>
            </a:endParaRPr>
          </a:p>
        </p:txBody>
      </p:sp>
      <p:sp>
        <p:nvSpPr>
          <p:cNvPr id="29" name="Rectangle 28"/>
          <p:cNvSpPr/>
          <p:nvPr/>
        </p:nvSpPr>
        <p:spPr>
          <a:xfrm>
            <a:off x="3493526" y="553998"/>
            <a:ext cx="3290500" cy="4870564"/>
          </a:xfrm>
          <a:prstGeom prst="rect">
            <a:avLst/>
          </a:prstGeom>
        </p:spPr>
        <p:txBody>
          <a:bodyPr wrap="square">
            <a:spAutoFit/>
          </a:bodyPr>
          <a:lstStyle/>
          <a:p>
            <a:r>
              <a:rPr lang="en-US" sz="1150" dirty="0" smtClean="0">
                <a:solidFill>
                  <a:schemeClr val="bg1"/>
                </a:solidFill>
                <a:latin typeface="Century Gothic"/>
                <a:cs typeface="Century Gothic"/>
              </a:rPr>
              <a:t>Weekly and daily work will be updated weekly (bell ringers, participation, and quizzes). Please check grades regularly and feel free to ask me any questions that you might have about a particular grade. </a:t>
            </a:r>
          </a:p>
          <a:p>
            <a:endParaRPr lang="en-US" sz="1150" dirty="0" smtClean="0">
              <a:solidFill>
                <a:schemeClr val="bg1"/>
              </a:solidFill>
              <a:latin typeface="Century Gothic"/>
              <a:cs typeface="Century Gothic"/>
            </a:endParaRPr>
          </a:p>
          <a:p>
            <a:r>
              <a:rPr lang="en-US" sz="1150" dirty="0" smtClean="0">
                <a:solidFill>
                  <a:schemeClr val="bg1"/>
                </a:solidFill>
                <a:latin typeface="Century Gothic"/>
                <a:cs typeface="Century Gothic"/>
              </a:rPr>
              <a:t>If you are absent, you are responsible for completing your make-up work (one day for make-up for each day absent).</a:t>
            </a:r>
          </a:p>
          <a:p>
            <a:endParaRPr lang="en-US" sz="1150" dirty="0" smtClean="0">
              <a:solidFill>
                <a:schemeClr val="bg1"/>
              </a:solidFill>
              <a:latin typeface="Century Gothic"/>
              <a:cs typeface="Century Gothic"/>
            </a:endParaRPr>
          </a:p>
          <a:p>
            <a:r>
              <a:rPr lang="en-US" sz="1150" dirty="0" smtClean="0">
                <a:solidFill>
                  <a:schemeClr val="bg1"/>
                </a:solidFill>
                <a:latin typeface="Century Gothic"/>
                <a:cs typeface="Century Gothic"/>
              </a:rPr>
              <a:t>All make-up work will be placed in your classes absent folder and your name will be written on any work you missed. It is your responsibility to ask a classmate or me for help on making up any interactive notebook assignments (you can always borrow my notebook), and/or to meet with Mrs. Cahill to make up any tests, quizzes or papers. </a:t>
            </a:r>
          </a:p>
          <a:p>
            <a:r>
              <a:rPr lang="en-US" sz="1150" dirty="0" smtClean="0">
                <a:solidFill>
                  <a:schemeClr val="bg1"/>
                </a:solidFill>
                <a:latin typeface="Century Gothic"/>
                <a:cs typeface="Century Gothic"/>
              </a:rPr>
              <a:t> </a:t>
            </a:r>
          </a:p>
          <a:p>
            <a:r>
              <a:rPr lang="en-US" sz="1150" dirty="0" smtClean="0">
                <a:solidFill>
                  <a:schemeClr val="bg1"/>
                </a:solidFill>
                <a:latin typeface="Century Gothic"/>
                <a:cs typeface="Century Gothic"/>
              </a:rPr>
              <a:t>If you know you are going to be absent beforehand, you should ask me for your make-up work before the absence. </a:t>
            </a:r>
          </a:p>
          <a:p>
            <a:endParaRPr lang="en-US" sz="1150" dirty="0" smtClean="0">
              <a:solidFill>
                <a:schemeClr val="bg1"/>
              </a:solidFill>
              <a:latin typeface="Century Gothic"/>
              <a:cs typeface="Century Gothic"/>
            </a:endParaRPr>
          </a:p>
          <a:p>
            <a:r>
              <a:rPr lang="en-US" sz="1150" dirty="0" smtClean="0">
                <a:solidFill>
                  <a:schemeClr val="bg1"/>
                </a:solidFill>
                <a:latin typeface="Century Gothic"/>
                <a:cs typeface="Century Gothic"/>
              </a:rPr>
              <a:t>This can be done before or after school or via e-mail. </a:t>
            </a:r>
          </a:p>
          <a:p>
            <a:endParaRPr lang="en-US" sz="1150" dirty="0" smtClean="0">
              <a:solidFill>
                <a:schemeClr val="bg1"/>
              </a:solidFill>
              <a:latin typeface="Century Gothic"/>
              <a:cs typeface="Century Gothic"/>
            </a:endParaRPr>
          </a:p>
        </p:txBody>
      </p:sp>
      <p:sp>
        <p:nvSpPr>
          <p:cNvPr id="30" name="Rectangle 29"/>
          <p:cNvSpPr/>
          <p:nvPr/>
        </p:nvSpPr>
        <p:spPr>
          <a:xfrm>
            <a:off x="3493526" y="0"/>
            <a:ext cx="4149058" cy="492443"/>
          </a:xfrm>
          <a:prstGeom prst="rect">
            <a:avLst/>
          </a:prstGeom>
        </p:spPr>
        <p:txBody>
          <a:bodyPr wrap="square">
            <a:spAutoFit/>
          </a:bodyPr>
          <a:lstStyle/>
          <a:p>
            <a:r>
              <a:rPr lang="en-US" sz="2600" dirty="0" smtClean="0">
                <a:solidFill>
                  <a:schemeClr val="bg1"/>
                </a:solidFill>
                <a:latin typeface="bromello"/>
                <a:cs typeface="bromello"/>
              </a:rPr>
              <a:t>policy for absences &amp; grades</a:t>
            </a:r>
            <a:endParaRPr lang="en-US" sz="2600" dirty="0">
              <a:solidFill>
                <a:schemeClr val="bg1"/>
              </a:solidFill>
              <a:latin typeface="bromello"/>
              <a:cs typeface="bromello"/>
            </a:endParaRPr>
          </a:p>
        </p:txBody>
      </p:sp>
      <p:sp>
        <p:nvSpPr>
          <p:cNvPr id="31" name="Rectangle 30"/>
          <p:cNvSpPr/>
          <p:nvPr/>
        </p:nvSpPr>
        <p:spPr>
          <a:xfrm>
            <a:off x="1509106" y="1846659"/>
            <a:ext cx="1781394" cy="1077218"/>
          </a:xfrm>
          <a:prstGeom prst="rect">
            <a:avLst/>
          </a:prstGeom>
        </p:spPr>
        <p:txBody>
          <a:bodyPr wrap="square">
            <a:spAutoFit/>
          </a:bodyPr>
          <a:lstStyle/>
          <a:p>
            <a:r>
              <a:rPr lang="en-US" sz="3200" dirty="0" smtClean="0">
                <a:solidFill>
                  <a:schemeClr val="bg1"/>
                </a:solidFill>
                <a:latin typeface="bromello"/>
                <a:cs typeface="bromello"/>
              </a:rPr>
              <a:t>assignment formatting</a:t>
            </a:r>
            <a:endParaRPr lang="en-US" sz="3200" dirty="0">
              <a:solidFill>
                <a:schemeClr val="bg1"/>
              </a:solidFill>
              <a:latin typeface="bromello"/>
              <a:cs typeface="bromello"/>
            </a:endParaRPr>
          </a:p>
        </p:txBody>
      </p:sp>
      <p:sp>
        <p:nvSpPr>
          <p:cNvPr id="32" name="Rectangle 31"/>
          <p:cNvSpPr/>
          <p:nvPr/>
        </p:nvSpPr>
        <p:spPr>
          <a:xfrm>
            <a:off x="0" y="3149600"/>
            <a:ext cx="3290500" cy="1754327"/>
          </a:xfrm>
          <a:prstGeom prst="rect">
            <a:avLst/>
          </a:prstGeom>
        </p:spPr>
        <p:txBody>
          <a:bodyPr wrap="square">
            <a:spAutoFit/>
          </a:bodyPr>
          <a:lstStyle/>
          <a:p>
            <a:pPr algn="r"/>
            <a:r>
              <a:rPr lang="en-US" sz="1200" dirty="0" smtClean="0">
                <a:solidFill>
                  <a:schemeClr val="bg1"/>
                </a:solidFill>
                <a:latin typeface="Century Gothic"/>
                <a:cs typeface="Century Gothic"/>
              </a:rPr>
              <a:t>All typed assignments must be in </a:t>
            </a:r>
            <a:r>
              <a:rPr lang="en-US" sz="1200" b="1" dirty="0" smtClean="0">
                <a:solidFill>
                  <a:schemeClr val="bg1"/>
                </a:solidFill>
                <a:latin typeface="Century Gothic"/>
                <a:cs typeface="Century Gothic"/>
              </a:rPr>
              <a:t>12 PT TIMES NEW ROMAN FONT, </a:t>
            </a:r>
            <a:r>
              <a:rPr lang="en-US" sz="1200" dirty="0" smtClean="0">
                <a:solidFill>
                  <a:schemeClr val="bg1"/>
                </a:solidFill>
                <a:latin typeface="Century Gothic"/>
                <a:cs typeface="Century Gothic"/>
              </a:rPr>
              <a:t>double-spaced, and have 1” margins with your name, class period, and date in the top left corner with a centered title.</a:t>
            </a:r>
          </a:p>
          <a:p>
            <a:pPr algn="r"/>
            <a:endParaRPr lang="en-US" sz="1200" dirty="0" smtClean="0">
              <a:solidFill>
                <a:schemeClr val="bg1"/>
              </a:solidFill>
              <a:latin typeface="Century Gothic"/>
              <a:cs typeface="Century Gothic"/>
            </a:endParaRPr>
          </a:p>
          <a:p>
            <a:pPr algn="r"/>
            <a:r>
              <a:rPr lang="en-US" sz="1200" dirty="0" smtClean="0">
                <a:solidFill>
                  <a:schemeClr val="bg1"/>
                </a:solidFill>
                <a:latin typeface="Century Gothic"/>
                <a:cs typeface="Century Gothic"/>
              </a:rPr>
              <a:t>Mrs. Cahill has two computers in her classroom for students to use to type and research.  </a:t>
            </a:r>
            <a:endParaRPr lang="en-US" sz="1200" b="1" dirty="0">
              <a:solidFill>
                <a:schemeClr val="bg1"/>
              </a:solidFill>
            </a:endParaRPr>
          </a:p>
        </p:txBody>
      </p:sp>
      <p:sp>
        <p:nvSpPr>
          <p:cNvPr id="33" name="TextBox 32"/>
          <p:cNvSpPr txBox="1"/>
          <p:nvPr/>
        </p:nvSpPr>
        <p:spPr>
          <a:xfrm>
            <a:off x="0" y="4866354"/>
            <a:ext cx="3669098" cy="276999"/>
          </a:xfrm>
          <a:prstGeom prst="rect">
            <a:avLst/>
          </a:prstGeom>
          <a:noFill/>
        </p:spPr>
        <p:txBody>
          <a:bodyPr wrap="square" rtlCol="0">
            <a:spAutoFit/>
          </a:bodyPr>
          <a:lstStyle/>
          <a:p>
            <a:r>
              <a:rPr lang="en-US" sz="1200" dirty="0" smtClean="0">
                <a:solidFill>
                  <a:schemeClr val="bg1"/>
                </a:solidFill>
                <a:latin typeface="APBCaramelCappuccino"/>
                <a:cs typeface="APBCaramelCappuccino"/>
              </a:rPr>
              <a:t>_______________________________</a:t>
            </a:r>
            <a:endParaRPr lang="en-US" sz="1200" dirty="0">
              <a:solidFill>
                <a:schemeClr val="bg1"/>
              </a:solidFill>
              <a:latin typeface="APBCaramelCappuccino"/>
              <a:cs typeface="APBCaramelCappuccino"/>
            </a:endParaRPr>
          </a:p>
        </p:txBody>
      </p:sp>
      <p:sp>
        <p:nvSpPr>
          <p:cNvPr id="34" name="Rectangle 33"/>
          <p:cNvSpPr/>
          <p:nvPr/>
        </p:nvSpPr>
        <p:spPr>
          <a:xfrm>
            <a:off x="115006" y="5070619"/>
            <a:ext cx="3106242" cy="615553"/>
          </a:xfrm>
          <a:prstGeom prst="rect">
            <a:avLst/>
          </a:prstGeom>
        </p:spPr>
        <p:txBody>
          <a:bodyPr wrap="square">
            <a:spAutoFit/>
          </a:bodyPr>
          <a:lstStyle/>
          <a:p>
            <a:r>
              <a:rPr lang="en-US" sz="3400" dirty="0" smtClean="0">
                <a:solidFill>
                  <a:schemeClr val="bg1"/>
                </a:solidFill>
                <a:latin typeface="bromello"/>
                <a:cs typeface="bromello"/>
              </a:rPr>
              <a:t>homework</a:t>
            </a:r>
            <a:endParaRPr lang="en-US" sz="3400" dirty="0">
              <a:solidFill>
                <a:schemeClr val="bg1"/>
              </a:solidFill>
              <a:latin typeface="bromello"/>
              <a:cs typeface="bromello"/>
            </a:endParaRPr>
          </a:p>
        </p:txBody>
      </p:sp>
      <p:sp>
        <p:nvSpPr>
          <p:cNvPr id="35" name="Rectangle 34"/>
          <p:cNvSpPr/>
          <p:nvPr/>
        </p:nvSpPr>
        <p:spPr>
          <a:xfrm>
            <a:off x="64526" y="5665658"/>
            <a:ext cx="3295222" cy="2746906"/>
          </a:xfrm>
          <a:prstGeom prst="rect">
            <a:avLst/>
          </a:prstGeom>
        </p:spPr>
        <p:txBody>
          <a:bodyPr wrap="square">
            <a:spAutoFit/>
          </a:bodyPr>
          <a:lstStyle/>
          <a:p>
            <a:r>
              <a:rPr lang="en-US" sz="1150" b="1" dirty="0" smtClean="0">
                <a:solidFill>
                  <a:schemeClr val="bg1"/>
                </a:solidFill>
                <a:latin typeface="Century Gothic"/>
                <a:cs typeface="Century Gothic"/>
              </a:rPr>
              <a:t>Students should read 20-30 minutes every night. </a:t>
            </a:r>
            <a:r>
              <a:rPr lang="en-US" sz="1150" dirty="0" smtClean="0">
                <a:solidFill>
                  <a:schemeClr val="bg1"/>
                </a:solidFill>
                <a:latin typeface="Century Gothic"/>
                <a:cs typeface="Century Gothic"/>
              </a:rPr>
              <a:t>No reading logs will be collected, but Mrs. Cahill will collect information at the beginning of the year to meet the interests and needs of individual students’ reading lives. </a:t>
            </a:r>
            <a:endParaRPr lang="en-US" sz="1150" b="1" dirty="0" smtClean="0">
              <a:solidFill>
                <a:schemeClr val="bg1"/>
              </a:solidFill>
              <a:latin typeface="Century Gothic"/>
              <a:cs typeface="Century Gothic"/>
            </a:endParaRPr>
          </a:p>
          <a:p>
            <a:endParaRPr lang="en-US" sz="1150" dirty="0" smtClean="0">
              <a:solidFill>
                <a:schemeClr val="bg1"/>
              </a:solidFill>
              <a:latin typeface="Century Gothic"/>
              <a:cs typeface="Century Gothic"/>
            </a:endParaRPr>
          </a:p>
          <a:p>
            <a:r>
              <a:rPr lang="en-US" sz="1150" dirty="0" smtClean="0">
                <a:solidFill>
                  <a:schemeClr val="bg1"/>
                </a:solidFill>
                <a:latin typeface="Century Gothic"/>
                <a:cs typeface="Century Gothic"/>
              </a:rPr>
              <a:t>Most work will be able to be completed in class if students use their time wisely. The exception to this would be typed essays. Some work may need to be done outside of classes to finish writing and/or typing final paper. </a:t>
            </a:r>
          </a:p>
          <a:p>
            <a:endParaRPr lang="en-US" sz="1150" dirty="0" smtClean="0">
              <a:solidFill>
                <a:schemeClr val="bg1"/>
              </a:solidFill>
              <a:latin typeface="Century Gothic"/>
              <a:cs typeface="Century Gothic"/>
            </a:endParaRPr>
          </a:p>
          <a:p>
            <a:endParaRPr lang="en-US" sz="1150" dirty="0" smtClean="0">
              <a:solidFill>
                <a:schemeClr val="bg1"/>
              </a:solidFill>
              <a:latin typeface="Century Gothic"/>
              <a:cs typeface="Century Gothic"/>
            </a:endParaRPr>
          </a:p>
        </p:txBody>
      </p:sp>
      <p:sp>
        <p:nvSpPr>
          <p:cNvPr id="36" name="Rectangle 35"/>
          <p:cNvSpPr/>
          <p:nvPr/>
        </p:nvSpPr>
        <p:spPr>
          <a:xfrm>
            <a:off x="4809066" y="5665658"/>
            <a:ext cx="2048933" cy="2554546"/>
          </a:xfrm>
          <a:prstGeom prst="rect">
            <a:avLst/>
          </a:prstGeom>
        </p:spPr>
        <p:txBody>
          <a:bodyPr wrap="square">
            <a:spAutoFit/>
          </a:bodyPr>
          <a:lstStyle/>
          <a:p>
            <a:r>
              <a:rPr lang="en-US" sz="1150" dirty="0" smtClean="0">
                <a:solidFill>
                  <a:schemeClr val="bg1"/>
                </a:solidFill>
                <a:latin typeface="Century Gothic"/>
                <a:cs typeface="Century Gothic"/>
              </a:rPr>
              <a:t>Electronic devices should be kept in students backpacks. Devices should not be out during class, unless otherwise instructed by the teacher or with permission. </a:t>
            </a:r>
          </a:p>
          <a:p>
            <a:endParaRPr lang="en-US" sz="1150" dirty="0" smtClean="0">
              <a:solidFill>
                <a:schemeClr val="bg1"/>
              </a:solidFill>
              <a:latin typeface="Century Gothic"/>
              <a:cs typeface="Century Gothic"/>
            </a:endParaRPr>
          </a:p>
          <a:p>
            <a:r>
              <a:rPr lang="en-US" sz="1150" dirty="0" smtClean="0">
                <a:solidFill>
                  <a:schemeClr val="bg1"/>
                </a:solidFill>
                <a:latin typeface="Century Gothic"/>
                <a:cs typeface="Century Gothic"/>
              </a:rPr>
              <a:t>First offense: Student will turn the phone into the teacher until the end of class. </a:t>
            </a:r>
          </a:p>
          <a:p>
            <a:endParaRPr lang="en-US" sz="1100" dirty="0" smtClean="0">
              <a:solidFill>
                <a:schemeClr val="bg1"/>
              </a:solidFill>
              <a:latin typeface="Century Gothic"/>
              <a:cs typeface="Century Gothic"/>
            </a:endParaRPr>
          </a:p>
          <a:p>
            <a:endParaRPr lang="en-US" sz="1100" dirty="0" smtClean="0">
              <a:solidFill>
                <a:schemeClr val="bg1"/>
              </a:solidFill>
              <a:latin typeface="Century Gothic"/>
              <a:cs typeface="Century Gothic"/>
            </a:endParaRPr>
          </a:p>
        </p:txBody>
      </p:sp>
      <p:sp>
        <p:nvSpPr>
          <p:cNvPr id="37" name="Rectangle 36"/>
          <p:cNvSpPr/>
          <p:nvPr/>
        </p:nvSpPr>
        <p:spPr>
          <a:xfrm>
            <a:off x="3515388" y="7720066"/>
            <a:ext cx="3342611" cy="1384995"/>
          </a:xfrm>
          <a:prstGeom prst="rect">
            <a:avLst/>
          </a:prstGeom>
        </p:spPr>
        <p:txBody>
          <a:bodyPr wrap="square">
            <a:spAutoFit/>
          </a:bodyPr>
          <a:lstStyle/>
          <a:p>
            <a:endParaRPr lang="en-US" sz="1200" dirty="0" smtClean="0">
              <a:solidFill>
                <a:schemeClr val="bg1"/>
              </a:solidFill>
              <a:latin typeface="Century Gothic"/>
              <a:cs typeface="Century Gothic"/>
            </a:endParaRPr>
          </a:p>
          <a:p>
            <a:r>
              <a:rPr lang="en-US" sz="1200" dirty="0" smtClean="0">
                <a:solidFill>
                  <a:schemeClr val="bg1"/>
                </a:solidFill>
                <a:latin typeface="Century Gothic"/>
                <a:cs typeface="Century Gothic"/>
              </a:rPr>
              <a:t>Second offense: Student will turn the phone in to teacher until the end of day. </a:t>
            </a:r>
          </a:p>
          <a:p>
            <a:endParaRPr lang="en-US" sz="1200" dirty="0" smtClean="0">
              <a:solidFill>
                <a:schemeClr val="bg1"/>
              </a:solidFill>
              <a:latin typeface="Century Gothic"/>
              <a:cs typeface="Century Gothic"/>
            </a:endParaRPr>
          </a:p>
          <a:p>
            <a:r>
              <a:rPr lang="en-US" sz="1200" dirty="0" smtClean="0">
                <a:solidFill>
                  <a:schemeClr val="bg1"/>
                </a:solidFill>
                <a:latin typeface="Century Gothic"/>
                <a:cs typeface="Century Gothic"/>
              </a:rPr>
              <a:t>Third offense: Phone will be turned into office and parents will have to pick up the device from the office. </a:t>
            </a:r>
            <a:endParaRPr lang="en-US" sz="1200" dirty="0">
              <a:solidFill>
                <a:schemeClr val="bg1"/>
              </a:solidFill>
            </a:endParaRPr>
          </a:p>
        </p:txBody>
      </p:sp>
      <p:sp>
        <p:nvSpPr>
          <p:cNvPr id="38" name="Rectangle 37"/>
          <p:cNvSpPr/>
          <p:nvPr/>
        </p:nvSpPr>
        <p:spPr>
          <a:xfrm>
            <a:off x="968850" y="8020403"/>
            <a:ext cx="2252398" cy="1331134"/>
          </a:xfrm>
          <a:prstGeom prst="rect">
            <a:avLst/>
          </a:prstGeom>
        </p:spPr>
        <p:txBody>
          <a:bodyPr wrap="square">
            <a:spAutoFit/>
          </a:bodyPr>
          <a:lstStyle/>
          <a:p>
            <a:r>
              <a:rPr lang="en-US" sz="1150" dirty="0" smtClean="0">
                <a:solidFill>
                  <a:schemeClr val="bg1"/>
                </a:solidFill>
                <a:latin typeface="Century Gothic"/>
                <a:cs typeface="Century Gothic"/>
              </a:rPr>
              <a:t>If students do not complete work during class, in the time allotted, it will be assigned as homework so students can adhere to the determined deadlines. </a:t>
            </a:r>
          </a:p>
          <a:p>
            <a:endParaRPr lang="en-US" sz="1150" dirty="0" smtClean="0">
              <a:solidFill>
                <a:schemeClr val="bg1"/>
              </a:solidFill>
              <a:latin typeface="Century Gothic"/>
              <a:cs typeface="Century Gothic"/>
            </a:endParaRPr>
          </a:p>
        </p:txBody>
      </p:sp>
      <p:sp>
        <p:nvSpPr>
          <p:cNvPr id="39" name="Rectangle 38"/>
          <p:cNvSpPr/>
          <p:nvPr/>
        </p:nvSpPr>
        <p:spPr>
          <a:xfrm>
            <a:off x="3221248" y="5162952"/>
            <a:ext cx="3567500" cy="523220"/>
          </a:xfrm>
          <a:prstGeom prst="rect">
            <a:avLst/>
          </a:prstGeom>
        </p:spPr>
        <p:txBody>
          <a:bodyPr wrap="square">
            <a:spAutoFit/>
          </a:bodyPr>
          <a:lstStyle/>
          <a:p>
            <a:pPr algn="r"/>
            <a:r>
              <a:rPr lang="en-US" sz="2800" dirty="0" smtClean="0">
                <a:solidFill>
                  <a:schemeClr val="bg1"/>
                </a:solidFill>
                <a:latin typeface="bromello"/>
                <a:cs typeface="bromello"/>
              </a:rPr>
              <a:t>electronic  devices</a:t>
            </a:r>
            <a:endParaRPr lang="en-US" sz="2800" dirty="0">
              <a:solidFill>
                <a:schemeClr val="bg1"/>
              </a:solidFill>
              <a:latin typeface="bromello"/>
              <a:cs typeface="bromello"/>
            </a:endParaRPr>
          </a:p>
        </p:txBody>
      </p:sp>
    </p:spTree>
    <p:extLst>
      <p:ext uri="{BB962C8B-B14F-4D97-AF65-F5344CB8AC3E}">
        <p14:creationId xmlns:p14="http://schemas.microsoft.com/office/powerpoint/2010/main" val="14345438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Tree>
    <p:extLst>
      <p:ext uri="{BB962C8B-B14F-4D97-AF65-F5344CB8AC3E}">
        <p14:creationId xmlns:p14="http://schemas.microsoft.com/office/powerpoint/2010/main" val="123965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Tree>
    <p:extLst>
      <p:ext uri="{BB962C8B-B14F-4D97-AF65-F5344CB8AC3E}">
        <p14:creationId xmlns:p14="http://schemas.microsoft.com/office/powerpoint/2010/main" val="324713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0" y="0"/>
            <a:ext cx="6858000" cy="9144000"/>
          </a:xfrm>
          <a:prstGeom prst="rect">
            <a:avLst/>
          </a:prstGeom>
          <a:noFill/>
          <a:ln w="762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0" y="0"/>
            <a:ext cx="6858000" cy="1785104"/>
          </a:xfrm>
          <a:prstGeom prst="rect">
            <a:avLst/>
          </a:prstGeom>
          <a:noFill/>
        </p:spPr>
        <p:txBody>
          <a:bodyPr wrap="square" rtlCol="0">
            <a:spAutoFit/>
          </a:bodyPr>
          <a:lstStyle/>
          <a:p>
            <a:pPr algn="ctr"/>
            <a:r>
              <a:rPr lang="en-US" sz="5000" dirty="0" smtClean="0">
                <a:latin typeface="Century Gothic" charset="0"/>
                <a:ea typeface="Century Gothic" charset="0"/>
                <a:cs typeface="Century Gothic" charset="0"/>
              </a:rPr>
              <a:t>You may also like:  </a:t>
            </a:r>
          </a:p>
          <a:p>
            <a:pPr algn="ctr"/>
            <a:endParaRPr lang="en-US" sz="3000" dirty="0">
              <a:latin typeface="Century Gothic" charset="0"/>
              <a:ea typeface="Century Gothic" charset="0"/>
              <a:cs typeface="Century Gothic" charset="0"/>
            </a:endParaRPr>
          </a:p>
          <a:p>
            <a:pPr algn="ctr"/>
            <a:endParaRPr lang="en-US" sz="3000" dirty="0">
              <a:latin typeface="Century Gothic" charset="0"/>
              <a:ea typeface="Century Gothic" charset="0"/>
              <a:cs typeface="Century Gothic" charset="0"/>
            </a:endParaRPr>
          </a:p>
        </p:txBody>
      </p:sp>
      <p:pic>
        <p:nvPicPr>
          <p:cNvPr id="5" name="Picture 4" descr="Slide01.jpg"/>
          <p:cNvPicPr>
            <a:picLocks noChangeAspect="1"/>
          </p:cNvPicPr>
          <p:nvPr/>
        </p:nvPicPr>
        <p:blipFill>
          <a:blip r:embed="rId2"/>
          <a:stretch>
            <a:fillRect/>
          </a:stretch>
        </p:blipFill>
        <p:spPr>
          <a:xfrm>
            <a:off x="417256" y="892551"/>
            <a:ext cx="6023487" cy="8031316"/>
          </a:xfrm>
          <a:prstGeom prst="rect">
            <a:avLst/>
          </a:prstGeom>
        </p:spPr>
      </p:pic>
    </p:spTree>
    <p:extLst>
      <p:ext uri="{BB962C8B-B14F-4D97-AF65-F5344CB8AC3E}">
        <p14:creationId xmlns:p14="http://schemas.microsoft.com/office/powerpoint/2010/main" val="13334895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Tree>
    <p:extLst>
      <p:ext uri="{BB962C8B-B14F-4D97-AF65-F5344CB8AC3E}">
        <p14:creationId xmlns:p14="http://schemas.microsoft.com/office/powerpoint/2010/main" val="424398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Tree>
    <p:extLst>
      <p:ext uri="{BB962C8B-B14F-4D97-AF65-F5344CB8AC3E}">
        <p14:creationId xmlns:p14="http://schemas.microsoft.com/office/powerpoint/2010/main" val="1080549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Tree>
    <p:extLst>
      <p:ext uri="{BB962C8B-B14F-4D97-AF65-F5344CB8AC3E}">
        <p14:creationId xmlns:p14="http://schemas.microsoft.com/office/powerpoint/2010/main" val="1668819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Tree>
    <p:extLst>
      <p:ext uri="{BB962C8B-B14F-4D97-AF65-F5344CB8AC3E}">
        <p14:creationId xmlns:p14="http://schemas.microsoft.com/office/powerpoint/2010/main" val="1136504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0" y="365492"/>
            <a:ext cx="6858000" cy="7325082"/>
          </a:xfrm>
          <a:prstGeom prst="rect">
            <a:avLst/>
          </a:prstGeom>
          <a:noFill/>
        </p:spPr>
        <p:txBody>
          <a:bodyPr wrap="square" rtlCol="0">
            <a:spAutoFit/>
          </a:bodyPr>
          <a:lstStyle/>
          <a:p>
            <a:pPr algn="ctr"/>
            <a:r>
              <a:rPr lang="en-US" sz="10000" dirty="0" smtClean="0">
                <a:latin typeface="bromello"/>
                <a:cs typeface="bromello"/>
              </a:rPr>
              <a:t>front page </a:t>
            </a:r>
            <a:r>
              <a:rPr lang="en-US" sz="9000" dirty="0" smtClean="0">
                <a:latin typeface="KG Call Me Maybe"/>
                <a:cs typeface="KG Call Me Maybe"/>
              </a:rPr>
              <a:t>templates</a:t>
            </a:r>
            <a:endParaRPr lang="en-US" sz="4000" dirty="0" smtClean="0">
              <a:latin typeface="KG Call Me Maybe"/>
              <a:cs typeface="KG Call Me Maybe"/>
            </a:endParaRPr>
          </a:p>
          <a:p>
            <a:pPr algn="ctr"/>
            <a:endParaRPr lang="en-US" sz="4000" dirty="0" smtClean="0">
              <a:latin typeface="KG Call Me Maybe"/>
              <a:cs typeface="KG Call Me Maybe"/>
            </a:endParaRPr>
          </a:p>
          <a:p>
            <a:pPr algn="ctr"/>
            <a:r>
              <a:rPr lang="en-US" sz="4000" dirty="0" smtClean="0">
                <a:latin typeface="KG Call Me Maybe"/>
                <a:cs typeface="KG Call Me Maybe"/>
              </a:rPr>
              <a:t>The first 16 templates are for the front page of your syllabus.</a:t>
            </a:r>
          </a:p>
          <a:p>
            <a:pPr algn="ctr"/>
            <a:endParaRPr lang="en-US" sz="4000" dirty="0" smtClean="0">
              <a:latin typeface="KG Call Me Maybe"/>
              <a:cs typeface="KG Call Me Maybe"/>
            </a:endParaRPr>
          </a:p>
          <a:p>
            <a:pPr algn="ctr"/>
            <a:r>
              <a:rPr lang="en-US" sz="4000" dirty="0" smtClean="0">
                <a:latin typeface="KG Call Me Maybe"/>
                <a:cs typeface="KG Call Me Maybe"/>
              </a:rPr>
              <a:t>The last 4 pages can be used for the second page of your syllabus. </a:t>
            </a:r>
          </a:p>
          <a:p>
            <a:pPr algn="ctr"/>
            <a:r>
              <a:rPr lang="en-US" sz="4000" dirty="0" smtClean="0">
                <a:latin typeface="KG Call Me Maybe"/>
                <a:cs typeface="KG Call Me Maybe"/>
              </a:rPr>
              <a:t>(These were added as part of an update!)</a:t>
            </a:r>
            <a:endParaRPr lang="en-US" sz="4000" dirty="0">
              <a:latin typeface="KG Call Me Maybe"/>
              <a:cs typeface="KG Call Me Maybe"/>
            </a:endParaRPr>
          </a:p>
        </p:txBody>
      </p:sp>
      <p:sp>
        <p:nvSpPr>
          <p:cNvPr id="25" name="Rectangle 24"/>
          <p:cNvSpPr/>
          <p:nvPr/>
        </p:nvSpPr>
        <p:spPr>
          <a:xfrm>
            <a:off x="-1" y="-20716"/>
            <a:ext cx="6858001" cy="9164716"/>
          </a:xfrm>
          <a:prstGeom prst="rect">
            <a:avLst/>
          </a:prstGeom>
          <a:noFill/>
          <a:ln w="152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6977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5"/>
            <a:ext cx="6858000" cy="9142645"/>
          </a:xfrm>
          <a:prstGeom prst="rect">
            <a:avLst/>
          </a:prstGeom>
        </p:spPr>
      </p:pic>
      <p:sp>
        <p:nvSpPr>
          <p:cNvPr id="3" name="TextBox 2"/>
          <p:cNvSpPr txBox="1"/>
          <p:nvPr/>
        </p:nvSpPr>
        <p:spPr>
          <a:xfrm>
            <a:off x="1528364" y="617033"/>
            <a:ext cx="3889420" cy="584776"/>
          </a:xfrm>
          <a:prstGeom prst="rect">
            <a:avLst/>
          </a:prstGeom>
          <a:noFill/>
        </p:spPr>
        <p:txBody>
          <a:bodyPr wrap="square" rtlCol="0">
            <a:spAutoFit/>
          </a:bodyPr>
          <a:lstStyle/>
          <a:p>
            <a:pPr algn="ctr"/>
            <a:r>
              <a:rPr lang="en-US" sz="3200" b="1" dirty="0" smtClean="0">
                <a:latin typeface="bromello"/>
                <a:cs typeface="bromello"/>
              </a:rPr>
              <a:t>Mrs. Cahill</a:t>
            </a:r>
            <a:endParaRPr lang="en-US" sz="3200" b="1" dirty="0">
              <a:latin typeface="bromello"/>
              <a:cs typeface="bromello"/>
            </a:endParaRPr>
          </a:p>
        </p:txBody>
      </p:sp>
      <p:sp>
        <p:nvSpPr>
          <p:cNvPr id="4" name="TextBox 3"/>
          <p:cNvSpPr txBox="1"/>
          <p:nvPr/>
        </p:nvSpPr>
        <p:spPr>
          <a:xfrm>
            <a:off x="-25132" y="-64641"/>
            <a:ext cx="6858000" cy="861774"/>
          </a:xfrm>
          <a:prstGeom prst="rect">
            <a:avLst/>
          </a:prstGeom>
          <a:noFill/>
        </p:spPr>
        <p:txBody>
          <a:bodyPr wrap="square" rtlCol="0">
            <a:spAutoFit/>
          </a:bodyPr>
          <a:lstStyle/>
          <a:p>
            <a:pPr algn="ctr"/>
            <a:r>
              <a:rPr lang="en-US" sz="5000" dirty="0" smtClean="0">
                <a:latin typeface="KG Call Me Maybe"/>
                <a:cs typeface="KG Call Me Maybe"/>
              </a:rPr>
              <a:t>Middle School English </a:t>
            </a:r>
            <a:endParaRPr lang="en-US" sz="5000" b="1" dirty="0">
              <a:latin typeface="KG Call Me Maybe"/>
              <a:cs typeface="KG Call Me Maybe"/>
            </a:endParaRPr>
          </a:p>
        </p:txBody>
      </p:sp>
      <p:sp>
        <p:nvSpPr>
          <p:cNvPr id="5" name="TextBox 4"/>
          <p:cNvSpPr txBox="1"/>
          <p:nvPr/>
        </p:nvSpPr>
        <p:spPr>
          <a:xfrm>
            <a:off x="-36692" y="1399590"/>
            <a:ext cx="6858000" cy="1261884"/>
          </a:xfrm>
          <a:prstGeom prst="rect">
            <a:avLst/>
          </a:prstGeom>
          <a:noFill/>
        </p:spPr>
        <p:txBody>
          <a:bodyPr wrap="square" rtlCol="0">
            <a:spAutoFit/>
          </a:bodyPr>
          <a:lstStyle/>
          <a:p>
            <a:endParaRPr lang="en-US" sz="1600" dirty="0" smtClean="0">
              <a:latin typeface="KG Wake Me Up"/>
              <a:cs typeface="KG Wake Me Up"/>
            </a:endParaRPr>
          </a:p>
          <a:p>
            <a:r>
              <a:rPr lang="en-US" sz="1600" dirty="0" smtClean="0">
                <a:latin typeface="KG Wake Me Up"/>
                <a:cs typeface="KG Wake Me Up"/>
              </a:rPr>
              <a:t>1  </a:t>
            </a:r>
            <a:r>
              <a:rPr lang="en-US" sz="2000" dirty="0" err="1" smtClean="0">
                <a:latin typeface="KG Call Me Maybe"/>
                <a:cs typeface="KG Call Me Maybe"/>
              </a:rPr>
              <a:t>mcahill@school.org</a:t>
            </a:r>
            <a:endParaRPr lang="en-US" sz="2000" dirty="0" smtClean="0">
              <a:latin typeface="KG Call Me Maybe"/>
              <a:cs typeface="KG Call Me Maybe"/>
            </a:endParaRPr>
          </a:p>
          <a:p>
            <a:r>
              <a:rPr lang="en-US" sz="1600" dirty="0" smtClean="0">
                <a:latin typeface="KG Wake Me Up"/>
                <a:cs typeface="KG Wake Me Up"/>
              </a:rPr>
              <a:t>2</a:t>
            </a:r>
            <a:r>
              <a:rPr lang="en-US" sz="1400" dirty="0" smtClean="0">
                <a:latin typeface="Century Gothic"/>
                <a:cs typeface="Century Gothic"/>
              </a:rPr>
              <a:t>  </a:t>
            </a:r>
            <a:r>
              <a:rPr lang="en-US" sz="2000" dirty="0" smtClean="0">
                <a:latin typeface="KG Call Me Maybe"/>
                <a:cs typeface="KG Call Me Maybe"/>
              </a:rPr>
              <a:t>Remind101 app chat</a:t>
            </a:r>
          </a:p>
          <a:p>
            <a:r>
              <a:rPr lang="en-US" sz="1600" dirty="0" smtClean="0">
                <a:latin typeface="KG Wake Me Up"/>
                <a:cs typeface="KG Wake Me Up"/>
              </a:rPr>
              <a:t>3</a:t>
            </a:r>
            <a:r>
              <a:rPr lang="en-US" sz="1400" dirty="0" smtClean="0">
                <a:latin typeface="Century Gothic"/>
                <a:cs typeface="Century Gothic"/>
              </a:rPr>
              <a:t>  </a:t>
            </a:r>
            <a:r>
              <a:rPr lang="en-US" sz="2000" dirty="0" smtClean="0">
                <a:latin typeface="KG Call Me Maybe"/>
                <a:cs typeface="KG Call Me Maybe"/>
              </a:rPr>
              <a:t>(</a:t>
            </a:r>
            <a:r>
              <a:rPr lang="en-US" sz="2000" dirty="0">
                <a:latin typeface="KG Call Me Maybe"/>
                <a:cs typeface="KG Call Me Maybe"/>
              </a:rPr>
              <a:t>719) </a:t>
            </a:r>
            <a:r>
              <a:rPr lang="en-US" sz="2000" dirty="0" smtClean="0">
                <a:latin typeface="KG Call Me Maybe"/>
                <a:cs typeface="KG Call Me Maybe"/>
              </a:rPr>
              <a:t>555-5555</a:t>
            </a:r>
            <a:endParaRPr lang="en-US" sz="2000" dirty="0">
              <a:latin typeface="KG Call Me Maybe"/>
              <a:cs typeface="KG Call Me Maybe"/>
            </a:endParaRPr>
          </a:p>
        </p:txBody>
      </p:sp>
      <p:sp>
        <p:nvSpPr>
          <p:cNvPr id="6" name="Rectangle 5"/>
          <p:cNvSpPr/>
          <p:nvPr/>
        </p:nvSpPr>
        <p:spPr>
          <a:xfrm>
            <a:off x="3084531" y="3775621"/>
            <a:ext cx="3758469" cy="900246"/>
          </a:xfrm>
          <a:prstGeom prst="rect">
            <a:avLst/>
          </a:prstGeom>
        </p:spPr>
        <p:txBody>
          <a:bodyPr wrap="square">
            <a:spAutoFit/>
          </a:bodyPr>
          <a:lstStyle/>
          <a:p>
            <a:r>
              <a:rPr lang="en-US" sz="1750" dirty="0" smtClean="0">
                <a:latin typeface="KG Call Me Maybe"/>
                <a:cs typeface="KG Call Me Maybe"/>
              </a:rPr>
              <a:t>Sign up </a:t>
            </a:r>
            <a:r>
              <a:rPr lang="en-US" sz="1750" dirty="0">
                <a:latin typeface="KG Call Me Maybe"/>
                <a:cs typeface="KG Call Me Maybe"/>
              </a:rPr>
              <a:t>for the class </a:t>
            </a:r>
            <a:r>
              <a:rPr lang="en-US" sz="1750" dirty="0" smtClean="0">
                <a:latin typeface="KG Call Me Maybe"/>
                <a:cs typeface="KG Call Me Maybe"/>
              </a:rPr>
              <a:t>text alerts for updates on homework, tests, quizzes, and other important dates. </a:t>
            </a:r>
            <a:r>
              <a:rPr lang="en-US" sz="1750" b="1" dirty="0" smtClean="0">
                <a:latin typeface="KG Call Me Maybe"/>
                <a:cs typeface="KG Call Me Maybe"/>
              </a:rPr>
              <a:t>Download the Remind App </a:t>
            </a:r>
            <a:r>
              <a:rPr lang="en-US" sz="1750" dirty="0" smtClean="0">
                <a:latin typeface="KG Call Me Maybe"/>
                <a:cs typeface="KG Call Me Maybe"/>
              </a:rPr>
              <a:t>to be able to talk to Mrs. Cahill for help.</a:t>
            </a:r>
            <a:endParaRPr lang="en-US" sz="1750" dirty="0">
              <a:latin typeface="KG Call Me Maybe"/>
              <a:cs typeface="KG Call Me Maybe"/>
            </a:endParaRPr>
          </a:p>
        </p:txBody>
      </p:sp>
      <p:sp>
        <p:nvSpPr>
          <p:cNvPr id="7" name="Rectangle 6"/>
          <p:cNvSpPr/>
          <p:nvPr/>
        </p:nvSpPr>
        <p:spPr>
          <a:xfrm>
            <a:off x="4553885" y="1452830"/>
            <a:ext cx="2412219" cy="846386"/>
          </a:xfrm>
          <a:prstGeom prst="rect">
            <a:avLst/>
          </a:prstGeom>
        </p:spPr>
        <p:txBody>
          <a:bodyPr wrap="square">
            <a:spAutoFit/>
          </a:bodyPr>
          <a:lstStyle/>
          <a:p>
            <a:pPr algn="ctr"/>
            <a:r>
              <a:rPr lang="en-US" sz="1900" dirty="0">
                <a:latin typeface="bromello"/>
                <a:cs typeface="bromello"/>
              </a:rPr>
              <a:t>e</a:t>
            </a:r>
            <a:r>
              <a:rPr lang="en-US" sz="1900" dirty="0" smtClean="0">
                <a:latin typeface="bromello"/>
                <a:cs typeface="bromello"/>
              </a:rPr>
              <a:t>ighth grade </a:t>
            </a:r>
          </a:p>
          <a:p>
            <a:pPr algn="ctr"/>
            <a:endParaRPr lang="en-US" sz="1000" dirty="0" smtClean="0">
              <a:latin typeface="Century Gothic"/>
              <a:cs typeface="Century Gothic"/>
            </a:endParaRPr>
          </a:p>
          <a:p>
            <a:pPr algn="ctr"/>
            <a:r>
              <a:rPr lang="en-US" sz="2000" dirty="0" smtClean="0">
                <a:latin typeface="KG Call Me Maybe"/>
                <a:cs typeface="KG Call Me Maybe"/>
              </a:rPr>
              <a:t>Text @teacher to 5555</a:t>
            </a:r>
            <a:endParaRPr lang="en-US" sz="2000" dirty="0">
              <a:latin typeface="KG Call Me Maybe"/>
              <a:cs typeface="KG Call Me Maybe"/>
            </a:endParaRPr>
          </a:p>
        </p:txBody>
      </p:sp>
      <p:sp>
        <p:nvSpPr>
          <p:cNvPr id="8" name="Rectangle 7"/>
          <p:cNvSpPr/>
          <p:nvPr/>
        </p:nvSpPr>
        <p:spPr>
          <a:xfrm>
            <a:off x="4310504" y="2176089"/>
            <a:ext cx="3036942" cy="846386"/>
          </a:xfrm>
          <a:prstGeom prst="rect">
            <a:avLst/>
          </a:prstGeom>
        </p:spPr>
        <p:txBody>
          <a:bodyPr wrap="square">
            <a:spAutoFit/>
          </a:bodyPr>
          <a:lstStyle/>
          <a:p>
            <a:pPr algn="ctr"/>
            <a:r>
              <a:rPr lang="en-US" sz="1900" dirty="0" smtClean="0">
                <a:latin typeface="bromello"/>
                <a:cs typeface="bromello"/>
              </a:rPr>
              <a:t>seventh grade </a:t>
            </a:r>
          </a:p>
          <a:p>
            <a:pPr algn="ctr"/>
            <a:endParaRPr lang="en-US" sz="1000" dirty="0" smtClean="0">
              <a:latin typeface="Century Gothic"/>
              <a:cs typeface="Century Gothic"/>
            </a:endParaRPr>
          </a:p>
          <a:p>
            <a:pPr algn="ctr"/>
            <a:r>
              <a:rPr lang="en-US" sz="2000" dirty="0">
                <a:latin typeface="KG Call Me Maybe"/>
                <a:cs typeface="KG Call Me Maybe"/>
              </a:rPr>
              <a:t>Text @teacher to 5555</a:t>
            </a:r>
          </a:p>
        </p:txBody>
      </p:sp>
      <p:sp>
        <p:nvSpPr>
          <p:cNvPr id="9" name="Rectangle 8"/>
          <p:cNvSpPr/>
          <p:nvPr/>
        </p:nvSpPr>
        <p:spPr>
          <a:xfrm>
            <a:off x="4622885" y="2951456"/>
            <a:ext cx="2419278" cy="846386"/>
          </a:xfrm>
          <a:prstGeom prst="rect">
            <a:avLst/>
          </a:prstGeom>
        </p:spPr>
        <p:txBody>
          <a:bodyPr wrap="square">
            <a:spAutoFit/>
          </a:bodyPr>
          <a:lstStyle/>
          <a:p>
            <a:pPr algn="ctr"/>
            <a:r>
              <a:rPr lang="en-US" sz="1900" dirty="0" smtClean="0">
                <a:latin typeface="bromello"/>
                <a:cs typeface="bromello"/>
              </a:rPr>
              <a:t>sixth grade </a:t>
            </a:r>
          </a:p>
          <a:p>
            <a:pPr algn="ctr"/>
            <a:endParaRPr lang="en-US" sz="1000" dirty="0" smtClean="0">
              <a:latin typeface="Century Gothic"/>
              <a:cs typeface="Century Gothic"/>
            </a:endParaRPr>
          </a:p>
          <a:p>
            <a:pPr algn="ctr"/>
            <a:r>
              <a:rPr lang="en-US" sz="2000" dirty="0">
                <a:latin typeface="KG Call Me Maybe"/>
                <a:cs typeface="KG Call Me Maybe"/>
              </a:rPr>
              <a:t>Text @teacher to 5555</a:t>
            </a:r>
          </a:p>
        </p:txBody>
      </p:sp>
      <p:sp>
        <p:nvSpPr>
          <p:cNvPr id="10" name="Rectangle 9"/>
          <p:cNvSpPr/>
          <p:nvPr/>
        </p:nvSpPr>
        <p:spPr>
          <a:xfrm>
            <a:off x="22440" y="2566582"/>
            <a:ext cx="3018620" cy="707886"/>
          </a:xfrm>
          <a:prstGeom prst="rect">
            <a:avLst/>
          </a:prstGeom>
        </p:spPr>
        <p:txBody>
          <a:bodyPr wrap="square">
            <a:spAutoFit/>
          </a:bodyPr>
          <a:lstStyle/>
          <a:p>
            <a:pPr algn="r"/>
            <a:r>
              <a:rPr lang="en-US" sz="4000" dirty="0" smtClean="0">
                <a:latin typeface="bromello"/>
                <a:cs typeface="bromello"/>
              </a:rPr>
              <a:t>instagram</a:t>
            </a:r>
            <a:endParaRPr lang="en-US" sz="4000" dirty="0">
              <a:latin typeface="bromello"/>
              <a:cs typeface="bromello"/>
            </a:endParaRPr>
          </a:p>
        </p:txBody>
      </p:sp>
      <p:sp>
        <p:nvSpPr>
          <p:cNvPr id="11" name="TextBox 10"/>
          <p:cNvSpPr txBox="1"/>
          <p:nvPr/>
        </p:nvSpPr>
        <p:spPr>
          <a:xfrm>
            <a:off x="2030895" y="3709382"/>
            <a:ext cx="184666" cy="369332"/>
          </a:xfrm>
          <a:prstGeom prst="rect">
            <a:avLst/>
          </a:prstGeom>
          <a:noFill/>
        </p:spPr>
        <p:txBody>
          <a:bodyPr wrap="none" rtlCol="0">
            <a:spAutoFit/>
          </a:bodyPr>
          <a:lstStyle/>
          <a:p>
            <a:endParaRPr lang="en-US"/>
          </a:p>
        </p:txBody>
      </p:sp>
      <p:sp>
        <p:nvSpPr>
          <p:cNvPr id="12" name="Rectangle 11"/>
          <p:cNvSpPr/>
          <p:nvPr/>
        </p:nvSpPr>
        <p:spPr>
          <a:xfrm>
            <a:off x="-1510" y="3786785"/>
            <a:ext cx="1562505" cy="692497"/>
          </a:xfrm>
          <a:prstGeom prst="rect">
            <a:avLst/>
          </a:prstGeom>
        </p:spPr>
        <p:txBody>
          <a:bodyPr wrap="square">
            <a:spAutoFit/>
          </a:bodyPr>
          <a:lstStyle/>
          <a:p>
            <a:pPr algn="ctr"/>
            <a:r>
              <a:rPr lang="en-US" sz="1300" b="1" dirty="0" smtClean="0">
                <a:latin typeface="KG Call Me Maybe"/>
                <a:cs typeface="KG Call Me Maybe"/>
              </a:rPr>
              <a:t>Follow our class account to see yourself and classmates in action</a:t>
            </a:r>
            <a:r>
              <a:rPr lang="en-US" sz="1050" dirty="0" smtClean="0">
                <a:latin typeface="Century Gothic"/>
                <a:cs typeface="Century Gothic"/>
              </a:rPr>
              <a:t>. </a:t>
            </a:r>
            <a:endParaRPr lang="en-US" sz="1050" dirty="0">
              <a:latin typeface="Century Gothic"/>
              <a:cs typeface="Century Gothic"/>
            </a:endParaRPr>
          </a:p>
        </p:txBody>
      </p:sp>
      <p:sp>
        <p:nvSpPr>
          <p:cNvPr id="13" name="Rectangle 12"/>
          <p:cNvSpPr/>
          <p:nvPr/>
        </p:nvSpPr>
        <p:spPr>
          <a:xfrm>
            <a:off x="1560996" y="3853334"/>
            <a:ext cx="1480064" cy="492443"/>
          </a:xfrm>
          <a:prstGeom prst="rect">
            <a:avLst/>
          </a:prstGeom>
        </p:spPr>
        <p:txBody>
          <a:bodyPr wrap="square">
            <a:spAutoFit/>
          </a:bodyPr>
          <a:lstStyle/>
          <a:p>
            <a:pPr algn="ctr"/>
            <a:r>
              <a:rPr lang="en-US" sz="1300" b="1" dirty="0" smtClean="0">
                <a:latin typeface="KG Call Me Maybe"/>
                <a:cs typeface="KG Call Me Maybe"/>
              </a:rPr>
              <a:t>Follow my book instagram for book recommendations</a:t>
            </a:r>
            <a:r>
              <a:rPr lang="en-US" sz="1050" dirty="0" smtClean="0">
                <a:latin typeface="Century Gothic"/>
                <a:cs typeface="Century Gothic"/>
              </a:rPr>
              <a:t>.</a:t>
            </a:r>
            <a:endParaRPr lang="en-US" sz="1050" dirty="0">
              <a:latin typeface="Century Gothic"/>
              <a:cs typeface="Century Gothic"/>
            </a:endParaRPr>
          </a:p>
        </p:txBody>
      </p:sp>
      <p:sp>
        <p:nvSpPr>
          <p:cNvPr id="14" name="TextBox 13"/>
          <p:cNvSpPr txBox="1"/>
          <p:nvPr/>
        </p:nvSpPr>
        <p:spPr>
          <a:xfrm>
            <a:off x="-43471" y="3397738"/>
            <a:ext cx="2385561" cy="415498"/>
          </a:xfrm>
          <a:prstGeom prst="rect">
            <a:avLst/>
          </a:prstGeom>
          <a:noFill/>
        </p:spPr>
        <p:txBody>
          <a:bodyPr wrap="square" rtlCol="0">
            <a:spAutoFit/>
          </a:bodyPr>
          <a:lstStyle/>
          <a:p>
            <a:r>
              <a:rPr lang="en-US" sz="2100" b="1" dirty="0" smtClean="0">
                <a:latin typeface="KG Call Me Maybe"/>
                <a:cs typeface="KG Call Me Maybe"/>
              </a:rPr>
              <a:t> @</a:t>
            </a:r>
            <a:r>
              <a:rPr lang="en-US" sz="2100" dirty="0" err="1" smtClean="0">
                <a:latin typeface="KG Call Me Maybe"/>
                <a:cs typeface="KG Call Me Maybe"/>
              </a:rPr>
              <a:t>mrscahillsclass</a:t>
            </a:r>
            <a:endParaRPr lang="en-US" sz="2100" dirty="0">
              <a:latin typeface="KG Call Me Maybe"/>
              <a:cs typeface="KG Call Me Maybe"/>
            </a:endParaRPr>
          </a:p>
        </p:txBody>
      </p:sp>
      <p:sp>
        <p:nvSpPr>
          <p:cNvPr id="15" name="TextBox 14"/>
          <p:cNvSpPr txBox="1"/>
          <p:nvPr/>
        </p:nvSpPr>
        <p:spPr>
          <a:xfrm>
            <a:off x="1410126" y="3453224"/>
            <a:ext cx="1671733" cy="400110"/>
          </a:xfrm>
          <a:prstGeom prst="rect">
            <a:avLst/>
          </a:prstGeom>
          <a:noFill/>
        </p:spPr>
        <p:txBody>
          <a:bodyPr wrap="square" rtlCol="0">
            <a:spAutoFit/>
          </a:bodyPr>
          <a:lstStyle/>
          <a:p>
            <a:r>
              <a:rPr lang="en-US" sz="1200" b="1" dirty="0" smtClean="0">
                <a:latin typeface="KG Call Me Maybe"/>
                <a:cs typeface="KG Call Me Maybe"/>
              </a:rPr>
              <a:t>  </a:t>
            </a:r>
            <a:r>
              <a:rPr lang="en-US" sz="2000" dirty="0" smtClean="0">
                <a:latin typeface="KG Call Me Maybe"/>
                <a:cs typeface="KG Call Me Maybe"/>
              </a:rPr>
              <a:t>@</a:t>
            </a:r>
            <a:r>
              <a:rPr lang="en-US" sz="2000" dirty="0" err="1" smtClean="0">
                <a:latin typeface="KG Call Me Maybe"/>
                <a:cs typeface="KG Call Me Maybe"/>
              </a:rPr>
              <a:t>mrscahillsbooks</a:t>
            </a:r>
            <a:endParaRPr lang="en-US" sz="2000" dirty="0">
              <a:latin typeface="KG Call Me Maybe"/>
              <a:cs typeface="KG Call Me Maybe"/>
            </a:endParaRPr>
          </a:p>
        </p:txBody>
      </p:sp>
      <p:sp>
        <p:nvSpPr>
          <p:cNvPr id="16" name="TextBox 15"/>
          <p:cNvSpPr txBox="1"/>
          <p:nvPr/>
        </p:nvSpPr>
        <p:spPr>
          <a:xfrm>
            <a:off x="3239043" y="1955441"/>
            <a:ext cx="1619393" cy="1384995"/>
          </a:xfrm>
          <a:prstGeom prst="rect">
            <a:avLst/>
          </a:prstGeom>
          <a:noFill/>
        </p:spPr>
        <p:txBody>
          <a:bodyPr wrap="square" rtlCol="0">
            <a:spAutoFit/>
          </a:bodyPr>
          <a:lstStyle/>
          <a:p>
            <a:pPr algn="ctr"/>
            <a:r>
              <a:rPr lang="en-US" sz="2800" dirty="0" smtClean="0">
                <a:latin typeface="KG Call Me Maybe"/>
                <a:cs typeface="KG Call Me Maybe"/>
              </a:rPr>
              <a:t>TEXT</a:t>
            </a:r>
          </a:p>
          <a:p>
            <a:pPr algn="ctr"/>
            <a:r>
              <a:rPr lang="en-US" sz="2800" dirty="0" smtClean="0">
                <a:latin typeface="KG Call Me Maybe"/>
                <a:cs typeface="KG Call Me Maybe"/>
              </a:rPr>
              <a:t> MESSAGE ALERTS</a:t>
            </a:r>
          </a:p>
        </p:txBody>
      </p:sp>
      <p:sp>
        <p:nvSpPr>
          <p:cNvPr id="17" name="TextBox 16"/>
          <p:cNvSpPr txBox="1"/>
          <p:nvPr/>
        </p:nvSpPr>
        <p:spPr>
          <a:xfrm>
            <a:off x="4361" y="4448003"/>
            <a:ext cx="6858000" cy="276999"/>
          </a:xfrm>
          <a:prstGeom prst="rect">
            <a:avLst/>
          </a:prstGeom>
          <a:noFill/>
        </p:spPr>
        <p:txBody>
          <a:bodyPr wrap="square" rtlCol="0">
            <a:spAutoFit/>
          </a:bodyPr>
          <a:lstStyle/>
          <a:p>
            <a:r>
              <a:rPr lang="en-US" sz="1200" dirty="0" smtClean="0">
                <a:latin typeface="Century"/>
                <a:cs typeface="Century"/>
              </a:rPr>
              <a:t>_______________________________________________________________________________________</a:t>
            </a:r>
            <a:endParaRPr lang="en-US" sz="1200" dirty="0">
              <a:latin typeface="APBCaramelCappuccino"/>
              <a:cs typeface="APBCaramelCappuccino"/>
            </a:endParaRPr>
          </a:p>
        </p:txBody>
      </p:sp>
      <p:sp>
        <p:nvSpPr>
          <p:cNvPr id="18" name="TextBox 17"/>
          <p:cNvSpPr txBox="1"/>
          <p:nvPr/>
        </p:nvSpPr>
        <p:spPr>
          <a:xfrm>
            <a:off x="-5" y="7073024"/>
            <a:ext cx="6862366" cy="276999"/>
          </a:xfrm>
          <a:prstGeom prst="rect">
            <a:avLst/>
          </a:prstGeom>
          <a:noFill/>
        </p:spPr>
        <p:txBody>
          <a:bodyPr wrap="square" rtlCol="0">
            <a:spAutoFit/>
          </a:bodyPr>
          <a:lstStyle/>
          <a:p>
            <a:r>
              <a:rPr lang="en-US" sz="1200" dirty="0" smtClean="0">
                <a:latin typeface="Century Gothic"/>
                <a:cs typeface="Century Gothic"/>
              </a:rPr>
              <a:t>_______________________________________________________________________________________</a:t>
            </a:r>
          </a:p>
        </p:txBody>
      </p:sp>
      <p:sp>
        <p:nvSpPr>
          <p:cNvPr id="19" name="Rectangle 18"/>
          <p:cNvSpPr/>
          <p:nvPr/>
        </p:nvSpPr>
        <p:spPr>
          <a:xfrm>
            <a:off x="-25132" y="4587195"/>
            <a:ext cx="6862361" cy="615553"/>
          </a:xfrm>
          <a:prstGeom prst="rect">
            <a:avLst/>
          </a:prstGeom>
        </p:spPr>
        <p:txBody>
          <a:bodyPr wrap="square">
            <a:spAutoFit/>
          </a:bodyPr>
          <a:lstStyle/>
          <a:p>
            <a:pPr algn="ctr"/>
            <a:r>
              <a:rPr lang="en-US" sz="3400" dirty="0" smtClean="0">
                <a:latin typeface="bromello"/>
                <a:cs typeface="bromello"/>
              </a:rPr>
              <a:t>responsibility and  preparation </a:t>
            </a:r>
            <a:endParaRPr lang="en-US" sz="3400" dirty="0">
              <a:latin typeface="bromello"/>
              <a:cs typeface="bromello"/>
            </a:endParaRPr>
          </a:p>
        </p:txBody>
      </p:sp>
      <p:sp>
        <p:nvSpPr>
          <p:cNvPr id="20" name="Rectangle 19"/>
          <p:cNvSpPr/>
          <p:nvPr/>
        </p:nvSpPr>
        <p:spPr>
          <a:xfrm>
            <a:off x="206832" y="5155750"/>
            <a:ext cx="2008729" cy="1846659"/>
          </a:xfrm>
          <a:prstGeom prst="rect">
            <a:avLst/>
          </a:prstGeom>
        </p:spPr>
        <p:txBody>
          <a:bodyPr wrap="square">
            <a:spAutoFit/>
          </a:bodyPr>
          <a:lstStyle/>
          <a:p>
            <a:pPr algn="ctr"/>
            <a:r>
              <a:rPr lang="en-US" sz="1900" b="1" dirty="0">
                <a:solidFill>
                  <a:srgbClr val="000000"/>
                </a:solidFill>
                <a:latin typeface="KG Call Me Maybe"/>
                <a:cs typeface="KG Call Me Maybe"/>
              </a:rPr>
              <a:t>Come </a:t>
            </a:r>
            <a:endParaRPr lang="en-US" sz="1900" b="1" dirty="0" smtClean="0">
              <a:solidFill>
                <a:srgbClr val="000000"/>
              </a:solidFill>
              <a:latin typeface="KG Call Me Maybe"/>
              <a:cs typeface="KG Call Me Maybe"/>
            </a:endParaRPr>
          </a:p>
          <a:p>
            <a:pPr algn="ctr"/>
            <a:r>
              <a:rPr lang="en-US" sz="1900" b="1" dirty="0" smtClean="0">
                <a:solidFill>
                  <a:srgbClr val="000000"/>
                </a:solidFill>
                <a:latin typeface="KG Call Me Maybe"/>
                <a:cs typeface="KG Call Me Maybe"/>
              </a:rPr>
              <a:t>prepared </a:t>
            </a:r>
            <a:r>
              <a:rPr lang="en-US" sz="1900" b="1" dirty="0">
                <a:solidFill>
                  <a:srgbClr val="000000"/>
                </a:solidFill>
                <a:latin typeface="KG Call Me Maybe"/>
                <a:cs typeface="KG Call Me Maybe"/>
              </a:rPr>
              <a:t>to </a:t>
            </a:r>
            <a:endParaRPr lang="en-US" sz="1900" b="1" dirty="0" smtClean="0">
              <a:solidFill>
                <a:srgbClr val="000000"/>
              </a:solidFill>
              <a:latin typeface="KG Call Me Maybe"/>
              <a:cs typeface="KG Call Me Maybe"/>
            </a:endParaRPr>
          </a:p>
          <a:p>
            <a:pPr algn="ctr"/>
            <a:r>
              <a:rPr lang="en-US" sz="1900" b="1" dirty="0" smtClean="0">
                <a:solidFill>
                  <a:srgbClr val="000000"/>
                </a:solidFill>
                <a:latin typeface="KG Call Me Maybe"/>
                <a:cs typeface="KG Call Me Maybe"/>
              </a:rPr>
              <a:t>class </a:t>
            </a:r>
            <a:r>
              <a:rPr lang="en-US" sz="1900" b="1" dirty="0">
                <a:solidFill>
                  <a:srgbClr val="000000"/>
                </a:solidFill>
                <a:latin typeface="KG Call Me Maybe"/>
                <a:cs typeface="KG Call Me Maybe"/>
              </a:rPr>
              <a:t>with your binder, planner, notebooks, writing utensils, &amp; interactive notebook </a:t>
            </a:r>
            <a:r>
              <a:rPr lang="en-US" sz="1900" b="1" dirty="0" smtClean="0">
                <a:solidFill>
                  <a:srgbClr val="000000"/>
                </a:solidFill>
                <a:latin typeface="KG Call Me Maybe"/>
                <a:cs typeface="KG Call Me Maybe"/>
              </a:rPr>
              <a:t>supplies</a:t>
            </a:r>
            <a:r>
              <a:rPr lang="en-US" sz="1900" dirty="0" smtClean="0">
                <a:solidFill>
                  <a:srgbClr val="000000"/>
                </a:solidFill>
                <a:latin typeface="KG Call Me Maybe"/>
                <a:cs typeface="KG Call Me Maybe"/>
              </a:rPr>
              <a:t>. </a:t>
            </a:r>
            <a:endParaRPr lang="en-US" sz="1900" dirty="0">
              <a:solidFill>
                <a:srgbClr val="000000"/>
              </a:solidFill>
              <a:latin typeface="KG Call Me Maybe"/>
              <a:cs typeface="KG Call Me Maybe"/>
            </a:endParaRPr>
          </a:p>
        </p:txBody>
      </p:sp>
      <p:sp>
        <p:nvSpPr>
          <p:cNvPr id="21" name="Rectangle 20"/>
          <p:cNvSpPr/>
          <p:nvPr/>
        </p:nvSpPr>
        <p:spPr>
          <a:xfrm>
            <a:off x="2534968" y="4897256"/>
            <a:ext cx="2008729" cy="1846659"/>
          </a:xfrm>
          <a:prstGeom prst="rect">
            <a:avLst/>
          </a:prstGeom>
        </p:spPr>
        <p:txBody>
          <a:bodyPr wrap="square">
            <a:spAutoFit/>
          </a:bodyPr>
          <a:lstStyle/>
          <a:p>
            <a:pPr algn="ctr"/>
            <a:endParaRPr lang="en-US" b="1" dirty="0">
              <a:latin typeface="KG Call Me Maybe"/>
              <a:cs typeface="KG Call Me Maybe"/>
            </a:endParaRPr>
          </a:p>
          <a:p>
            <a:pPr algn="ctr"/>
            <a:r>
              <a:rPr lang="en-US" sz="1600" b="1" dirty="0">
                <a:latin typeface="KG Call Me Maybe"/>
                <a:cs typeface="KG Call Me Maybe"/>
              </a:rPr>
              <a:t>Start </a:t>
            </a:r>
            <a:endParaRPr lang="en-US" sz="1600" b="1" dirty="0" smtClean="0">
              <a:latin typeface="KG Call Me Maybe"/>
              <a:cs typeface="KG Call Me Maybe"/>
            </a:endParaRPr>
          </a:p>
          <a:p>
            <a:pPr algn="ctr"/>
            <a:r>
              <a:rPr lang="en-US" sz="1600" b="1" dirty="0" smtClean="0">
                <a:latin typeface="KG Call Me Maybe"/>
                <a:cs typeface="KG Call Me Maybe"/>
              </a:rPr>
              <a:t>working </a:t>
            </a:r>
            <a:r>
              <a:rPr lang="en-US" sz="1600" b="1" dirty="0">
                <a:latin typeface="KG Call Me Maybe"/>
                <a:cs typeface="KG Call Me Maybe"/>
              </a:rPr>
              <a:t>on </a:t>
            </a:r>
            <a:endParaRPr lang="en-US" sz="1600" b="1" dirty="0" smtClean="0">
              <a:latin typeface="KG Call Me Maybe"/>
              <a:cs typeface="KG Call Me Maybe"/>
            </a:endParaRPr>
          </a:p>
          <a:p>
            <a:pPr algn="ctr"/>
            <a:r>
              <a:rPr lang="en-US" sz="1600" b="1" dirty="0" smtClean="0">
                <a:latin typeface="KG Call Me Maybe"/>
                <a:cs typeface="KG Call Me Maybe"/>
              </a:rPr>
              <a:t>bell </a:t>
            </a:r>
            <a:r>
              <a:rPr lang="en-US" sz="1600" b="1" dirty="0">
                <a:latin typeface="KG Call Me Maybe"/>
                <a:cs typeface="KG Call Me Maybe"/>
              </a:rPr>
              <a:t>ringers immediately so c</a:t>
            </a:r>
            <a:r>
              <a:rPr lang="en-US" sz="1600" b="1" dirty="0" smtClean="0">
                <a:latin typeface="KG Call Me Maybe"/>
                <a:cs typeface="KG Call Me Maybe"/>
              </a:rPr>
              <a:t>lass starts </a:t>
            </a:r>
            <a:r>
              <a:rPr lang="en-US" sz="1600" b="1" dirty="0">
                <a:latin typeface="KG Call Me Maybe"/>
                <a:cs typeface="KG Call Me Maybe"/>
              </a:rPr>
              <a:t>within </a:t>
            </a:r>
            <a:r>
              <a:rPr lang="en-US" sz="1600" b="1" dirty="0" smtClean="0">
                <a:latin typeface="KG Call Me Maybe"/>
                <a:cs typeface="KG Call Me Maybe"/>
              </a:rPr>
              <a:t>5 minutes </a:t>
            </a:r>
            <a:r>
              <a:rPr lang="en-US" sz="1600" b="1" dirty="0">
                <a:latin typeface="KG Call Me Maybe"/>
                <a:cs typeface="KG Call Me Maybe"/>
              </a:rPr>
              <a:t>of the bell. This </a:t>
            </a:r>
            <a:r>
              <a:rPr lang="en-US" sz="1600" b="1" dirty="0" smtClean="0">
                <a:latin typeface="KG Call Me Maybe"/>
                <a:cs typeface="KG Call Me Maybe"/>
              </a:rPr>
              <a:t>is </a:t>
            </a:r>
            <a:r>
              <a:rPr lang="en-US" sz="1600" b="1" dirty="0">
                <a:latin typeface="KG Call Me Maybe"/>
                <a:cs typeface="KG Call Me Maybe"/>
              </a:rPr>
              <a:t>when </a:t>
            </a:r>
            <a:r>
              <a:rPr lang="en-US" sz="1600" b="1" dirty="0" smtClean="0">
                <a:latin typeface="KG Call Me Maybe"/>
                <a:cs typeface="KG Call Me Maybe"/>
              </a:rPr>
              <a:t>I grade </a:t>
            </a:r>
            <a:r>
              <a:rPr lang="en-US" sz="1600" b="1" dirty="0">
                <a:latin typeface="KG Call Me Maybe"/>
                <a:cs typeface="KG Call Me Maybe"/>
              </a:rPr>
              <a:t>your </a:t>
            </a:r>
            <a:r>
              <a:rPr lang="en-US" sz="1600" b="1" dirty="0" smtClean="0">
                <a:latin typeface="KG Call Me Maybe"/>
                <a:cs typeface="KG Call Me Maybe"/>
              </a:rPr>
              <a:t>bell ringers</a:t>
            </a:r>
            <a:r>
              <a:rPr lang="en-US" sz="1600" dirty="0">
                <a:latin typeface="KG Call Me Maybe"/>
                <a:cs typeface="KG Call Me Maybe"/>
              </a:rPr>
              <a:t>. </a:t>
            </a:r>
          </a:p>
        </p:txBody>
      </p:sp>
      <p:sp>
        <p:nvSpPr>
          <p:cNvPr id="22" name="Rectangle 21"/>
          <p:cNvSpPr/>
          <p:nvPr/>
        </p:nvSpPr>
        <p:spPr>
          <a:xfrm>
            <a:off x="4770577" y="5155750"/>
            <a:ext cx="2008729" cy="2031325"/>
          </a:xfrm>
          <a:prstGeom prst="rect">
            <a:avLst/>
          </a:prstGeom>
        </p:spPr>
        <p:txBody>
          <a:bodyPr wrap="square">
            <a:spAutoFit/>
          </a:bodyPr>
          <a:lstStyle/>
          <a:p>
            <a:pPr algn="ctr"/>
            <a:r>
              <a:rPr lang="en-US" sz="2100" dirty="0">
                <a:latin typeface="KG One More Night"/>
                <a:cs typeface="KG One More Night"/>
              </a:rPr>
              <a:t>Work </a:t>
            </a:r>
            <a:r>
              <a:rPr lang="en-US" sz="2100" dirty="0" smtClean="0">
                <a:latin typeface="KG One More Night"/>
                <a:cs typeface="KG One More Night"/>
              </a:rPr>
              <a:t>should</a:t>
            </a:r>
          </a:p>
          <a:p>
            <a:pPr algn="ctr"/>
            <a:r>
              <a:rPr lang="en-US" sz="2100" dirty="0" smtClean="0">
                <a:latin typeface="KG One More Night"/>
                <a:cs typeface="KG One More Night"/>
              </a:rPr>
              <a:t> </a:t>
            </a:r>
            <a:r>
              <a:rPr lang="en-US" sz="2100" dirty="0">
                <a:latin typeface="KG One More Night"/>
                <a:cs typeface="KG One More Night"/>
              </a:rPr>
              <a:t>be turned in on its due date. Late work</a:t>
            </a:r>
          </a:p>
          <a:p>
            <a:pPr algn="ctr"/>
            <a:r>
              <a:rPr lang="en-US" sz="2100" dirty="0">
                <a:latin typeface="KG One More Night"/>
                <a:cs typeface="KG One More Night"/>
              </a:rPr>
              <a:t>will lose points on a per-day-late </a:t>
            </a:r>
            <a:endParaRPr lang="en-US" sz="2100" dirty="0" smtClean="0">
              <a:latin typeface="KG One More Night"/>
              <a:cs typeface="KG One More Night"/>
            </a:endParaRPr>
          </a:p>
          <a:p>
            <a:pPr algn="ctr"/>
            <a:r>
              <a:rPr lang="en-US" sz="2100" dirty="0" smtClean="0">
                <a:latin typeface="KG One More Night"/>
                <a:cs typeface="KG One More Night"/>
              </a:rPr>
              <a:t>basis</a:t>
            </a:r>
            <a:r>
              <a:rPr lang="en-US" sz="2000" dirty="0">
                <a:latin typeface="KG One More Night"/>
                <a:cs typeface="KG One More Night"/>
              </a:rPr>
              <a:t>.</a:t>
            </a:r>
          </a:p>
        </p:txBody>
      </p:sp>
      <p:sp>
        <p:nvSpPr>
          <p:cNvPr id="23" name="TextBox 22"/>
          <p:cNvSpPr txBox="1"/>
          <p:nvPr/>
        </p:nvSpPr>
        <p:spPr>
          <a:xfrm>
            <a:off x="-25132" y="7287034"/>
            <a:ext cx="3106992" cy="400110"/>
          </a:xfrm>
          <a:prstGeom prst="rect">
            <a:avLst/>
          </a:prstGeom>
          <a:noFill/>
        </p:spPr>
        <p:txBody>
          <a:bodyPr wrap="square" rtlCol="0">
            <a:spAutoFit/>
          </a:bodyPr>
          <a:lstStyle/>
          <a:p>
            <a:pPr algn="ctr"/>
            <a:r>
              <a:rPr lang="en-US" sz="2000" b="1" dirty="0" smtClean="0">
                <a:latin typeface="KG Change This Heart"/>
                <a:cs typeface="KG Change This Heart"/>
              </a:rPr>
              <a:t>Class Materials</a:t>
            </a:r>
          </a:p>
        </p:txBody>
      </p:sp>
      <p:sp>
        <p:nvSpPr>
          <p:cNvPr id="24" name="TextBox 23"/>
          <p:cNvSpPr txBox="1"/>
          <p:nvPr/>
        </p:nvSpPr>
        <p:spPr>
          <a:xfrm>
            <a:off x="-420178" y="7668879"/>
            <a:ext cx="2167467" cy="292388"/>
          </a:xfrm>
          <a:prstGeom prst="rect">
            <a:avLst/>
          </a:prstGeom>
          <a:noFill/>
        </p:spPr>
        <p:txBody>
          <a:bodyPr wrap="square" rtlCol="0">
            <a:spAutoFit/>
          </a:bodyPr>
          <a:lstStyle/>
          <a:p>
            <a:pPr algn="ctr"/>
            <a:r>
              <a:rPr lang="en-US" sz="1300" b="1" dirty="0" smtClean="0">
                <a:latin typeface="KG Call Me Maybe"/>
                <a:cs typeface="KG Call Me Maybe"/>
              </a:rPr>
              <a:t>2 composition  notebooks</a:t>
            </a:r>
            <a:endParaRPr lang="en-US" sz="1300" b="1" dirty="0">
              <a:latin typeface="KG Call Me Maybe"/>
              <a:cs typeface="KG Call Me Maybe"/>
            </a:endParaRPr>
          </a:p>
        </p:txBody>
      </p:sp>
      <p:sp>
        <p:nvSpPr>
          <p:cNvPr id="25" name="TextBox 24"/>
          <p:cNvSpPr txBox="1"/>
          <p:nvPr/>
        </p:nvSpPr>
        <p:spPr>
          <a:xfrm>
            <a:off x="-164141" y="7987214"/>
            <a:ext cx="1247874" cy="292388"/>
          </a:xfrm>
          <a:prstGeom prst="rect">
            <a:avLst/>
          </a:prstGeom>
          <a:noFill/>
        </p:spPr>
        <p:txBody>
          <a:bodyPr wrap="square" rtlCol="0">
            <a:spAutoFit/>
          </a:bodyPr>
          <a:lstStyle/>
          <a:p>
            <a:pPr algn="ctr"/>
            <a:r>
              <a:rPr lang="en-US" sz="1300" b="1" dirty="0" smtClean="0">
                <a:latin typeface="KG Call Me Maybe"/>
                <a:cs typeface="KG Call Me Maybe"/>
              </a:rPr>
              <a:t>Pencils &amp; pens</a:t>
            </a:r>
            <a:endParaRPr lang="en-US" sz="1300" b="1" dirty="0">
              <a:latin typeface="KG Call Me Maybe"/>
              <a:cs typeface="KG Call Me Maybe"/>
            </a:endParaRPr>
          </a:p>
        </p:txBody>
      </p:sp>
      <p:sp>
        <p:nvSpPr>
          <p:cNvPr id="26" name="TextBox 25"/>
          <p:cNvSpPr txBox="1"/>
          <p:nvPr/>
        </p:nvSpPr>
        <p:spPr>
          <a:xfrm>
            <a:off x="-67308" y="8340464"/>
            <a:ext cx="1097270" cy="492443"/>
          </a:xfrm>
          <a:prstGeom prst="rect">
            <a:avLst/>
          </a:prstGeom>
          <a:noFill/>
        </p:spPr>
        <p:txBody>
          <a:bodyPr wrap="square" rtlCol="0">
            <a:spAutoFit/>
          </a:bodyPr>
          <a:lstStyle/>
          <a:p>
            <a:pPr algn="ctr"/>
            <a:r>
              <a:rPr lang="en-US" sz="1300" b="1" dirty="0" smtClean="0">
                <a:latin typeface="KG Call Me Maybe"/>
                <a:cs typeface="KG Call Me Maybe"/>
              </a:rPr>
              <a:t>colored pencils, </a:t>
            </a:r>
          </a:p>
          <a:p>
            <a:pPr algn="ctr"/>
            <a:r>
              <a:rPr lang="en-US" sz="1300" b="1" dirty="0" smtClean="0">
                <a:latin typeface="KG Call Me Maybe"/>
                <a:cs typeface="KG Call Me Maybe"/>
              </a:rPr>
              <a:t>scissors, glue</a:t>
            </a:r>
            <a:endParaRPr lang="en-US" sz="1300" b="1" dirty="0">
              <a:latin typeface="KG Call Me Maybe"/>
              <a:cs typeface="KG Call Me Maybe"/>
            </a:endParaRPr>
          </a:p>
        </p:txBody>
      </p:sp>
      <p:sp>
        <p:nvSpPr>
          <p:cNvPr id="27" name="Rectangle 26"/>
          <p:cNvSpPr/>
          <p:nvPr/>
        </p:nvSpPr>
        <p:spPr>
          <a:xfrm>
            <a:off x="3415463" y="7738221"/>
            <a:ext cx="853468" cy="1219744"/>
          </a:xfrm>
          <a:prstGeom prst="rect">
            <a:avLst/>
          </a:prstGeom>
          <a:solidFill>
            <a:schemeClr val="bg1">
              <a:lumMod val="50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sz="1200" dirty="0">
              <a:latin typeface="KG Change This Heart"/>
              <a:cs typeface="KG Change This Heart"/>
            </a:endParaRPr>
          </a:p>
        </p:txBody>
      </p:sp>
      <p:sp>
        <p:nvSpPr>
          <p:cNvPr id="28" name="Rectangle 27"/>
          <p:cNvSpPr/>
          <p:nvPr/>
        </p:nvSpPr>
        <p:spPr>
          <a:xfrm>
            <a:off x="4268931" y="7738221"/>
            <a:ext cx="690938" cy="1223201"/>
          </a:xfrm>
          <a:prstGeom prst="rect">
            <a:avLst/>
          </a:prstGeom>
          <a:solidFill>
            <a:schemeClr val="bg1">
              <a:lumMod val="6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sz="1200" dirty="0">
              <a:latin typeface="KG Change This Heart"/>
              <a:cs typeface="KG Change This Heart"/>
            </a:endParaRPr>
          </a:p>
        </p:txBody>
      </p:sp>
      <p:sp>
        <p:nvSpPr>
          <p:cNvPr id="29" name="Rectangle 28"/>
          <p:cNvSpPr/>
          <p:nvPr/>
        </p:nvSpPr>
        <p:spPr>
          <a:xfrm>
            <a:off x="4952658" y="7738221"/>
            <a:ext cx="690938" cy="1219744"/>
          </a:xfrm>
          <a:prstGeom prst="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sz="1200" dirty="0">
              <a:latin typeface="KG Change This Heart"/>
              <a:cs typeface="KG Change This Heart"/>
            </a:endParaRPr>
          </a:p>
        </p:txBody>
      </p:sp>
      <p:sp>
        <p:nvSpPr>
          <p:cNvPr id="30" name="Rectangle 29"/>
          <p:cNvSpPr/>
          <p:nvPr/>
        </p:nvSpPr>
        <p:spPr>
          <a:xfrm>
            <a:off x="5643596" y="7738221"/>
            <a:ext cx="690938" cy="1219744"/>
          </a:xfrm>
          <a:prstGeom prst="rect">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sz="1200" dirty="0">
              <a:latin typeface="KG Change This Heart"/>
              <a:cs typeface="KG Change This Heart"/>
            </a:endParaRPr>
          </a:p>
        </p:txBody>
      </p:sp>
      <p:sp>
        <p:nvSpPr>
          <p:cNvPr id="31" name="Rectangle 30"/>
          <p:cNvSpPr/>
          <p:nvPr/>
        </p:nvSpPr>
        <p:spPr>
          <a:xfrm>
            <a:off x="6329309" y="7738221"/>
            <a:ext cx="512583" cy="1223202"/>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sz="1200" dirty="0">
              <a:latin typeface="KG Change This Heart"/>
              <a:cs typeface="KG Change This Heart"/>
            </a:endParaRPr>
          </a:p>
        </p:txBody>
      </p:sp>
      <p:sp>
        <p:nvSpPr>
          <p:cNvPr id="32" name="TextBox 31"/>
          <p:cNvSpPr txBox="1"/>
          <p:nvPr/>
        </p:nvSpPr>
        <p:spPr>
          <a:xfrm>
            <a:off x="3436250" y="7340883"/>
            <a:ext cx="853467" cy="646331"/>
          </a:xfrm>
          <a:prstGeom prst="rect">
            <a:avLst/>
          </a:prstGeom>
          <a:noFill/>
        </p:spPr>
        <p:txBody>
          <a:bodyPr wrap="square" rtlCol="0">
            <a:spAutoFit/>
          </a:bodyPr>
          <a:lstStyle/>
          <a:p>
            <a:pPr algn="ctr"/>
            <a:r>
              <a:rPr lang="en-US" sz="1200" dirty="0" smtClean="0">
                <a:latin typeface="KG Change This Heart"/>
                <a:cs typeface="KG Change This Heart"/>
              </a:rPr>
              <a:t>30%</a:t>
            </a:r>
          </a:p>
          <a:p>
            <a:endParaRPr lang="en-US" sz="1200" dirty="0" smtClean="0">
              <a:latin typeface="KG Change This Heart"/>
              <a:cs typeface="KG Change This Heart"/>
            </a:endParaRPr>
          </a:p>
          <a:p>
            <a:endParaRPr lang="en-US" sz="1200" dirty="0">
              <a:latin typeface="KG Change This Heart"/>
              <a:cs typeface="KG Change This Heart"/>
            </a:endParaRPr>
          </a:p>
        </p:txBody>
      </p:sp>
      <p:sp>
        <p:nvSpPr>
          <p:cNvPr id="33" name="TextBox 32"/>
          <p:cNvSpPr txBox="1"/>
          <p:nvPr/>
        </p:nvSpPr>
        <p:spPr>
          <a:xfrm>
            <a:off x="4202396" y="7345453"/>
            <a:ext cx="742572" cy="646331"/>
          </a:xfrm>
          <a:prstGeom prst="rect">
            <a:avLst/>
          </a:prstGeom>
          <a:noFill/>
        </p:spPr>
        <p:txBody>
          <a:bodyPr wrap="square" rtlCol="0">
            <a:spAutoFit/>
          </a:bodyPr>
          <a:lstStyle/>
          <a:p>
            <a:pPr algn="ctr"/>
            <a:r>
              <a:rPr lang="en-US" sz="1200" dirty="0">
                <a:latin typeface="KG Change This Heart"/>
                <a:cs typeface="KG Change This Heart"/>
              </a:rPr>
              <a:t>2</a:t>
            </a:r>
            <a:r>
              <a:rPr lang="en-US" sz="1200" dirty="0" smtClean="0">
                <a:latin typeface="KG Change This Heart"/>
                <a:cs typeface="KG Change This Heart"/>
              </a:rPr>
              <a:t>0%</a:t>
            </a:r>
          </a:p>
          <a:p>
            <a:endParaRPr lang="en-US" sz="1200" dirty="0" smtClean="0">
              <a:latin typeface="KG Change This Heart"/>
              <a:cs typeface="KG Change This Heart"/>
            </a:endParaRPr>
          </a:p>
          <a:p>
            <a:endParaRPr lang="en-US" sz="1200" dirty="0">
              <a:latin typeface="KG Change This Heart"/>
              <a:cs typeface="KG Change This Heart"/>
            </a:endParaRPr>
          </a:p>
        </p:txBody>
      </p:sp>
      <p:sp>
        <p:nvSpPr>
          <p:cNvPr id="34" name="TextBox 33"/>
          <p:cNvSpPr txBox="1"/>
          <p:nvPr/>
        </p:nvSpPr>
        <p:spPr>
          <a:xfrm>
            <a:off x="4912791" y="7350144"/>
            <a:ext cx="730805" cy="646331"/>
          </a:xfrm>
          <a:prstGeom prst="rect">
            <a:avLst/>
          </a:prstGeom>
          <a:noFill/>
        </p:spPr>
        <p:txBody>
          <a:bodyPr wrap="square" rtlCol="0">
            <a:spAutoFit/>
          </a:bodyPr>
          <a:lstStyle/>
          <a:p>
            <a:pPr algn="ctr"/>
            <a:r>
              <a:rPr lang="en-US" sz="1200" dirty="0">
                <a:latin typeface="KG Change This Heart"/>
                <a:cs typeface="KG Change This Heart"/>
              </a:rPr>
              <a:t>2</a:t>
            </a:r>
            <a:r>
              <a:rPr lang="en-US" sz="1200" dirty="0" smtClean="0">
                <a:latin typeface="KG Change This Heart"/>
                <a:cs typeface="KG Change This Heart"/>
              </a:rPr>
              <a:t>0%</a:t>
            </a:r>
          </a:p>
          <a:p>
            <a:endParaRPr lang="en-US" sz="1200" dirty="0" smtClean="0">
              <a:latin typeface="KG Change This Heart"/>
              <a:cs typeface="KG Change This Heart"/>
            </a:endParaRPr>
          </a:p>
          <a:p>
            <a:endParaRPr lang="en-US" sz="1200" dirty="0">
              <a:latin typeface="KG Change This Heart"/>
              <a:cs typeface="KG Change This Heart"/>
            </a:endParaRPr>
          </a:p>
        </p:txBody>
      </p:sp>
      <p:sp>
        <p:nvSpPr>
          <p:cNvPr id="35" name="TextBox 34"/>
          <p:cNvSpPr txBox="1"/>
          <p:nvPr/>
        </p:nvSpPr>
        <p:spPr>
          <a:xfrm>
            <a:off x="5643596" y="7350144"/>
            <a:ext cx="730805" cy="646331"/>
          </a:xfrm>
          <a:prstGeom prst="rect">
            <a:avLst/>
          </a:prstGeom>
          <a:noFill/>
        </p:spPr>
        <p:txBody>
          <a:bodyPr wrap="square" rtlCol="0">
            <a:spAutoFit/>
          </a:bodyPr>
          <a:lstStyle/>
          <a:p>
            <a:pPr algn="ctr"/>
            <a:r>
              <a:rPr lang="en-US" sz="1200" dirty="0">
                <a:latin typeface="KG Change This Heart"/>
                <a:cs typeface="KG Change This Heart"/>
              </a:rPr>
              <a:t>2</a:t>
            </a:r>
            <a:r>
              <a:rPr lang="en-US" sz="1200" dirty="0" smtClean="0">
                <a:latin typeface="KG Change This Heart"/>
                <a:cs typeface="KG Change This Heart"/>
              </a:rPr>
              <a:t>0%</a:t>
            </a:r>
          </a:p>
          <a:p>
            <a:endParaRPr lang="en-US" sz="1200" dirty="0" smtClean="0">
              <a:latin typeface="KG Change This Heart"/>
              <a:cs typeface="KG Change This Heart"/>
            </a:endParaRPr>
          </a:p>
          <a:p>
            <a:endParaRPr lang="en-US" sz="1200" dirty="0">
              <a:latin typeface="KG Change This Heart"/>
              <a:cs typeface="KG Change This Heart"/>
            </a:endParaRPr>
          </a:p>
        </p:txBody>
      </p:sp>
      <p:sp>
        <p:nvSpPr>
          <p:cNvPr id="36" name="TextBox 35"/>
          <p:cNvSpPr txBox="1"/>
          <p:nvPr/>
        </p:nvSpPr>
        <p:spPr>
          <a:xfrm>
            <a:off x="6163733" y="7350144"/>
            <a:ext cx="856513" cy="646331"/>
          </a:xfrm>
          <a:prstGeom prst="rect">
            <a:avLst/>
          </a:prstGeom>
          <a:noFill/>
        </p:spPr>
        <p:txBody>
          <a:bodyPr wrap="square" rtlCol="0">
            <a:spAutoFit/>
          </a:bodyPr>
          <a:lstStyle/>
          <a:p>
            <a:pPr algn="ctr"/>
            <a:r>
              <a:rPr lang="en-US" sz="1200" dirty="0" smtClean="0">
                <a:latin typeface="KG Change This Heart"/>
                <a:cs typeface="KG Change This Heart"/>
              </a:rPr>
              <a:t>10%</a:t>
            </a:r>
          </a:p>
          <a:p>
            <a:endParaRPr lang="en-US" sz="1200" dirty="0" smtClean="0">
              <a:latin typeface="KG Change This Heart"/>
              <a:cs typeface="KG Change This Heart"/>
            </a:endParaRPr>
          </a:p>
          <a:p>
            <a:endParaRPr lang="en-US" sz="1200" dirty="0">
              <a:latin typeface="KG Change This Heart"/>
              <a:cs typeface="KG Change This Heart"/>
            </a:endParaRPr>
          </a:p>
        </p:txBody>
      </p:sp>
      <p:sp>
        <p:nvSpPr>
          <p:cNvPr id="37" name="Rectangle 36"/>
          <p:cNvSpPr/>
          <p:nvPr/>
        </p:nvSpPr>
        <p:spPr>
          <a:xfrm rot="16200000">
            <a:off x="3979833" y="8111430"/>
            <a:ext cx="1238320" cy="461665"/>
          </a:xfrm>
          <a:prstGeom prst="rect">
            <a:avLst/>
          </a:prstGeom>
        </p:spPr>
        <p:txBody>
          <a:bodyPr wrap="square">
            <a:spAutoFit/>
          </a:bodyPr>
          <a:lstStyle/>
          <a:p>
            <a:pPr algn="ctr"/>
            <a:r>
              <a:rPr lang="en-US" sz="1200" dirty="0" smtClean="0">
                <a:solidFill>
                  <a:schemeClr val="bg1"/>
                </a:solidFill>
                <a:latin typeface="KG Change This Heart"/>
                <a:cs typeface="KG Change This Heart"/>
              </a:rPr>
              <a:t>Tests &amp; Quizzes</a:t>
            </a:r>
            <a:endParaRPr lang="en-US" sz="1200" dirty="0">
              <a:solidFill>
                <a:schemeClr val="bg1"/>
              </a:solidFill>
              <a:latin typeface="KG Change This Heart"/>
              <a:cs typeface="KG Change This Heart"/>
            </a:endParaRPr>
          </a:p>
        </p:txBody>
      </p:sp>
      <p:sp>
        <p:nvSpPr>
          <p:cNvPr id="38" name="Rectangle 37"/>
          <p:cNvSpPr/>
          <p:nvPr/>
        </p:nvSpPr>
        <p:spPr>
          <a:xfrm rot="16200000">
            <a:off x="4677400" y="8126548"/>
            <a:ext cx="1238320" cy="461665"/>
          </a:xfrm>
          <a:prstGeom prst="rect">
            <a:avLst/>
          </a:prstGeom>
        </p:spPr>
        <p:txBody>
          <a:bodyPr wrap="square">
            <a:spAutoFit/>
          </a:bodyPr>
          <a:lstStyle/>
          <a:p>
            <a:pPr algn="ctr"/>
            <a:r>
              <a:rPr lang="en-US" sz="1200" dirty="0" smtClean="0">
                <a:solidFill>
                  <a:schemeClr val="bg1"/>
                </a:solidFill>
                <a:latin typeface="KG Change This Heart"/>
                <a:cs typeface="KG Change This Heart"/>
              </a:rPr>
              <a:t>Reading Response</a:t>
            </a:r>
            <a:endParaRPr lang="en-US" sz="1200" dirty="0">
              <a:solidFill>
                <a:schemeClr val="bg1"/>
              </a:solidFill>
              <a:latin typeface="KG Change This Heart"/>
              <a:cs typeface="KG Change This Heart"/>
            </a:endParaRPr>
          </a:p>
        </p:txBody>
      </p:sp>
      <p:sp>
        <p:nvSpPr>
          <p:cNvPr id="39" name="Rectangle 38"/>
          <p:cNvSpPr/>
          <p:nvPr/>
        </p:nvSpPr>
        <p:spPr>
          <a:xfrm rot="16200000">
            <a:off x="5373135" y="8034215"/>
            <a:ext cx="1238320" cy="646331"/>
          </a:xfrm>
          <a:prstGeom prst="rect">
            <a:avLst/>
          </a:prstGeom>
        </p:spPr>
        <p:txBody>
          <a:bodyPr wrap="square">
            <a:spAutoFit/>
          </a:bodyPr>
          <a:lstStyle/>
          <a:p>
            <a:pPr algn="ctr"/>
            <a:r>
              <a:rPr lang="en-US" sz="1200" dirty="0" smtClean="0">
                <a:solidFill>
                  <a:schemeClr val="bg1">
                    <a:lumMod val="50000"/>
                  </a:schemeClr>
                </a:solidFill>
                <a:latin typeface="KG Change This Heart"/>
                <a:cs typeface="KG Change This Heart"/>
              </a:rPr>
              <a:t>Bell ringers/daily Work</a:t>
            </a:r>
            <a:endParaRPr lang="en-US" sz="1200" dirty="0">
              <a:solidFill>
                <a:schemeClr val="bg1">
                  <a:lumMod val="50000"/>
                </a:schemeClr>
              </a:solidFill>
              <a:latin typeface="KG Change This Heart"/>
              <a:cs typeface="KG Change This Heart"/>
            </a:endParaRPr>
          </a:p>
        </p:txBody>
      </p:sp>
      <p:sp>
        <p:nvSpPr>
          <p:cNvPr id="40" name="Rectangle 39"/>
          <p:cNvSpPr/>
          <p:nvPr/>
        </p:nvSpPr>
        <p:spPr>
          <a:xfrm rot="16200000">
            <a:off x="5975634" y="8224982"/>
            <a:ext cx="1256896" cy="246221"/>
          </a:xfrm>
          <a:prstGeom prst="rect">
            <a:avLst/>
          </a:prstGeom>
        </p:spPr>
        <p:txBody>
          <a:bodyPr wrap="square">
            <a:spAutoFit/>
          </a:bodyPr>
          <a:lstStyle/>
          <a:p>
            <a:pPr algn="ctr"/>
            <a:r>
              <a:rPr lang="en-US" sz="1000" dirty="0" smtClean="0">
                <a:solidFill>
                  <a:schemeClr val="bg1">
                    <a:lumMod val="50000"/>
                  </a:schemeClr>
                </a:solidFill>
                <a:latin typeface="KG Change This Heart"/>
                <a:cs typeface="KG Change This Heart"/>
              </a:rPr>
              <a:t>Participation</a:t>
            </a:r>
            <a:endParaRPr lang="en-US" sz="1000" dirty="0">
              <a:solidFill>
                <a:schemeClr val="bg1">
                  <a:lumMod val="50000"/>
                </a:schemeClr>
              </a:solidFill>
              <a:latin typeface="KG Change This Heart"/>
              <a:cs typeface="KG Change This Heart"/>
            </a:endParaRPr>
          </a:p>
        </p:txBody>
      </p:sp>
      <p:sp>
        <p:nvSpPr>
          <p:cNvPr id="41" name="Rectangle 40"/>
          <p:cNvSpPr/>
          <p:nvPr/>
        </p:nvSpPr>
        <p:spPr>
          <a:xfrm rot="16200000">
            <a:off x="2982481" y="8129163"/>
            <a:ext cx="1635561" cy="553998"/>
          </a:xfrm>
          <a:prstGeom prst="rect">
            <a:avLst/>
          </a:prstGeom>
        </p:spPr>
        <p:txBody>
          <a:bodyPr wrap="square">
            <a:spAutoFit/>
          </a:bodyPr>
          <a:lstStyle/>
          <a:p>
            <a:pPr algn="ctr"/>
            <a:r>
              <a:rPr lang="en-US" sz="1500" dirty="0">
                <a:solidFill>
                  <a:schemeClr val="bg1"/>
                </a:solidFill>
                <a:latin typeface="KG Change This Heart"/>
                <a:cs typeface="KG Change This Heart"/>
              </a:rPr>
              <a:t>Papers </a:t>
            </a:r>
            <a:endParaRPr lang="en-US" sz="1500" dirty="0" smtClean="0">
              <a:solidFill>
                <a:schemeClr val="bg1"/>
              </a:solidFill>
              <a:latin typeface="KG Change This Heart"/>
              <a:cs typeface="KG Change This Heart"/>
            </a:endParaRPr>
          </a:p>
          <a:p>
            <a:pPr algn="ctr"/>
            <a:r>
              <a:rPr lang="en-US" sz="1500" dirty="0" smtClean="0">
                <a:solidFill>
                  <a:schemeClr val="bg1"/>
                </a:solidFill>
                <a:latin typeface="KG Change This Heart"/>
                <a:cs typeface="KG Change This Heart"/>
              </a:rPr>
              <a:t> </a:t>
            </a:r>
            <a:r>
              <a:rPr lang="en-US" sz="1500" dirty="0">
                <a:solidFill>
                  <a:schemeClr val="bg1"/>
                </a:solidFill>
                <a:latin typeface="KG Change This Heart"/>
                <a:cs typeface="KG Change This Heart"/>
              </a:rPr>
              <a:t>Projects</a:t>
            </a:r>
          </a:p>
        </p:txBody>
      </p:sp>
      <p:sp>
        <p:nvSpPr>
          <p:cNvPr id="42" name="Half Frame 41"/>
          <p:cNvSpPr/>
          <p:nvPr/>
        </p:nvSpPr>
        <p:spPr>
          <a:xfrm rot="10800000">
            <a:off x="6163733" y="373177"/>
            <a:ext cx="554559" cy="643546"/>
          </a:xfrm>
          <a:prstGeom prst="halfFrame">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3" name="Half Frame 42"/>
          <p:cNvSpPr/>
          <p:nvPr/>
        </p:nvSpPr>
        <p:spPr>
          <a:xfrm>
            <a:off x="152604" y="54954"/>
            <a:ext cx="554559" cy="643546"/>
          </a:xfrm>
          <a:prstGeom prst="halfFrame">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4" name="Rectangle 43"/>
          <p:cNvSpPr/>
          <p:nvPr/>
        </p:nvSpPr>
        <p:spPr>
          <a:xfrm>
            <a:off x="40025" y="1043137"/>
            <a:ext cx="6727686" cy="630942"/>
          </a:xfrm>
          <a:prstGeom prst="rect">
            <a:avLst/>
          </a:prstGeom>
        </p:spPr>
        <p:txBody>
          <a:bodyPr wrap="square">
            <a:spAutoFit/>
          </a:bodyPr>
          <a:lstStyle/>
          <a:p>
            <a:pPr algn="ctr"/>
            <a:r>
              <a:rPr lang="en-US" sz="3500" dirty="0">
                <a:solidFill>
                  <a:srgbClr val="000000"/>
                </a:solidFill>
                <a:latin typeface="bromello"/>
                <a:cs typeface="bromello"/>
              </a:rPr>
              <a:t>communication</a:t>
            </a:r>
            <a:r>
              <a:rPr lang="en-US" sz="2800" b="1" dirty="0">
                <a:solidFill>
                  <a:srgbClr val="000000"/>
                </a:solidFill>
                <a:latin typeface="PBCoffeeBeforeTalkie"/>
                <a:cs typeface="PBCoffeeBeforeTalkie"/>
              </a:rPr>
              <a:t> </a:t>
            </a:r>
            <a:r>
              <a:rPr lang="en-US" sz="3000" b="1" dirty="0">
                <a:solidFill>
                  <a:srgbClr val="000000"/>
                </a:solidFill>
                <a:latin typeface="KG Call Me Maybe"/>
                <a:cs typeface="KG Call Me Maybe"/>
              </a:rPr>
              <a:t>with the teacher</a:t>
            </a:r>
          </a:p>
        </p:txBody>
      </p:sp>
      <p:sp>
        <p:nvSpPr>
          <p:cNvPr id="45" name="TextBox 44"/>
          <p:cNvSpPr txBox="1"/>
          <p:nvPr/>
        </p:nvSpPr>
        <p:spPr>
          <a:xfrm>
            <a:off x="191130" y="8867000"/>
            <a:ext cx="1729754" cy="292388"/>
          </a:xfrm>
          <a:prstGeom prst="rect">
            <a:avLst/>
          </a:prstGeom>
          <a:noFill/>
        </p:spPr>
        <p:txBody>
          <a:bodyPr wrap="square" rtlCol="0">
            <a:spAutoFit/>
          </a:bodyPr>
          <a:lstStyle/>
          <a:p>
            <a:r>
              <a:rPr lang="en-US" sz="1300" b="1" dirty="0">
                <a:latin typeface="KG Call Me Maybe"/>
                <a:cs typeface="KG Call Me Maybe"/>
              </a:rPr>
              <a:t>s</a:t>
            </a:r>
            <a:r>
              <a:rPr lang="en-US" sz="1300" b="1" dirty="0" smtClean="0">
                <a:latin typeface="KG Call Me Maybe"/>
                <a:cs typeface="KG Call Me Maybe"/>
              </a:rPr>
              <a:t>ticky notes, highlighters</a:t>
            </a:r>
            <a:endParaRPr lang="en-US" sz="1300" b="1" dirty="0">
              <a:latin typeface="KG Call Me Maybe"/>
              <a:cs typeface="KG Call Me Maybe"/>
            </a:endParaRPr>
          </a:p>
        </p:txBody>
      </p:sp>
      <p:sp>
        <p:nvSpPr>
          <p:cNvPr id="46" name="TextBox 45"/>
          <p:cNvSpPr txBox="1"/>
          <p:nvPr/>
        </p:nvSpPr>
        <p:spPr>
          <a:xfrm rot="413096">
            <a:off x="1041959" y="7762704"/>
            <a:ext cx="1277283" cy="276999"/>
          </a:xfrm>
          <a:prstGeom prst="rect">
            <a:avLst/>
          </a:prstGeom>
          <a:noFill/>
        </p:spPr>
        <p:txBody>
          <a:bodyPr wrap="square" rtlCol="0">
            <a:spAutoFit/>
          </a:bodyPr>
          <a:lstStyle/>
          <a:p>
            <a:r>
              <a:rPr lang="en-US" sz="1200" dirty="0" smtClean="0">
                <a:latin typeface="APBCaramelCappuccino"/>
                <a:cs typeface="APBCaramelCappuccino"/>
              </a:rPr>
              <a:t>____</a:t>
            </a:r>
            <a:endParaRPr lang="en-US" sz="1200" dirty="0">
              <a:latin typeface="APBCaramelCappuccino"/>
              <a:cs typeface="APBCaramelCappuccino"/>
            </a:endParaRPr>
          </a:p>
        </p:txBody>
      </p:sp>
      <p:sp>
        <p:nvSpPr>
          <p:cNvPr id="47" name="TextBox 46"/>
          <p:cNvSpPr txBox="1"/>
          <p:nvPr/>
        </p:nvSpPr>
        <p:spPr>
          <a:xfrm rot="439923">
            <a:off x="708059" y="8020445"/>
            <a:ext cx="1274669" cy="276999"/>
          </a:xfrm>
          <a:prstGeom prst="rect">
            <a:avLst/>
          </a:prstGeom>
          <a:noFill/>
        </p:spPr>
        <p:txBody>
          <a:bodyPr wrap="square" rtlCol="0">
            <a:spAutoFit/>
          </a:bodyPr>
          <a:lstStyle/>
          <a:p>
            <a:r>
              <a:rPr lang="en-US" sz="1200" dirty="0" smtClean="0">
                <a:latin typeface="APBCaramelCappuccino"/>
                <a:cs typeface="APBCaramelCappuccino"/>
              </a:rPr>
              <a:t>________</a:t>
            </a:r>
            <a:endParaRPr lang="en-US" sz="1200" dirty="0">
              <a:latin typeface="APBCaramelCappuccino"/>
              <a:cs typeface="APBCaramelCappuccino"/>
            </a:endParaRPr>
          </a:p>
        </p:txBody>
      </p:sp>
      <p:sp>
        <p:nvSpPr>
          <p:cNvPr id="48" name="TextBox 47"/>
          <p:cNvSpPr txBox="1"/>
          <p:nvPr/>
        </p:nvSpPr>
        <p:spPr>
          <a:xfrm rot="21232400">
            <a:off x="772792" y="8246809"/>
            <a:ext cx="1274669" cy="276999"/>
          </a:xfrm>
          <a:prstGeom prst="rect">
            <a:avLst/>
          </a:prstGeom>
          <a:noFill/>
        </p:spPr>
        <p:txBody>
          <a:bodyPr wrap="square" rtlCol="0">
            <a:spAutoFit/>
          </a:bodyPr>
          <a:lstStyle/>
          <a:p>
            <a:r>
              <a:rPr lang="en-US" sz="1200" dirty="0" smtClean="0">
                <a:latin typeface="APBCaramelCappuccino"/>
                <a:cs typeface="APBCaramelCappuccino"/>
              </a:rPr>
              <a:t>________</a:t>
            </a:r>
            <a:endParaRPr lang="en-US" sz="1200" dirty="0">
              <a:latin typeface="APBCaramelCappuccino"/>
              <a:cs typeface="APBCaramelCappuccino"/>
            </a:endParaRPr>
          </a:p>
        </p:txBody>
      </p:sp>
      <p:sp>
        <p:nvSpPr>
          <p:cNvPr id="49" name="TextBox 48"/>
          <p:cNvSpPr txBox="1"/>
          <p:nvPr/>
        </p:nvSpPr>
        <p:spPr>
          <a:xfrm>
            <a:off x="3781568" y="577857"/>
            <a:ext cx="2592833" cy="461665"/>
          </a:xfrm>
          <a:prstGeom prst="rect">
            <a:avLst/>
          </a:prstGeom>
          <a:noFill/>
        </p:spPr>
        <p:txBody>
          <a:bodyPr wrap="square" rtlCol="0">
            <a:spAutoFit/>
          </a:bodyPr>
          <a:lstStyle/>
          <a:p>
            <a:pPr algn="ctr"/>
            <a:r>
              <a:rPr lang="en-US" sz="2400" b="1" dirty="0" smtClean="0">
                <a:latin typeface="KG Call Me Maybe" charset="0"/>
                <a:ea typeface="KG Call Me Maybe" charset="0"/>
                <a:cs typeface="KG Call Me Maybe" charset="0"/>
              </a:rPr>
              <a:t>-----  2017</a:t>
            </a:r>
            <a:endParaRPr lang="en-US" sz="2400" b="1" dirty="0">
              <a:latin typeface="KG Call Me Maybe" charset="0"/>
              <a:ea typeface="KG Call Me Maybe" charset="0"/>
              <a:cs typeface="KG Call Me Maybe" charset="0"/>
            </a:endParaRPr>
          </a:p>
        </p:txBody>
      </p:sp>
      <p:sp>
        <p:nvSpPr>
          <p:cNvPr id="50" name="Rectangle 49"/>
          <p:cNvSpPr/>
          <p:nvPr/>
        </p:nvSpPr>
        <p:spPr>
          <a:xfrm>
            <a:off x="1127341" y="577857"/>
            <a:ext cx="2051163" cy="461665"/>
          </a:xfrm>
          <a:prstGeom prst="rect">
            <a:avLst/>
          </a:prstGeom>
        </p:spPr>
        <p:txBody>
          <a:bodyPr wrap="square">
            <a:spAutoFit/>
          </a:bodyPr>
          <a:lstStyle/>
          <a:p>
            <a:r>
              <a:rPr lang="en-US" sz="2400" b="1" dirty="0" smtClean="0">
                <a:latin typeface="KG Call Me Maybe -skinny" charset="0"/>
                <a:ea typeface="KG Call Me Maybe -skinny" charset="0"/>
                <a:cs typeface="KG Call Me Maybe -skinny" charset="0"/>
              </a:rPr>
              <a:t>2016  -----</a:t>
            </a:r>
            <a:endParaRPr lang="en-US" sz="2400" b="1" dirty="0">
              <a:latin typeface="KG Call Me Maybe -skinny" charset="0"/>
              <a:ea typeface="KG Call Me Maybe -skinny" charset="0"/>
              <a:cs typeface="KG Call Me Maybe -skinny" charset="0"/>
            </a:endParaRPr>
          </a:p>
        </p:txBody>
      </p:sp>
    </p:spTree>
    <p:extLst>
      <p:ext uri="{BB962C8B-B14F-4D97-AF65-F5344CB8AC3E}">
        <p14:creationId xmlns:p14="http://schemas.microsoft.com/office/powerpoint/2010/main" val="224817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2645"/>
          </a:xfrm>
          <a:prstGeom prst="rect">
            <a:avLst/>
          </a:prstGeom>
        </p:spPr>
      </p:pic>
      <p:sp>
        <p:nvSpPr>
          <p:cNvPr id="5" name="TextBox 4"/>
          <p:cNvSpPr txBox="1"/>
          <p:nvPr/>
        </p:nvSpPr>
        <p:spPr>
          <a:xfrm>
            <a:off x="-36692" y="1399590"/>
            <a:ext cx="6858000" cy="1261884"/>
          </a:xfrm>
          <a:prstGeom prst="rect">
            <a:avLst/>
          </a:prstGeom>
          <a:noFill/>
        </p:spPr>
        <p:txBody>
          <a:bodyPr wrap="square" rtlCol="0">
            <a:spAutoFit/>
          </a:bodyPr>
          <a:lstStyle/>
          <a:p>
            <a:endParaRPr lang="en-US" sz="1600" dirty="0" smtClean="0">
              <a:latin typeface="KG Wake Me Up"/>
              <a:cs typeface="KG Wake Me Up"/>
            </a:endParaRPr>
          </a:p>
          <a:p>
            <a:r>
              <a:rPr lang="en-US" sz="1600" dirty="0" smtClean="0">
                <a:latin typeface="KG Wake Me Up"/>
                <a:cs typeface="KG Wake Me Up"/>
              </a:rPr>
              <a:t>1  </a:t>
            </a:r>
            <a:r>
              <a:rPr lang="en-US" sz="2000" dirty="0" err="1" smtClean="0">
                <a:latin typeface="KG Call Me Maybe"/>
                <a:cs typeface="KG Call Me Maybe"/>
              </a:rPr>
              <a:t>mcahill@school.org</a:t>
            </a:r>
            <a:endParaRPr lang="en-US" sz="2000" dirty="0" smtClean="0">
              <a:latin typeface="KG Call Me Maybe"/>
              <a:cs typeface="KG Call Me Maybe"/>
            </a:endParaRPr>
          </a:p>
          <a:p>
            <a:r>
              <a:rPr lang="en-US" sz="1600" dirty="0" smtClean="0">
                <a:latin typeface="KG Wake Me Up"/>
                <a:cs typeface="KG Wake Me Up"/>
              </a:rPr>
              <a:t>2</a:t>
            </a:r>
            <a:r>
              <a:rPr lang="en-US" sz="1400" dirty="0" smtClean="0">
                <a:latin typeface="Century Gothic"/>
                <a:cs typeface="Century Gothic"/>
              </a:rPr>
              <a:t>  </a:t>
            </a:r>
            <a:r>
              <a:rPr lang="en-US" sz="2000" dirty="0" smtClean="0">
                <a:latin typeface="KG Call Me Maybe"/>
                <a:cs typeface="KG Call Me Maybe"/>
              </a:rPr>
              <a:t>Remind101 app chat</a:t>
            </a:r>
          </a:p>
          <a:p>
            <a:r>
              <a:rPr lang="en-US" sz="1600" dirty="0" smtClean="0">
                <a:latin typeface="KG Wake Me Up"/>
                <a:cs typeface="KG Wake Me Up"/>
              </a:rPr>
              <a:t>3</a:t>
            </a:r>
            <a:r>
              <a:rPr lang="en-US" sz="1400" dirty="0" smtClean="0">
                <a:latin typeface="Century Gothic"/>
                <a:cs typeface="Century Gothic"/>
              </a:rPr>
              <a:t>  </a:t>
            </a:r>
            <a:r>
              <a:rPr lang="en-US" sz="2000" dirty="0" smtClean="0">
                <a:latin typeface="KG Call Me Maybe"/>
                <a:cs typeface="KG Call Me Maybe"/>
              </a:rPr>
              <a:t>(</a:t>
            </a:r>
            <a:r>
              <a:rPr lang="en-US" sz="2000" dirty="0">
                <a:latin typeface="KG Call Me Maybe"/>
                <a:cs typeface="KG Call Me Maybe"/>
              </a:rPr>
              <a:t>719) </a:t>
            </a:r>
            <a:r>
              <a:rPr lang="en-US" sz="2000" dirty="0" smtClean="0">
                <a:latin typeface="KG Call Me Maybe"/>
                <a:cs typeface="KG Call Me Maybe"/>
              </a:rPr>
              <a:t>555-5555</a:t>
            </a:r>
            <a:endParaRPr lang="en-US" sz="2000" dirty="0">
              <a:latin typeface="KG Call Me Maybe"/>
              <a:cs typeface="KG Call Me Maybe"/>
            </a:endParaRPr>
          </a:p>
        </p:txBody>
      </p:sp>
      <p:sp>
        <p:nvSpPr>
          <p:cNvPr id="6" name="Rectangle 5"/>
          <p:cNvSpPr/>
          <p:nvPr/>
        </p:nvSpPr>
        <p:spPr>
          <a:xfrm>
            <a:off x="3084531" y="3775621"/>
            <a:ext cx="3758469" cy="900246"/>
          </a:xfrm>
          <a:prstGeom prst="rect">
            <a:avLst/>
          </a:prstGeom>
        </p:spPr>
        <p:txBody>
          <a:bodyPr wrap="square">
            <a:spAutoFit/>
          </a:bodyPr>
          <a:lstStyle/>
          <a:p>
            <a:r>
              <a:rPr lang="en-US" sz="1750" dirty="0" smtClean="0">
                <a:latin typeface="KG Call Me Maybe"/>
                <a:cs typeface="KG Call Me Maybe"/>
              </a:rPr>
              <a:t>Sign up </a:t>
            </a:r>
            <a:r>
              <a:rPr lang="en-US" sz="1750" dirty="0">
                <a:latin typeface="KG Call Me Maybe"/>
                <a:cs typeface="KG Call Me Maybe"/>
              </a:rPr>
              <a:t>for the class </a:t>
            </a:r>
            <a:r>
              <a:rPr lang="en-US" sz="1750" dirty="0" smtClean="0">
                <a:latin typeface="KG Call Me Maybe"/>
                <a:cs typeface="KG Call Me Maybe"/>
              </a:rPr>
              <a:t>text alerts for updates on homework, tests, quizzes, and other important dates. </a:t>
            </a:r>
            <a:r>
              <a:rPr lang="en-US" sz="1750" b="1" dirty="0" smtClean="0">
                <a:latin typeface="KG Call Me Maybe"/>
                <a:cs typeface="KG Call Me Maybe"/>
              </a:rPr>
              <a:t>Download the Remind App </a:t>
            </a:r>
            <a:r>
              <a:rPr lang="en-US" sz="1750" dirty="0" smtClean="0">
                <a:latin typeface="KG Call Me Maybe"/>
                <a:cs typeface="KG Call Me Maybe"/>
              </a:rPr>
              <a:t>to be able to talk to Mrs. Cahill for help.</a:t>
            </a:r>
            <a:endParaRPr lang="en-US" sz="1750" dirty="0">
              <a:latin typeface="KG Call Me Maybe"/>
              <a:cs typeface="KG Call Me Maybe"/>
            </a:endParaRPr>
          </a:p>
        </p:txBody>
      </p:sp>
      <p:sp>
        <p:nvSpPr>
          <p:cNvPr id="7" name="Rectangle 6"/>
          <p:cNvSpPr/>
          <p:nvPr/>
        </p:nvSpPr>
        <p:spPr>
          <a:xfrm>
            <a:off x="4553885" y="1452830"/>
            <a:ext cx="2412219" cy="846386"/>
          </a:xfrm>
          <a:prstGeom prst="rect">
            <a:avLst/>
          </a:prstGeom>
        </p:spPr>
        <p:txBody>
          <a:bodyPr wrap="square">
            <a:spAutoFit/>
          </a:bodyPr>
          <a:lstStyle/>
          <a:p>
            <a:pPr algn="ctr"/>
            <a:r>
              <a:rPr lang="en-US" sz="1900" dirty="0">
                <a:latin typeface="bromello"/>
                <a:cs typeface="bromello"/>
              </a:rPr>
              <a:t>e</a:t>
            </a:r>
            <a:r>
              <a:rPr lang="en-US" sz="1900" dirty="0" smtClean="0">
                <a:latin typeface="bromello"/>
                <a:cs typeface="bromello"/>
              </a:rPr>
              <a:t>ighth grade </a:t>
            </a:r>
          </a:p>
          <a:p>
            <a:pPr algn="ctr"/>
            <a:endParaRPr lang="en-US" sz="1000" dirty="0" smtClean="0">
              <a:latin typeface="Century Gothic"/>
              <a:cs typeface="Century Gothic"/>
            </a:endParaRPr>
          </a:p>
          <a:p>
            <a:pPr algn="ctr"/>
            <a:r>
              <a:rPr lang="en-US" sz="2000" dirty="0" smtClean="0">
                <a:latin typeface="KG Call Me Maybe"/>
                <a:cs typeface="KG Call Me Maybe"/>
              </a:rPr>
              <a:t>Text @teacher to 5555</a:t>
            </a:r>
            <a:endParaRPr lang="en-US" sz="2000" dirty="0">
              <a:latin typeface="KG Call Me Maybe"/>
              <a:cs typeface="KG Call Me Maybe"/>
            </a:endParaRPr>
          </a:p>
        </p:txBody>
      </p:sp>
      <p:sp>
        <p:nvSpPr>
          <p:cNvPr id="8" name="Rectangle 7"/>
          <p:cNvSpPr/>
          <p:nvPr/>
        </p:nvSpPr>
        <p:spPr>
          <a:xfrm>
            <a:off x="4310504" y="2176089"/>
            <a:ext cx="3036942" cy="846386"/>
          </a:xfrm>
          <a:prstGeom prst="rect">
            <a:avLst/>
          </a:prstGeom>
        </p:spPr>
        <p:txBody>
          <a:bodyPr wrap="square">
            <a:spAutoFit/>
          </a:bodyPr>
          <a:lstStyle/>
          <a:p>
            <a:pPr algn="ctr"/>
            <a:r>
              <a:rPr lang="en-US" sz="1900" dirty="0" smtClean="0">
                <a:latin typeface="bromello"/>
                <a:cs typeface="bromello"/>
              </a:rPr>
              <a:t>seventh grade </a:t>
            </a:r>
          </a:p>
          <a:p>
            <a:pPr algn="ctr"/>
            <a:endParaRPr lang="en-US" sz="1000" dirty="0" smtClean="0">
              <a:latin typeface="Century Gothic"/>
              <a:cs typeface="Century Gothic"/>
            </a:endParaRPr>
          </a:p>
          <a:p>
            <a:pPr algn="ctr"/>
            <a:r>
              <a:rPr lang="en-US" sz="2000" dirty="0">
                <a:latin typeface="KG Call Me Maybe"/>
                <a:cs typeface="KG Call Me Maybe"/>
              </a:rPr>
              <a:t>Text @teacher to 5555</a:t>
            </a:r>
          </a:p>
        </p:txBody>
      </p:sp>
      <p:sp>
        <p:nvSpPr>
          <p:cNvPr id="9" name="Rectangle 8"/>
          <p:cNvSpPr/>
          <p:nvPr/>
        </p:nvSpPr>
        <p:spPr>
          <a:xfrm>
            <a:off x="4622885" y="2951456"/>
            <a:ext cx="2419278" cy="846386"/>
          </a:xfrm>
          <a:prstGeom prst="rect">
            <a:avLst/>
          </a:prstGeom>
        </p:spPr>
        <p:txBody>
          <a:bodyPr wrap="square">
            <a:spAutoFit/>
          </a:bodyPr>
          <a:lstStyle/>
          <a:p>
            <a:pPr algn="ctr"/>
            <a:r>
              <a:rPr lang="en-US" sz="1900" dirty="0" smtClean="0">
                <a:latin typeface="bromello"/>
                <a:cs typeface="bromello"/>
              </a:rPr>
              <a:t>sixth grade </a:t>
            </a:r>
          </a:p>
          <a:p>
            <a:pPr algn="ctr"/>
            <a:endParaRPr lang="en-US" sz="1000" dirty="0" smtClean="0">
              <a:latin typeface="Century Gothic"/>
              <a:cs typeface="Century Gothic"/>
            </a:endParaRPr>
          </a:p>
          <a:p>
            <a:pPr algn="ctr"/>
            <a:r>
              <a:rPr lang="en-US" sz="2000" dirty="0">
                <a:latin typeface="KG Call Me Maybe"/>
                <a:cs typeface="KG Call Me Maybe"/>
              </a:rPr>
              <a:t>Text @teacher to 5555</a:t>
            </a:r>
          </a:p>
        </p:txBody>
      </p:sp>
      <p:sp>
        <p:nvSpPr>
          <p:cNvPr id="10" name="Rectangle 9"/>
          <p:cNvSpPr/>
          <p:nvPr/>
        </p:nvSpPr>
        <p:spPr>
          <a:xfrm>
            <a:off x="22440" y="2566582"/>
            <a:ext cx="3018620" cy="707886"/>
          </a:xfrm>
          <a:prstGeom prst="rect">
            <a:avLst/>
          </a:prstGeom>
        </p:spPr>
        <p:txBody>
          <a:bodyPr wrap="square">
            <a:spAutoFit/>
          </a:bodyPr>
          <a:lstStyle/>
          <a:p>
            <a:pPr algn="r"/>
            <a:r>
              <a:rPr lang="en-US" sz="4000" dirty="0" smtClean="0">
                <a:latin typeface="bromello"/>
                <a:cs typeface="bromello"/>
              </a:rPr>
              <a:t>instagram</a:t>
            </a:r>
            <a:endParaRPr lang="en-US" sz="4000" dirty="0">
              <a:latin typeface="bromello"/>
              <a:cs typeface="bromello"/>
            </a:endParaRPr>
          </a:p>
        </p:txBody>
      </p:sp>
      <p:sp>
        <p:nvSpPr>
          <p:cNvPr id="11" name="TextBox 10"/>
          <p:cNvSpPr txBox="1"/>
          <p:nvPr/>
        </p:nvSpPr>
        <p:spPr>
          <a:xfrm>
            <a:off x="2030895" y="3709382"/>
            <a:ext cx="184666" cy="369332"/>
          </a:xfrm>
          <a:prstGeom prst="rect">
            <a:avLst/>
          </a:prstGeom>
          <a:noFill/>
        </p:spPr>
        <p:txBody>
          <a:bodyPr wrap="none" rtlCol="0">
            <a:spAutoFit/>
          </a:bodyPr>
          <a:lstStyle/>
          <a:p>
            <a:endParaRPr lang="en-US"/>
          </a:p>
        </p:txBody>
      </p:sp>
      <p:sp>
        <p:nvSpPr>
          <p:cNvPr id="12" name="Rectangle 11"/>
          <p:cNvSpPr/>
          <p:nvPr/>
        </p:nvSpPr>
        <p:spPr>
          <a:xfrm>
            <a:off x="-1510" y="3786785"/>
            <a:ext cx="1562505" cy="692497"/>
          </a:xfrm>
          <a:prstGeom prst="rect">
            <a:avLst/>
          </a:prstGeom>
        </p:spPr>
        <p:txBody>
          <a:bodyPr wrap="square">
            <a:spAutoFit/>
          </a:bodyPr>
          <a:lstStyle/>
          <a:p>
            <a:pPr algn="ctr"/>
            <a:r>
              <a:rPr lang="en-US" sz="1300" b="1" dirty="0" smtClean="0">
                <a:latin typeface="KG Call Me Maybe"/>
                <a:cs typeface="KG Call Me Maybe"/>
              </a:rPr>
              <a:t>Follow our class account to see yourself and classmates in action</a:t>
            </a:r>
            <a:r>
              <a:rPr lang="en-US" sz="1050" dirty="0" smtClean="0">
                <a:latin typeface="Century Gothic"/>
                <a:cs typeface="Century Gothic"/>
              </a:rPr>
              <a:t>. </a:t>
            </a:r>
            <a:endParaRPr lang="en-US" sz="1050" dirty="0">
              <a:latin typeface="Century Gothic"/>
              <a:cs typeface="Century Gothic"/>
            </a:endParaRPr>
          </a:p>
        </p:txBody>
      </p:sp>
      <p:sp>
        <p:nvSpPr>
          <p:cNvPr id="13" name="Rectangle 12"/>
          <p:cNvSpPr/>
          <p:nvPr/>
        </p:nvSpPr>
        <p:spPr>
          <a:xfrm>
            <a:off x="1560996" y="3853334"/>
            <a:ext cx="1480064" cy="492443"/>
          </a:xfrm>
          <a:prstGeom prst="rect">
            <a:avLst/>
          </a:prstGeom>
        </p:spPr>
        <p:txBody>
          <a:bodyPr wrap="square">
            <a:spAutoFit/>
          </a:bodyPr>
          <a:lstStyle/>
          <a:p>
            <a:pPr algn="ctr"/>
            <a:r>
              <a:rPr lang="en-US" sz="1300" b="1" dirty="0" smtClean="0">
                <a:latin typeface="KG Call Me Maybe"/>
                <a:cs typeface="KG Call Me Maybe"/>
              </a:rPr>
              <a:t>Follow my book instagram for book recommendations</a:t>
            </a:r>
            <a:r>
              <a:rPr lang="en-US" sz="1050" dirty="0" smtClean="0">
                <a:latin typeface="Century Gothic"/>
                <a:cs typeface="Century Gothic"/>
              </a:rPr>
              <a:t>.</a:t>
            </a:r>
            <a:endParaRPr lang="en-US" sz="1050" dirty="0">
              <a:latin typeface="Century Gothic"/>
              <a:cs typeface="Century Gothic"/>
            </a:endParaRPr>
          </a:p>
        </p:txBody>
      </p:sp>
      <p:sp>
        <p:nvSpPr>
          <p:cNvPr id="14" name="TextBox 13"/>
          <p:cNvSpPr txBox="1"/>
          <p:nvPr/>
        </p:nvSpPr>
        <p:spPr>
          <a:xfrm>
            <a:off x="-43471" y="3397738"/>
            <a:ext cx="2385561" cy="415498"/>
          </a:xfrm>
          <a:prstGeom prst="rect">
            <a:avLst/>
          </a:prstGeom>
          <a:noFill/>
        </p:spPr>
        <p:txBody>
          <a:bodyPr wrap="square" rtlCol="0">
            <a:spAutoFit/>
          </a:bodyPr>
          <a:lstStyle/>
          <a:p>
            <a:r>
              <a:rPr lang="en-US" sz="2100" b="1" dirty="0" smtClean="0">
                <a:latin typeface="KG Call Me Maybe"/>
                <a:cs typeface="KG Call Me Maybe"/>
              </a:rPr>
              <a:t> @</a:t>
            </a:r>
            <a:r>
              <a:rPr lang="en-US" sz="2100" dirty="0" err="1" smtClean="0">
                <a:latin typeface="KG Call Me Maybe"/>
                <a:cs typeface="KG Call Me Maybe"/>
              </a:rPr>
              <a:t>mrscahillsclass</a:t>
            </a:r>
            <a:endParaRPr lang="en-US" sz="2100" dirty="0">
              <a:latin typeface="KG Call Me Maybe"/>
              <a:cs typeface="KG Call Me Maybe"/>
            </a:endParaRPr>
          </a:p>
        </p:txBody>
      </p:sp>
      <p:sp>
        <p:nvSpPr>
          <p:cNvPr id="15" name="TextBox 14"/>
          <p:cNvSpPr txBox="1"/>
          <p:nvPr/>
        </p:nvSpPr>
        <p:spPr>
          <a:xfrm>
            <a:off x="1410126" y="3453224"/>
            <a:ext cx="1671733" cy="400110"/>
          </a:xfrm>
          <a:prstGeom prst="rect">
            <a:avLst/>
          </a:prstGeom>
          <a:noFill/>
        </p:spPr>
        <p:txBody>
          <a:bodyPr wrap="square" rtlCol="0">
            <a:spAutoFit/>
          </a:bodyPr>
          <a:lstStyle/>
          <a:p>
            <a:r>
              <a:rPr lang="en-US" sz="1200" b="1" dirty="0" smtClean="0">
                <a:latin typeface="KG Call Me Maybe"/>
                <a:cs typeface="KG Call Me Maybe"/>
              </a:rPr>
              <a:t>  </a:t>
            </a:r>
            <a:r>
              <a:rPr lang="en-US" sz="2000" dirty="0" smtClean="0">
                <a:latin typeface="KG Call Me Maybe"/>
                <a:cs typeface="KG Call Me Maybe"/>
              </a:rPr>
              <a:t>@</a:t>
            </a:r>
            <a:r>
              <a:rPr lang="en-US" sz="2000" dirty="0" err="1" smtClean="0">
                <a:latin typeface="KG Call Me Maybe"/>
                <a:cs typeface="KG Call Me Maybe"/>
              </a:rPr>
              <a:t>mrscahillsbooks</a:t>
            </a:r>
            <a:endParaRPr lang="en-US" sz="2000" dirty="0">
              <a:latin typeface="KG Call Me Maybe"/>
              <a:cs typeface="KG Call Me Maybe"/>
            </a:endParaRPr>
          </a:p>
        </p:txBody>
      </p:sp>
      <p:sp>
        <p:nvSpPr>
          <p:cNvPr id="16" name="TextBox 15"/>
          <p:cNvSpPr txBox="1"/>
          <p:nvPr/>
        </p:nvSpPr>
        <p:spPr>
          <a:xfrm>
            <a:off x="3239043" y="1955441"/>
            <a:ext cx="1619393" cy="1384995"/>
          </a:xfrm>
          <a:prstGeom prst="rect">
            <a:avLst/>
          </a:prstGeom>
          <a:noFill/>
        </p:spPr>
        <p:txBody>
          <a:bodyPr wrap="square" rtlCol="0">
            <a:spAutoFit/>
          </a:bodyPr>
          <a:lstStyle/>
          <a:p>
            <a:pPr algn="ctr"/>
            <a:r>
              <a:rPr lang="en-US" sz="2800" dirty="0" smtClean="0">
                <a:latin typeface="KG Call Me Maybe"/>
                <a:cs typeface="KG Call Me Maybe"/>
              </a:rPr>
              <a:t>TEXT</a:t>
            </a:r>
          </a:p>
          <a:p>
            <a:pPr algn="ctr"/>
            <a:r>
              <a:rPr lang="en-US" sz="2800" dirty="0" smtClean="0">
                <a:latin typeface="KG Call Me Maybe"/>
                <a:cs typeface="KG Call Me Maybe"/>
              </a:rPr>
              <a:t> MESSAGE ALERTS</a:t>
            </a:r>
          </a:p>
        </p:txBody>
      </p:sp>
      <p:sp>
        <p:nvSpPr>
          <p:cNvPr id="17" name="TextBox 16"/>
          <p:cNvSpPr txBox="1"/>
          <p:nvPr/>
        </p:nvSpPr>
        <p:spPr>
          <a:xfrm>
            <a:off x="4361" y="4448003"/>
            <a:ext cx="6858000" cy="276999"/>
          </a:xfrm>
          <a:prstGeom prst="rect">
            <a:avLst/>
          </a:prstGeom>
          <a:noFill/>
        </p:spPr>
        <p:txBody>
          <a:bodyPr wrap="square" rtlCol="0">
            <a:spAutoFit/>
          </a:bodyPr>
          <a:lstStyle/>
          <a:p>
            <a:r>
              <a:rPr lang="en-US" sz="1200" dirty="0" smtClean="0">
                <a:latin typeface="Century"/>
                <a:cs typeface="Century"/>
              </a:rPr>
              <a:t>_______________________________________________________________________________________</a:t>
            </a:r>
            <a:endParaRPr lang="en-US" sz="1200" dirty="0">
              <a:latin typeface="APBCaramelCappuccino"/>
              <a:cs typeface="APBCaramelCappuccino"/>
            </a:endParaRPr>
          </a:p>
        </p:txBody>
      </p:sp>
      <p:sp>
        <p:nvSpPr>
          <p:cNvPr id="18" name="TextBox 17"/>
          <p:cNvSpPr txBox="1"/>
          <p:nvPr/>
        </p:nvSpPr>
        <p:spPr>
          <a:xfrm>
            <a:off x="-5" y="7073024"/>
            <a:ext cx="6862366" cy="276999"/>
          </a:xfrm>
          <a:prstGeom prst="rect">
            <a:avLst/>
          </a:prstGeom>
          <a:noFill/>
        </p:spPr>
        <p:txBody>
          <a:bodyPr wrap="square" rtlCol="0">
            <a:spAutoFit/>
          </a:bodyPr>
          <a:lstStyle/>
          <a:p>
            <a:r>
              <a:rPr lang="en-US" sz="1200" dirty="0" smtClean="0">
                <a:latin typeface="Century Gothic"/>
                <a:cs typeface="Century Gothic"/>
              </a:rPr>
              <a:t>_______________________________________________________________________________________</a:t>
            </a:r>
          </a:p>
        </p:txBody>
      </p:sp>
      <p:sp>
        <p:nvSpPr>
          <p:cNvPr id="19" name="Rectangle 18"/>
          <p:cNvSpPr/>
          <p:nvPr/>
        </p:nvSpPr>
        <p:spPr>
          <a:xfrm>
            <a:off x="-25132" y="4587195"/>
            <a:ext cx="6862361" cy="615553"/>
          </a:xfrm>
          <a:prstGeom prst="rect">
            <a:avLst/>
          </a:prstGeom>
        </p:spPr>
        <p:txBody>
          <a:bodyPr wrap="square">
            <a:spAutoFit/>
          </a:bodyPr>
          <a:lstStyle/>
          <a:p>
            <a:pPr algn="ctr"/>
            <a:r>
              <a:rPr lang="en-US" sz="3400" dirty="0" smtClean="0">
                <a:latin typeface="bromello"/>
                <a:cs typeface="bromello"/>
              </a:rPr>
              <a:t>responsibility and  preparation </a:t>
            </a:r>
            <a:endParaRPr lang="en-US" sz="3400" dirty="0">
              <a:latin typeface="bromello"/>
              <a:cs typeface="bromello"/>
            </a:endParaRPr>
          </a:p>
        </p:txBody>
      </p:sp>
      <p:sp>
        <p:nvSpPr>
          <p:cNvPr id="20" name="Rectangle 19"/>
          <p:cNvSpPr/>
          <p:nvPr/>
        </p:nvSpPr>
        <p:spPr>
          <a:xfrm>
            <a:off x="206832" y="5155750"/>
            <a:ext cx="2008729" cy="1846659"/>
          </a:xfrm>
          <a:prstGeom prst="rect">
            <a:avLst/>
          </a:prstGeom>
        </p:spPr>
        <p:txBody>
          <a:bodyPr wrap="square">
            <a:spAutoFit/>
          </a:bodyPr>
          <a:lstStyle/>
          <a:p>
            <a:pPr algn="ctr"/>
            <a:r>
              <a:rPr lang="en-US" sz="1900" b="1" dirty="0">
                <a:solidFill>
                  <a:srgbClr val="000000"/>
                </a:solidFill>
                <a:latin typeface="KG Call Me Maybe"/>
                <a:cs typeface="KG Call Me Maybe"/>
              </a:rPr>
              <a:t>Come </a:t>
            </a:r>
            <a:endParaRPr lang="en-US" sz="1900" b="1" dirty="0" smtClean="0">
              <a:solidFill>
                <a:srgbClr val="000000"/>
              </a:solidFill>
              <a:latin typeface="KG Call Me Maybe"/>
              <a:cs typeface="KG Call Me Maybe"/>
            </a:endParaRPr>
          </a:p>
          <a:p>
            <a:pPr algn="ctr"/>
            <a:r>
              <a:rPr lang="en-US" sz="1900" b="1" dirty="0" smtClean="0">
                <a:solidFill>
                  <a:srgbClr val="000000"/>
                </a:solidFill>
                <a:latin typeface="KG Call Me Maybe"/>
                <a:cs typeface="KG Call Me Maybe"/>
              </a:rPr>
              <a:t>prepared </a:t>
            </a:r>
            <a:r>
              <a:rPr lang="en-US" sz="1900" b="1" dirty="0">
                <a:solidFill>
                  <a:srgbClr val="000000"/>
                </a:solidFill>
                <a:latin typeface="KG Call Me Maybe"/>
                <a:cs typeface="KG Call Me Maybe"/>
              </a:rPr>
              <a:t>to </a:t>
            </a:r>
            <a:endParaRPr lang="en-US" sz="1900" b="1" dirty="0" smtClean="0">
              <a:solidFill>
                <a:srgbClr val="000000"/>
              </a:solidFill>
              <a:latin typeface="KG Call Me Maybe"/>
              <a:cs typeface="KG Call Me Maybe"/>
            </a:endParaRPr>
          </a:p>
          <a:p>
            <a:pPr algn="ctr"/>
            <a:r>
              <a:rPr lang="en-US" sz="1900" b="1" dirty="0" smtClean="0">
                <a:solidFill>
                  <a:srgbClr val="000000"/>
                </a:solidFill>
                <a:latin typeface="KG Call Me Maybe"/>
                <a:cs typeface="KG Call Me Maybe"/>
              </a:rPr>
              <a:t>class </a:t>
            </a:r>
            <a:r>
              <a:rPr lang="en-US" sz="1900" b="1" dirty="0">
                <a:solidFill>
                  <a:srgbClr val="000000"/>
                </a:solidFill>
                <a:latin typeface="KG Call Me Maybe"/>
                <a:cs typeface="KG Call Me Maybe"/>
              </a:rPr>
              <a:t>with your binder, planner, notebooks, writing utensils, &amp; interactive notebook </a:t>
            </a:r>
            <a:r>
              <a:rPr lang="en-US" sz="1900" b="1" dirty="0" smtClean="0">
                <a:solidFill>
                  <a:srgbClr val="000000"/>
                </a:solidFill>
                <a:latin typeface="KG Call Me Maybe"/>
                <a:cs typeface="KG Call Me Maybe"/>
              </a:rPr>
              <a:t>supplies</a:t>
            </a:r>
            <a:r>
              <a:rPr lang="en-US" sz="1900" dirty="0" smtClean="0">
                <a:solidFill>
                  <a:srgbClr val="000000"/>
                </a:solidFill>
                <a:latin typeface="KG Call Me Maybe"/>
                <a:cs typeface="KG Call Me Maybe"/>
              </a:rPr>
              <a:t>. </a:t>
            </a:r>
            <a:endParaRPr lang="en-US" sz="1900" dirty="0">
              <a:solidFill>
                <a:srgbClr val="000000"/>
              </a:solidFill>
              <a:latin typeface="KG Call Me Maybe"/>
              <a:cs typeface="KG Call Me Maybe"/>
            </a:endParaRPr>
          </a:p>
        </p:txBody>
      </p:sp>
      <p:sp>
        <p:nvSpPr>
          <p:cNvPr id="21" name="Rectangle 20"/>
          <p:cNvSpPr/>
          <p:nvPr/>
        </p:nvSpPr>
        <p:spPr>
          <a:xfrm>
            <a:off x="2534968" y="4897256"/>
            <a:ext cx="2008729" cy="1846659"/>
          </a:xfrm>
          <a:prstGeom prst="rect">
            <a:avLst/>
          </a:prstGeom>
        </p:spPr>
        <p:txBody>
          <a:bodyPr wrap="square">
            <a:spAutoFit/>
          </a:bodyPr>
          <a:lstStyle/>
          <a:p>
            <a:pPr algn="ctr"/>
            <a:endParaRPr lang="en-US" b="1" dirty="0">
              <a:latin typeface="KG Call Me Maybe"/>
              <a:cs typeface="KG Call Me Maybe"/>
            </a:endParaRPr>
          </a:p>
          <a:p>
            <a:pPr algn="ctr"/>
            <a:r>
              <a:rPr lang="en-US" sz="1600" b="1" dirty="0">
                <a:latin typeface="KG Call Me Maybe"/>
                <a:cs typeface="KG Call Me Maybe"/>
              </a:rPr>
              <a:t>Start </a:t>
            </a:r>
            <a:endParaRPr lang="en-US" sz="1600" b="1" dirty="0" smtClean="0">
              <a:latin typeface="KG Call Me Maybe"/>
              <a:cs typeface="KG Call Me Maybe"/>
            </a:endParaRPr>
          </a:p>
          <a:p>
            <a:pPr algn="ctr"/>
            <a:r>
              <a:rPr lang="en-US" sz="1600" b="1" dirty="0" smtClean="0">
                <a:latin typeface="KG Call Me Maybe"/>
                <a:cs typeface="KG Call Me Maybe"/>
              </a:rPr>
              <a:t>working </a:t>
            </a:r>
            <a:r>
              <a:rPr lang="en-US" sz="1600" b="1" dirty="0">
                <a:latin typeface="KG Call Me Maybe"/>
                <a:cs typeface="KG Call Me Maybe"/>
              </a:rPr>
              <a:t>on </a:t>
            </a:r>
            <a:endParaRPr lang="en-US" sz="1600" b="1" dirty="0" smtClean="0">
              <a:latin typeface="KG Call Me Maybe"/>
              <a:cs typeface="KG Call Me Maybe"/>
            </a:endParaRPr>
          </a:p>
          <a:p>
            <a:pPr algn="ctr"/>
            <a:r>
              <a:rPr lang="en-US" sz="1600" b="1" dirty="0" smtClean="0">
                <a:latin typeface="KG Call Me Maybe"/>
                <a:cs typeface="KG Call Me Maybe"/>
              </a:rPr>
              <a:t>bell </a:t>
            </a:r>
            <a:r>
              <a:rPr lang="en-US" sz="1600" b="1" dirty="0">
                <a:latin typeface="KG Call Me Maybe"/>
                <a:cs typeface="KG Call Me Maybe"/>
              </a:rPr>
              <a:t>ringers immediately so c</a:t>
            </a:r>
            <a:r>
              <a:rPr lang="en-US" sz="1600" b="1" dirty="0" smtClean="0">
                <a:latin typeface="KG Call Me Maybe"/>
                <a:cs typeface="KG Call Me Maybe"/>
              </a:rPr>
              <a:t>lass starts </a:t>
            </a:r>
            <a:r>
              <a:rPr lang="en-US" sz="1600" b="1" dirty="0">
                <a:latin typeface="KG Call Me Maybe"/>
                <a:cs typeface="KG Call Me Maybe"/>
              </a:rPr>
              <a:t>within </a:t>
            </a:r>
            <a:r>
              <a:rPr lang="en-US" sz="1600" b="1" dirty="0" smtClean="0">
                <a:latin typeface="KG Call Me Maybe"/>
                <a:cs typeface="KG Call Me Maybe"/>
              </a:rPr>
              <a:t>5 minutes </a:t>
            </a:r>
            <a:r>
              <a:rPr lang="en-US" sz="1600" b="1" dirty="0">
                <a:latin typeface="KG Call Me Maybe"/>
                <a:cs typeface="KG Call Me Maybe"/>
              </a:rPr>
              <a:t>of the bell. This </a:t>
            </a:r>
            <a:r>
              <a:rPr lang="en-US" sz="1600" b="1" dirty="0" smtClean="0">
                <a:latin typeface="KG Call Me Maybe"/>
                <a:cs typeface="KG Call Me Maybe"/>
              </a:rPr>
              <a:t>is </a:t>
            </a:r>
            <a:r>
              <a:rPr lang="en-US" sz="1600" b="1" dirty="0">
                <a:latin typeface="KG Call Me Maybe"/>
                <a:cs typeface="KG Call Me Maybe"/>
              </a:rPr>
              <a:t>when </a:t>
            </a:r>
            <a:r>
              <a:rPr lang="en-US" sz="1600" b="1" dirty="0" smtClean="0">
                <a:latin typeface="KG Call Me Maybe"/>
                <a:cs typeface="KG Call Me Maybe"/>
              </a:rPr>
              <a:t>I grade </a:t>
            </a:r>
            <a:r>
              <a:rPr lang="en-US" sz="1600" b="1" dirty="0">
                <a:latin typeface="KG Call Me Maybe"/>
                <a:cs typeface="KG Call Me Maybe"/>
              </a:rPr>
              <a:t>your </a:t>
            </a:r>
            <a:r>
              <a:rPr lang="en-US" sz="1600" b="1" dirty="0" smtClean="0">
                <a:latin typeface="KG Call Me Maybe"/>
                <a:cs typeface="KG Call Me Maybe"/>
              </a:rPr>
              <a:t>bell ringers</a:t>
            </a:r>
            <a:r>
              <a:rPr lang="en-US" sz="1600" dirty="0">
                <a:latin typeface="KG Call Me Maybe"/>
                <a:cs typeface="KG Call Me Maybe"/>
              </a:rPr>
              <a:t>. </a:t>
            </a:r>
          </a:p>
        </p:txBody>
      </p:sp>
      <p:sp>
        <p:nvSpPr>
          <p:cNvPr id="22" name="Rectangle 21"/>
          <p:cNvSpPr/>
          <p:nvPr/>
        </p:nvSpPr>
        <p:spPr>
          <a:xfrm>
            <a:off x="4770577" y="5155750"/>
            <a:ext cx="2008729" cy="2031325"/>
          </a:xfrm>
          <a:prstGeom prst="rect">
            <a:avLst/>
          </a:prstGeom>
        </p:spPr>
        <p:txBody>
          <a:bodyPr wrap="square">
            <a:spAutoFit/>
          </a:bodyPr>
          <a:lstStyle/>
          <a:p>
            <a:pPr algn="ctr"/>
            <a:r>
              <a:rPr lang="en-US" sz="2100" dirty="0">
                <a:latin typeface="KG One More Night"/>
                <a:cs typeface="KG One More Night"/>
              </a:rPr>
              <a:t>Work </a:t>
            </a:r>
            <a:r>
              <a:rPr lang="en-US" sz="2100" dirty="0" smtClean="0">
                <a:latin typeface="KG One More Night"/>
                <a:cs typeface="KG One More Night"/>
              </a:rPr>
              <a:t>should</a:t>
            </a:r>
          </a:p>
          <a:p>
            <a:pPr algn="ctr"/>
            <a:r>
              <a:rPr lang="en-US" sz="2100" dirty="0" smtClean="0">
                <a:latin typeface="KG One More Night"/>
                <a:cs typeface="KG One More Night"/>
              </a:rPr>
              <a:t> </a:t>
            </a:r>
            <a:r>
              <a:rPr lang="en-US" sz="2100" dirty="0">
                <a:latin typeface="KG One More Night"/>
                <a:cs typeface="KG One More Night"/>
              </a:rPr>
              <a:t>be turned in on its due date. Late work</a:t>
            </a:r>
          </a:p>
          <a:p>
            <a:pPr algn="ctr"/>
            <a:r>
              <a:rPr lang="en-US" sz="2100" dirty="0">
                <a:latin typeface="KG One More Night"/>
                <a:cs typeface="KG One More Night"/>
              </a:rPr>
              <a:t>will lose points on a per-day-late </a:t>
            </a:r>
            <a:endParaRPr lang="en-US" sz="2100" dirty="0" smtClean="0">
              <a:latin typeface="KG One More Night"/>
              <a:cs typeface="KG One More Night"/>
            </a:endParaRPr>
          </a:p>
          <a:p>
            <a:pPr algn="ctr"/>
            <a:r>
              <a:rPr lang="en-US" sz="2100" dirty="0" smtClean="0">
                <a:latin typeface="KG One More Night"/>
                <a:cs typeface="KG One More Night"/>
              </a:rPr>
              <a:t>basis</a:t>
            </a:r>
            <a:r>
              <a:rPr lang="en-US" sz="2000" dirty="0">
                <a:latin typeface="KG One More Night"/>
                <a:cs typeface="KG One More Night"/>
              </a:rPr>
              <a:t>.</a:t>
            </a:r>
          </a:p>
        </p:txBody>
      </p:sp>
      <p:sp>
        <p:nvSpPr>
          <p:cNvPr id="23" name="TextBox 22"/>
          <p:cNvSpPr txBox="1"/>
          <p:nvPr/>
        </p:nvSpPr>
        <p:spPr>
          <a:xfrm>
            <a:off x="-25132" y="7287034"/>
            <a:ext cx="3106992" cy="400110"/>
          </a:xfrm>
          <a:prstGeom prst="rect">
            <a:avLst/>
          </a:prstGeom>
          <a:noFill/>
        </p:spPr>
        <p:txBody>
          <a:bodyPr wrap="square" rtlCol="0">
            <a:spAutoFit/>
          </a:bodyPr>
          <a:lstStyle/>
          <a:p>
            <a:pPr algn="ctr"/>
            <a:r>
              <a:rPr lang="en-US" sz="2000" b="1" dirty="0" smtClean="0">
                <a:latin typeface="KG Change This Heart"/>
                <a:cs typeface="KG Change This Heart"/>
              </a:rPr>
              <a:t>Class Materials</a:t>
            </a:r>
          </a:p>
        </p:txBody>
      </p:sp>
      <p:sp>
        <p:nvSpPr>
          <p:cNvPr id="24" name="TextBox 23"/>
          <p:cNvSpPr txBox="1"/>
          <p:nvPr/>
        </p:nvSpPr>
        <p:spPr>
          <a:xfrm>
            <a:off x="-420178" y="7668879"/>
            <a:ext cx="2167467" cy="292388"/>
          </a:xfrm>
          <a:prstGeom prst="rect">
            <a:avLst/>
          </a:prstGeom>
          <a:noFill/>
        </p:spPr>
        <p:txBody>
          <a:bodyPr wrap="square" rtlCol="0">
            <a:spAutoFit/>
          </a:bodyPr>
          <a:lstStyle/>
          <a:p>
            <a:pPr algn="ctr"/>
            <a:r>
              <a:rPr lang="en-US" sz="1300" b="1" dirty="0" smtClean="0">
                <a:latin typeface="KG Call Me Maybe"/>
                <a:cs typeface="KG Call Me Maybe"/>
              </a:rPr>
              <a:t>2 composition  notebooks</a:t>
            </a:r>
            <a:endParaRPr lang="en-US" sz="1300" b="1" dirty="0">
              <a:latin typeface="KG Call Me Maybe"/>
              <a:cs typeface="KG Call Me Maybe"/>
            </a:endParaRPr>
          </a:p>
        </p:txBody>
      </p:sp>
      <p:sp>
        <p:nvSpPr>
          <p:cNvPr id="25" name="TextBox 24"/>
          <p:cNvSpPr txBox="1"/>
          <p:nvPr/>
        </p:nvSpPr>
        <p:spPr>
          <a:xfrm>
            <a:off x="-164141" y="7987214"/>
            <a:ext cx="1247874" cy="292388"/>
          </a:xfrm>
          <a:prstGeom prst="rect">
            <a:avLst/>
          </a:prstGeom>
          <a:noFill/>
        </p:spPr>
        <p:txBody>
          <a:bodyPr wrap="square" rtlCol="0">
            <a:spAutoFit/>
          </a:bodyPr>
          <a:lstStyle/>
          <a:p>
            <a:pPr algn="ctr"/>
            <a:r>
              <a:rPr lang="en-US" sz="1300" b="1" dirty="0" smtClean="0">
                <a:latin typeface="KG Call Me Maybe"/>
                <a:cs typeface="KG Call Me Maybe"/>
              </a:rPr>
              <a:t>Pencils &amp; pens</a:t>
            </a:r>
            <a:endParaRPr lang="en-US" sz="1300" b="1" dirty="0">
              <a:latin typeface="KG Call Me Maybe"/>
              <a:cs typeface="KG Call Me Maybe"/>
            </a:endParaRPr>
          </a:p>
        </p:txBody>
      </p:sp>
      <p:sp>
        <p:nvSpPr>
          <p:cNvPr id="26" name="TextBox 25"/>
          <p:cNvSpPr txBox="1"/>
          <p:nvPr/>
        </p:nvSpPr>
        <p:spPr>
          <a:xfrm>
            <a:off x="-67308" y="8340464"/>
            <a:ext cx="1097270" cy="492443"/>
          </a:xfrm>
          <a:prstGeom prst="rect">
            <a:avLst/>
          </a:prstGeom>
          <a:noFill/>
        </p:spPr>
        <p:txBody>
          <a:bodyPr wrap="square" rtlCol="0">
            <a:spAutoFit/>
          </a:bodyPr>
          <a:lstStyle/>
          <a:p>
            <a:pPr algn="ctr"/>
            <a:r>
              <a:rPr lang="en-US" sz="1300" b="1" dirty="0" smtClean="0">
                <a:latin typeface="KG Call Me Maybe"/>
                <a:cs typeface="KG Call Me Maybe"/>
              </a:rPr>
              <a:t>colored pencils, </a:t>
            </a:r>
          </a:p>
          <a:p>
            <a:pPr algn="ctr"/>
            <a:r>
              <a:rPr lang="en-US" sz="1300" b="1" dirty="0" smtClean="0">
                <a:latin typeface="KG Call Me Maybe"/>
                <a:cs typeface="KG Call Me Maybe"/>
              </a:rPr>
              <a:t>scissors, glue</a:t>
            </a:r>
            <a:endParaRPr lang="en-US" sz="1300" b="1" dirty="0">
              <a:latin typeface="KG Call Me Maybe"/>
              <a:cs typeface="KG Call Me Maybe"/>
            </a:endParaRPr>
          </a:p>
        </p:txBody>
      </p:sp>
      <p:sp>
        <p:nvSpPr>
          <p:cNvPr id="27" name="Rectangle 26"/>
          <p:cNvSpPr/>
          <p:nvPr/>
        </p:nvSpPr>
        <p:spPr>
          <a:xfrm>
            <a:off x="3415463" y="7738221"/>
            <a:ext cx="853468" cy="1219744"/>
          </a:xfrm>
          <a:prstGeom prst="rect">
            <a:avLst/>
          </a:prstGeom>
          <a:solidFill>
            <a:schemeClr val="bg1">
              <a:lumMod val="50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sz="1200" dirty="0">
              <a:latin typeface="KG Change This Heart"/>
              <a:cs typeface="KG Change This Heart"/>
            </a:endParaRPr>
          </a:p>
        </p:txBody>
      </p:sp>
      <p:sp>
        <p:nvSpPr>
          <p:cNvPr id="28" name="Rectangle 27"/>
          <p:cNvSpPr/>
          <p:nvPr/>
        </p:nvSpPr>
        <p:spPr>
          <a:xfrm>
            <a:off x="4268931" y="7738221"/>
            <a:ext cx="690938" cy="1223201"/>
          </a:xfrm>
          <a:prstGeom prst="rect">
            <a:avLst/>
          </a:prstGeom>
          <a:solidFill>
            <a:schemeClr val="bg1">
              <a:lumMod val="6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sz="1200" dirty="0">
              <a:latin typeface="KG Change This Heart"/>
              <a:cs typeface="KG Change This Heart"/>
            </a:endParaRPr>
          </a:p>
        </p:txBody>
      </p:sp>
      <p:sp>
        <p:nvSpPr>
          <p:cNvPr id="29" name="Rectangle 28"/>
          <p:cNvSpPr/>
          <p:nvPr/>
        </p:nvSpPr>
        <p:spPr>
          <a:xfrm>
            <a:off x="4952658" y="7738221"/>
            <a:ext cx="690938" cy="1219744"/>
          </a:xfrm>
          <a:prstGeom prst="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sz="1200" dirty="0">
              <a:latin typeface="KG Change This Heart"/>
              <a:cs typeface="KG Change This Heart"/>
            </a:endParaRPr>
          </a:p>
        </p:txBody>
      </p:sp>
      <p:sp>
        <p:nvSpPr>
          <p:cNvPr id="30" name="Rectangle 29"/>
          <p:cNvSpPr/>
          <p:nvPr/>
        </p:nvSpPr>
        <p:spPr>
          <a:xfrm>
            <a:off x="5643596" y="7738221"/>
            <a:ext cx="690938" cy="1219744"/>
          </a:xfrm>
          <a:prstGeom prst="rect">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sz="1200" dirty="0">
              <a:latin typeface="KG Change This Heart"/>
              <a:cs typeface="KG Change This Heart"/>
            </a:endParaRPr>
          </a:p>
        </p:txBody>
      </p:sp>
      <p:sp>
        <p:nvSpPr>
          <p:cNvPr id="31" name="Rectangle 30"/>
          <p:cNvSpPr/>
          <p:nvPr/>
        </p:nvSpPr>
        <p:spPr>
          <a:xfrm>
            <a:off x="6329309" y="7738221"/>
            <a:ext cx="512583" cy="1223202"/>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sz="1200" dirty="0">
              <a:latin typeface="KG Change This Heart"/>
              <a:cs typeface="KG Change This Heart"/>
            </a:endParaRPr>
          </a:p>
        </p:txBody>
      </p:sp>
      <p:sp>
        <p:nvSpPr>
          <p:cNvPr id="32" name="TextBox 31"/>
          <p:cNvSpPr txBox="1"/>
          <p:nvPr/>
        </p:nvSpPr>
        <p:spPr>
          <a:xfrm>
            <a:off x="3436250" y="7340883"/>
            <a:ext cx="853467" cy="646331"/>
          </a:xfrm>
          <a:prstGeom prst="rect">
            <a:avLst/>
          </a:prstGeom>
          <a:noFill/>
        </p:spPr>
        <p:txBody>
          <a:bodyPr wrap="square" rtlCol="0">
            <a:spAutoFit/>
          </a:bodyPr>
          <a:lstStyle/>
          <a:p>
            <a:pPr algn="ctr"/>
            <a:r>
              <a:rPr lang="en-US" sz="1200" dirty="0" smtClean="0">
                <a:latin typeface="KG Change This Heart"/>
                <a:cs typeface="KG Change This Heart"/>
              </a:rPr>
              <a:t>30%</a:t>
            </a:r>
          </a:p>
          <a:p>
            <a:endParaRPr lang="en-US" sz="1200" dirty="0" smtClean="0">
              <a:latin typeface="KG Change This Heart"/>
              <a:cs typeface="KG Change This Heart"/>
            </a:endParaRPr>
          </a:p>
          <a:p>
            <a:endParaRPr lang="en-US" sz="1200" dirty="0">
              <a:latin typeface="KG Change This Heart"/>
              <a:cs typeface="KG Change This Heart"/>
            </a:endParaRPr>
          </a:p>
        </p:txBody>
      </p:sp>
      <p:sp>
        <p:nvSpPr>
          <p:cNvPr id="33" name="TextBox 32"/>
          <p:cNvSpPr txBox="1"/>
          <p:nvPr/>
        </p:nvSpPr>
        <p:spPr>
          <a:xfrm>
            <a:off x="4202396" y="7345453"/>
            <a:ext cx="742572" cy="646331"/>
          </a:xfrm>
          <a:prstGeom prst="rect">
            <a:avLst/>
          </a:prstGeom>
          <a:noFill/>
        </p:spPr>
        <p:txBody>
          <a:bodyPr wrap="square" rtlCol="0">
            <a:spAutoFit/>
          </a:bodyPr>
          <a:lstStyle/>
          <a:p>
            <a:pPr algn="ctr"/>
            <a:r>
              <a:rPr lang="en-US" sz="1200" dirty="0">
                <a:latin typeface="KG Change This Heart"/>
                <a:cs typeface="KG Change This Heart"/>
              </a:rPr>
              <a:t>2</a:t>
            </a:r>
            <a:r>
              <a:rPr lang="en-US" sz="1200" dirty="0" smtClean="0">
                <a:latin typeface="KG Change This Heart"/>
                <a:cs typeface="KG Change This Heart"/>
              </a:rPr>
              <a:t>0%</a:t>
            </a:r>
          </a:p>
          <a:p>
            <a:endParaRPr lang="en-US" sz="1200" dirty="0" smtClean="0">
              <a:latin typeface="KG Change This Heart"/>
              <a:cs typeface="KG Change This Heart"/>
            </a:endParaRPr>
          </a:p>
          <a:p>
            <a:endParaRPr lang="en-US" sz="1200" dirty="0">
              <a:latin typeface="KG Change This Heart"/>
              <a:cs typeface="KG Change This Heart"/>
            </a:endParaRPr>
          </a:p>
        </p:txBody>
      </p:sp>
      <p:sp>
        <p:nvSpPr>
          <p:cNvPr id="34" name="TextBox 33"/>
          <p:cNvSpPr txBox="1"/>
          <p:nvPr/>
        </p:nvSpPr>
        <p:spPr>
          <a:xfrm>
            <a:off x="4912791" y="7350144"/>
            <a:ext cx="730805" cy="646331"/>
          </a:xfrm>
          <a:prstGeom prst="rect">
            <a:avLst/>
          </a:prstGeom>
          <a:noFill/>
        </p:spPr>
        <p:txBody>
          <a:bodyPr wrap="square" rtlCol="0">
            <a:spAutoFit/>
          </a:bodyPr>
          <a:lstStyle/>
          <a:p>
            <a:pPr algn="ctr"/>
            <a:r>
              <a:rPr lang="en-US" sz="1200" dirty="0">
                <a:latin typeface="KG Change This Heart"/>
                <a:cs typeface="KG Change This Heart"/>
              </a:rPr>
              <a:t>2</a:t>
            </a:r>
            <a:r>
              <a:rPr lang="en-US" sz="1200" dirty="0" smtClean="0">
                <a:latin typeface="KG Change This Heart"/>
                <a:cs typeface="KG Change This Heart"/>
              </a:rPr>
              <a:t>0%</a:t>
            </a:r>
          </a:p>
          <a:p>
            <a:endParaRPr lang="en-US" sz="1200" dirty="0" smtClean="0">
              <a:latin typeface="KG Change This Heart"/>
              <a:cs typeface="KG Change This Heart"/>
            </a:endParaRPr>
          </a:p>
          <a:p>
            <a:endParaRPr lang="en-US" sz="1200" dirty="0">
              <a:latin typeface="KG Change This Heart"/>
              <a:cs typeface="KG Change This Heart"/>
            </a:endParaRPr>
          </a:p>
        </p:txBody>
      </p:sp>
      <p:sp>
        <p:nvSpPr>
          <p:cNvPr id="35" name="TextBox 34"/>
          <p:cNvSpPr txBox="1"/>
          <p:nvPr/>
        </p:nvSpPr>
        <p:spPr>
          <a:xfrm>
            <a:off x="5643596" y="7350144"/>
            <a:ext cx="730805" cy="646331"/>
          </a:xfrm>
          <a:prstGeom prst="rect">
            <a:avLst/>
          </a:prstGeom>
          <a:noFill/>
        </p:spPr>
        <p:txBody>
          <a:bodyPr wrap="square" rtlCol="0">
            <a:spAutoFit/>
          </a:bodyPr>
          <a:lstStyle/>
          <a:p>
            <a:pPr algn="ctr"/>
            <a:r>
              <a:rPr lang="en-US" sz="1200" dirty="0">
                <a:latin typeface="KG Change This Heart"/>
                <a:cs typeface="KG Change This Heart"/>
              </a:rPr>
              <a:t>2</a:t>
            </a:r>
            <a:r>
              <a:rPr lang="en-US" sz="1200" dirty="0" smtClean="0">
                <a:latin typeface="KG Change This Heart"/>
                <a:cs typeface="KG Change This Heart"/>
              </a:rPr>
              <a:t>0%</a:t>
            </a:r>
          </a:p>
          <a:p>
            <a:endParaRPr lang="en-US" sz="1200" dirty="0" smtClean="0">
              <a:latin typeface="KG Change This Heart"/>
              <a:cs typeface="KG Change This Heart"/>
            </a:endParaRPr>
          </a:p>
          <a:p>
            <a:endParaRPr lang="en-US" sz="1200" dirty="0">
              <a:latin typeface="KG Change This Heart"/>
              <a:cs typeface="KG Change This Heart"/>
            </a:endParaRPr>
          </a:p>
        </p:txBody>
      </p:sp>
      <p:sp>
        <p:nvSpPr>
          <p:cNvPr id="36" name="TextBox 35"/>
          <p:cNvSpPr txBox="1"/>
          <p:nvPr/>
        </p:nvSpPr>
        <p:spPr>
          <a:xfrm>
            <a:off x="6163733" y="7350144"/>
            <a:ext cx="856513" cy="646331"/>
          </a:xfrm>
          <a:prstGeom prst="rect">
            <a:avLst/>
          </a:prstGeom>
          <a:noFill/>
        </p:spPr>
        <p:txBody>
          <a:bodyPr wrap="square" rtlCol="0">
            <a:spAutoFit/>
          </a:bodyPr>
          <a:lstStyle/>
          <a:p>
            <a:pPr algn="ctr"/>
            <a:r>
              <a:rPr lang="en-US" sz="1200" dirty="0" smtClean="0">
                <a:latin typeface="KG Change This Heart"/>
                <a:cs typeface="KG Change This Heart"/>
              </a:rPr>
              <a:t>10%</a:t>
            </a:r>
          </a:p>
          <a:p>
            <a:endParaRPr lang="en-US" sz="1200" dirty="0" smtClean="0">
              <a:latin typeface="KG Change This Heart"/>
              <a:cs typeface="KG Change This Heart"/>
            </a:endParaRPr>
          </a:p>
          <a:p>
            <a:endParaRPr lang="en-US" sz="1200" dirty="0">
              <a:latin typeface="KG Change This Heart"/>
              <a:cs typeface="KG Change This Heart"/>
            </a:endParaRPr>
          </a:p>
        </p:txBody>
      </p:sp>
      <p:sp>
        <p:nvSpPr>
          <p:cNvPr id="37" name="Rectangle 36"/>
          <p:cNvSpPr/>
          <p:nvPr/>
        </p:nvSpPr>
        <p:spPr>
          <a:xfrm rot="16200000">
            <a:off x="3979833" y="8111430"/>
            <a:ext cx="1238320" cy="461665"/>
          </a:xfrm>
          <a:prstGeom prst="rect">
            <a:avLst/>
          </a:prstGeom>
        </p:spPr>
        <p:txBody>
          <a:bodyPr wrap="square">
            <a:spAutoFit/>
          </a:bodyPr>
          <a:lstStyle/>
          <a:p>
            <a:pPr algn="ctr"/>
            <a:r>
              <a:rPr lang="en-US" sz="1200" dirty="0" smtClean="0">
                <a:solidFill>
                  <a:schemeClr val="bg1"/>
                </a:solidFill>
                <a:latin typeface="KG Change This Heart"/>
                <a:cs typeface="KG Change This Heart"/>
              </a:rPr>
              <a:t>Tests &amp; Quizzes</a:t>
            </a:r>
            <a:endParaRPr lang="en-US" sz="1200" dirty="0">
              <a:solidFill>
                <a:schemeClr val="bg1"/>
              </a:solidFill>
              <a:latin typeface="KG Change This Heart"/>
              <a:cs typeface="KG Change This Heart"/>
            </a:endParaRPr>
          </a:p>
        </p:txBody>
      </p:sp>
      <p:sp>
        <p:nvSpPr>
          <p:cNvPr id="38" name="Rectangle 37"/>
          <p:cNvSpPr/>
          <p:nvPr/>
        </p:nvSpPr>
        <p:spPr>
          <a:xfrm rot="16200000">
            <a:off x="4677400" y="8126548"/>
            <a:ext cx="1238320" cy="461665"/>
          </a:xfrm>
          <a:prstGeom prst="rect">
            <a:avLst/>
          </a:prstGeom>
        </p:spPr>
        <p:txBody>
          <a:bodyPr wrap="square">
            <a:spAutoFit/>
          </a:bodyPr>
          <a:lstStyle/>
          <a:p>
            <a:pPr algn="ctr"/>
            <a:r>
              <a:rPr lang="en-US" sz="1200" dirty="0" smtClean="0">
                <a:solidFill>
                  <a:schemeClr val="bg1"/>
                </a:solidFill>
                <a:latin typeface="KG Change This Heart"/>
                <a:cs typeface="KG Change This Heart"/>
              </a:rPr>
              <a:t>Reading Response</a:t>
            </a:r>
            <a:endParaRPr lang="en-US" sz="1200" dirty="0">
              <a:solidFill>
                <a:schemeClr val="bg1"/>
              </a:solidFill>
              <a:latin typeface="KG Change This Heart"/>
              <a:cs typeface="KG Change This Heart"/>
            </a:endParaRPr>
          </a:p>
        </p:txBody>
      </p:sp>
      <p:sp>
        <p:nvSpPr>
          <p:cNvPr id="39" name="Rectangle 38"/>
          <p:cNvSpPr/>
          <p:nvPr/>
        </p:nvSpPr>
        <p:spPr>
          <a:xfrm rot="16200000">
            <a:off x="5373135" y="8034215"/>
            <a:ext cx="1238320" cy="646331"/>
          </a:xfrm>
          <a:prstGeom prst="rect">
            <a:avLst/>
          </a:prstGeom>
        </p:spPr>
        <p:txBody>
          <a:bodyPr wrap="square">
            <a:spAutoFit/>
          </a:bodyPr>
          <a:lstStyle/>
          <a:p>
            <a:pPr algn="ctr"/>
            <a:r>
              <a:rPr lang="en-US" sz="1200" dirty="0" smtClean="0">
                <a:solidFill>
                  <a:schemeClr val="bg1">
                    <a:lumMod val="50000"/>
                  </a:schemeClr>
                </a:solidFill>
                <a:latin typeface="KG Change This Heart"/>
                <a:cs typeface="KG Change This Heart"/>
              </a:rPr>
              <a:t>Bell ringers/daily Work</a:t>
            </a:r>
            <a:endParaRPr lang="en-US" sz="1200" dirty="0">
              <a:solidFill>
                <a:schemeClr val="bg1">
                  <a:lumMod val="50000"/>
                </a:schemeClr>
              </a:solidFill>
              <a:latin typeface="KG Change This Heart"/>
              <a:cs typeface="KG Change This Heart"/>
            </a:endParaRPr>
          </a:p>
        </p:txBody>
      </p:sp>
      <p:sp>
        <p:nvSpPr>
          <p:cNvPr id="40" name="Rectangle 39"/>
          <p:cNvSpPr/>
          <p:nvPr/>
        </p:nvSpPr>
        <p:spPr>
          <a:xfrm rot="16200000">
            <a:off x="5975634" y="8224982"/>
            <a:ext cx="1256896" cy="246221"/>
          </a:xfrm>
          <a:prstGeom prst="rect">
            <a:avLst/>
          </a:prstGeom>
        </p:spPr>
        <p:txBody>
          <a:bodyPr wrap="square">
            <a:spAutoFit/>
          </a:bodyPr>
          <a:lstStyle/>
          <a:p>
            <a:pPr algn="ctr"/>
            <a:r>
              <a:rPr lang="en-US" sz="1000" dirty="0" smtClean="0">
                <a:solidFill>
                  <a:schemeClr val="bg1">
                    <a:lumMod val="50000"/>
                  </a:schemeClr>
                </a:solidFill>
                <a:latin typeface="KG Change This Heart"/>
                <a:cs typeface="KG Change This Heart"/>
              </a:rPr>
              <a:t>Participation</a:t>
            </a:r>
            <a:endParaRPr lang="en-US" sz="1000" dirty="0">
              <a:solidFill>
                <a:schemeClr val="bg1">
                  <a:lumMod val="50000"/>
                </a:schemeClr>
              </a:solidFill>
              <a:latin typeface="KG Change This Heart"/>
              <a:cs typeface="KG Change This Heart"/>
            </a:endParaRPr>
          </a:p>
        </p:txBody>
      </p:sp>
      <p:sp>
        <p:nvSpPr>
          <p:cNvPr id="41" name="Rectangle 40"/>
          <p:cNvSpPr/>
          <p:nvPr/>
        </p:nvSpPr>
        <p:spPr>
          <a:xfrm rot="16200000">
            <a:off x="2982481" y="8129163"/>
            <a:ext cx="1635561" cy="553998"/>
          </a:xfrm>
          <a:prstGeom prst="rect">
            <a:avLst/>
          </a:prstGeom>
        </p:spPr>
        <p:txBody>
          <a:bodyPr wrap="square">
            <a:spAutoFit/>
          </a:bodyPr>
          <a:lstStyle/>
          <a:p>
            <a:pPr algn="ctr"/>
            <a:r>
              <a:rPr lang="en-US" sz="1500" dirty="0">
                <a:solidFill>
                  <a:schemeClr val="bg1"/>
                </a:solidFill>
                <a:latin typeface="KG Change This Heart"/>
                <a:cs typeface="KG Change This Heart"/>
              </a:rPr>
              <a:t>Papers </a:t>
            </a:r>
            <a:endParaRPr lang="en-US" sz="1500" dirty="0" smtClean="0">
              <a:solidFill>
                <a:schemeClr val="bg1"/>
              </a:solidFill>
              <a:latin typeface="KG Change This Heart"/>
              <a:cs typeface="KG Change This Heart"/>
            </a:endParaRPr>
          </a:p>
          <a:p>
            <a:pPr algn="ctr"/>
            <a:r>
              <a:rPr lang="en-US" sz="1500" dirty="0" smtClean="0">
                <a:solidFill>
                  <a:schemeClr val="bg1"/>
                </a:solidFill>
                <a:latin typeface="KG Change This Heart"/>
                <a:cs typeface="KG Change This Heart"/>
              </a:rPr>
              <a:t> </a:t>
            </a:r>
            <a:r>
              <a:rPr lang="en-US" sz="1500" dirty="0">
                <a:solidFill>
                  <a:schemeClr val="bg1"/>
                </a:solidFill>
                <a:latin typeface="KG Change This Heart"/>
                <a:cs typeface="KG Change This Heart"/>
              </a:rPr>
              <a:t>Projects</a:t>
            </a:r>
          </a:p>
        </p:txBody>
      </p:sp>
      <p:sp>
        <p:nvSpPr>
          <p:cNvPr id="42" name="Half Frame 41"/>
          <p:cNvSpPr/>
          <p:nvPr/>
        </p:nvSpPr>
        <p:spPr>
          <a:xfrm rot="10800000">
            <a:off x="6163733" y="373177"/>
            <a:ext cx="554559" cy="643546"/>
          </a:xfrm>
          <a:prstGeom prst="halfFrame">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3" name="Half Frame 42"/>
          <p:cNvSpPr/>
          <p:nvPr/>
        </p:nvSpPr>
        <p:spPr>
          <a:xfrm>
            <a:off x="152604" y="54954"/>
            <a:ext cx="554559" cy="643546"/>
          </a:xfrm>
          <a:prstGeom prst="halfFrame">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5" name="TextBox 44"/>
          <p:cNvSpPr txBox="1"/>
          <p:nvPr/>
        </p:nvSpPr>
        <p:spPr>
          <a:xfrm>
            <a:off x="191130" y="8867000"/>
            <a:ext cx="1729754" cy="292388"/>
          </a:xfrm>
          <a:prstGeom prst="rect">
            <a:avLst/>
          </a:prstGeom>
          <a:noFill/>
        </p:spPr>
        <p:txBody>
          <a:bodyPr wrap="square" rtlCol="0">
            <a:spAutoFit/>
          </a:bodyPr>
          <a:lstStyle/>
          <a:p>
            <a:r>
              <a:rPr lang="en-US" sz="1300" b="1" dirty="0">
                <a:latin typeface="KG Call Me Maybe"/>
                <a:cs typeface="KG Call Me Maybe"/>
              </a:rPr>
              <a:t>s</a:t>
            </a:r>
            <a:r>
              <a:rPr lang="en-US" sz="1300" b="1" dirty="0" smtClean="0">
                <a:latin typeface="KG Call Me Maybe"/>
                <a:cs typeface="KG Call Me Maybe"/>
              </a:rPr>
              <a:t>ticky notes, highlighters</a:t>
            </a:r>
            <a:endParaRPr lang="en-US" sz="1300" b="1" dirty="0">
              <a:latin typeface="KG Call Me Maybe"/>
              <a:cs typeface="KG Call Me Maybe"/>
            </a:endParaRPr>
          </a:p>
        </p:txBody>
      </p:sp>
      <p:sp>
        <p:nvSpPr>
          <p:cNvPr id="46" name="TextBox 45"/>
          <p:cNvSpPr txBox="1"/>
          <p:nvPr/>
        </p:nvSpPr>
        <p:spPr>
          <a:xfrm rot="413096">
            <a:off x="1041959" y="7762704"/>
            <a:ext cx="1277283" cy="276999"/>
          </a:xfrm>
          <a:prstGeom prst="rect">
            <a:avLst/>
          </a:prstGeom>
          <a:noFill/>
        </p:spPr>
        <p:txBody>
          <a:bodyPr wrap="square" rtlCol="0">
            <a:spAutoFit/>
          </a:bodyPr>
          <a:lstStyle/>
          <a:p>
            <a:r>
              <a:rPr lang="en-US" sz="1200" dirty="0" smtClean="0">
                <a:latin typeface="APBCaramelCappuccino"/>
                <a:cs typeface="APBCaramelCappuccino"/>
              </a:rPr>
              <a:t>____</a:t>
            </a:r>
            <a:endParaRPr lang="en-US" sz="1200" dirty="0">
              <a:latin typeface="APBCaramelCappuccino"/>
              <a:cs typeface="APBCaramelCappuccino"/>
            </a:endParaRPr>
          </a:p>
        </p:txBody>
      </p:sp>
      <p:sp>
        <p:nvSpPr>
          <p:cNvPr id="47" name="TextBox 46"/>
          <p:cNvSpPr txBox="1"/>
          <p:nvPr/>
        </p:nvSpPr>
        <p:spPr>
          <a:xfrm rot="439923">
            <a:off x="708059" y="8020445"/>
            <a:ext cx="1274669" cy="276999"/>
          </a:xfrm>
          <a:prstGeom prst="rect">
            <a:avLst/>
          </a:prstGeom>
          <a:noFill/>
        </p:spPr>
        <p:txBody>
          <a:bodyPr wrap="square" rtlCol="0">
            <a:spAutoFit/>
          </a:bodyPr>
          <a:lstStyle/>
          <a:p>
            <a:r>
              <a:rPr lang="en-US" sz="1200" dirty="0" smtClean="0">
                <a:latin typeface="APBCaramelCappuccino"/>
                <a:cs typeface="APBCaramelCappuccino"/>
              </a:rPr>
              <a:t>________</a:t>
            </a:r>
            <a:endParaRPr lang="en-US" sz="1200" dirty="0">
              <a:latin typeface="APBCaramelCappuccino"/>
              <a:cs typeface="APBCaramelCappuccino"/>
            </a:endParaRPr>
          </a:p>
        </p:txBody>
      </p:sp>
      <p:sp>
        <p:nvSpPr>
          <p:cNvPr id="48" name="TextBox 47"/>
          <p:cNvSpPr txBox="1"/>
          <p:nvPr/>
        </p:nvSpPr>
        <p:spPr>
          <a:xfrm rot="21232400">
            <a:off x="772792" y="8246809"/>
            <a:ext cx="1274669" cy="276999"/>
          </a:xfrm>
          <a:prstGeom prst="rect">
            <a:avLst/>
          </a:prstGeom>
          <a:noFill/>
        </p:spPr>
        <p:txBody>
          <a:bodyPr wrap="square" rtlCol="0">
            <a:spAutoFit/>
          </a:bodyPr>
          <a:lstStyle/>
          <a:p>
            <a:r>
              <a:rPr lang="en-US" sz="1200" dirty="0" smtClean="0">
                <a:latin typeface="APBCaramelCappuccino"/>
                <a:cs typeface="APBCaramelCappuccino"/>
              </a:rPr>
              <a:t>________</a:t>
            </a:r>
            <a:endParaRPr lang="en-US" sz="1200" dirty="0">
              <a:latin typeface="APBCaramelCappuccino"/>
              <a:cs typeface="APBCaramelCappuccino"/>
            </a:endParaRPr>
          </a:p>
        </p:txBody>
      </p:sp>
      <p:sp>
        <p:nvSpPr>
          <p:cNvPr id="49" name="TextBox 48"/>
          <p:cNvSpPr txBox="1"/>
          <p:nvPr/>
        </p:nvSpPr>
        <p:spPr>
          <a:xfrm>
            <a:off x="3781568" y="577857"/>
            <a:ext cx="2592833" cy="461665"/>
          </a:xfrm>
          <a:prstGeom prst="rect">
            <a:avLst/>
          </a:prstGeom>
          <a:noFill/>
        </p:spPr>
        <p:txBody>
          <a:bodyPr wrap="square" rtlCol="0">
            <a:spAutoFit/>
          </a:bodyPr>
          <a:lstStyle/>
          <a:p>
            <a:pPr algn="ctr"/>
            <a:r>
              <a:rPr lang="en-US" sz="2400" b="1" dirty="0" smtClean="0">
                <a:latin typeface="KG Call Me Maybe" charset="0"/>
                <a:ea typeface="KG Call Me Maybe" charset="0"/>
                <a:cs typeface="KG Call Me Maybe" charset="0"/>
              </a:rPr>
              <a:t>-----  2017</a:t>
            </a:r>
            <a:endParaRPr lang="en-US" sz="2400" b="1" dirty="0">
              <a:latin typeface="KG Call Me Maybe" charset="0"/>
              <a:ea typeface="KG Call Me Maybe" charset="0"/>
              <a:cs typeface="KG Call Me Maybe" charset="0"/>
            </a:endParaRPr>
          </a:p>
        </p:txBody>
      </p:sp>
      <p:sp>
        <p:nvSpPr>
          <p:cNvPr id="50" name="Rectangle 49"/>
          <p:cNvSpPr/>
          <p:nvPr/>
        </p:nvSpPr>
        <p:spPr>
          <a:xfrm>
            <a:off x="1127341" y="577857"/>
            <a:ext cx="2051163" cy="461665"/>
          </a:xfrm>
          <a:prstGeom prst="rect">
            <a:avLst/>
          </a:prstGeom>
        </p:spPr>
        <p:txBody>
          <a:bodyPr wrap="square">
            <a:spAutoFit/>
          </a:bodyPr>
          <a:lstStyle/>
          <a:p>
            <a:r>
              <a:rPr lang="en-US" sz="2400" b="1" dirty="0" smtClean="0">
                <a:latin typeface="KG Call Me Maybe -skinny" charset="0"/>
                <a:ea typeface="KG Call Me Maybe -skinny" charset="0"/>
                <a:cs typeface="KG Call Me Maybe -skinny" charset="0"/>
              </a:rPr>
              <a:t>2016  -----</a:t>
            </a:r>
            <a:endParaRPr lang="en-US" sz="2400" b="1" dirty="0">
              <a:latin typeface="KG Call Me Maybe -skinny" charset="0"/>
              <a:ea typeface="KG Call Me Maybe -skinny" charset="0"/>
              <a:cs typeface="KG Call Me Maybe -skinny" charset="0"/>
            </a:endParaRPr>
          </a:p>
        </p:txBody>
      </p:sp>
      <p:sp>
        <p:nvSpPr>
          <p:cNvPr id="54" name="TextBox 53"/>
          <p:cNvSpPr txBox="1"/>
          <p:nvPr/>
        </p:nvSpPr>
        <p:spPr>
          <a:xfrm>
            <a:off x="1528364" y="617033"/>
            <a:ext cx="3889420" cy="584776"/>
          </a:xfrm>
          <a:prstGeom prst="rect">
            <a:avLst/>
          </a:prstGeom>
          <a:noFill/>
        </p:spPr>
        <p:txBody>
          <a:bodyPr wrap="square" rtlCol="0">
            <a:spAutoFit/>
          </a:bodyPr>
          <a:lstStyle/>
          <a:p>
            <a:pPr algn="ctr"/>
            <a:r>
              <a:rPr lang="en-US" sz="3200" b="1" dirty="0" smtClean="0">
                <a:latin typeface="bromello"/>
                <a:cs typeface="bromello"/>
              </a:rPr>
              <a:t>Mrs. Cahill</a:t>
            </a:r>
            <a:endParaRPr lang="en-US" sz="3200" b="1" dirty="0">
              <a:latin typeface="bromello"/>
              <a:cs typeface="bromello"/>
            </a:endParaRPr>
          </a:p>
        </p:txBody>
      </p:sp>
      <p:sp>
        <p:nvSpPr>
          <p:cNvPr id="55" name="TextBox 54"/>
          <p:cNvSpPr txBox="1"/>
          <p:nvPr/>
        </p:nvSpPr>
        <p:spPr>
          <a:xfrm>
            <a:off x="-25132" y="-64641"/>
            <a:ext cx="6858000" cy="861774"/>
          </a:xfrm>
          <a:prstGeom prst="rect">
            <a:avLst/>
          </a:prstGeom>
          <a:noFill/>
        </p:spPr>
        <p:txBody>
          <a:bodyPr wrap="square" rtlCol="0">
            <a:spAutoFit/>
          </a:bodyPr>
          <a:lstStyle/>
          <a:p>
            <a:pPr algn="ctr"/>
            <a:r>
              <a:rPr lang="en-US" sz="5000" dirty="0" smtClean="0">
                <a:latin typeface="KG Call Me Maybe"/>
                <a:cs typeface="KG Call Me Maybe"/>
              </a:rPr>
              <a:t>Middle School English </a:t>
            </a:r>
            <a:endParaRPr lang="en-US" sz="5000" b="1" dirty="0">
              <a:latin typeface="KG Call Me Maybe"/>
              <a:cs typeface="KG Call Me Maybe"/>
            </a:endParaRPr>
          </a:p>
        </p:txBody>
      </p:sp>
      <p:sp>
        <p:nvSpPr>
          <p:cNvPr id="56" name="Rectangle 55"/>
          <p:cNvSpPr/>
          <p:nvPr/>
        </p:nvSpPr>
        <p:spPr>
          <a:xfrm>
            <a:off x="40025" y="1043137"/>
            <a:ext cx="6727686" cy="630942"/>
          </a:xfrm>
          <a:prstGeom prst="rect">
            <a:avLst/>
          </a:prstGeom>
        </p:spPr>
        <p:txBody>
          <a:bodyPr wrap="square">
            <a:spAutoFit/>
          </a:bodyPr>
          <a:lstStyle/>
          <a:p>
            <a:pPr algn="ctr"/>
            <a:r>
              <a:rPr lang="en-US" sz="3500" dirty="0">
                <a:solidFill>
                  <a:srgbClr val="000000"/>
                </a:solidFill>
                <a:latin typeface="bromello"/>
                <a:cs typeface="bromello"/>
              </a:rPr>
              <a:t>communication</a:t>
            </a:r>
            <a:r>
              <a:rPr lang="en-US" sz="2800" b="1" dirty="0">
                <a:solidFill>
                  <a:srgbClr val="000000"/>
                </a:solidFill>
                <a:latin typeface="PBCoffeeBeforeTalkie"/>
                <a:cs typeface="PBCoffeeBeforeTalkie"/>
              </a:rPr>
              <a:t> </a:t>
            </a:r>
            <a:r>
              <a:rPr lang="en-US" sz="3000" b="1" dirty="0">
                <a:solidFill>
                  <a:srgbClr val="000000"/>
                </a:solidFill>
                <a:latin typeface="KG Call Me Maybe"/>
                <a:cs typeface="KG Call Me Maybe"/>
              </a:rPr>
              <a:t>with the teacher</a:t>
            </a:r>
          </a:p>
        </p:txBody>
      </p:sp>
    </p:spTree>
    <p:extLst>
      <p:ext uri="{BB962C8B-B14F-4D97-AF65-F5344CB8AC3E}">
        <p14:creationId xmlns:p14="http://schemas.microsoft.com/office/powerpoint/2010/main" val="1089567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2645"/>
          </a:xfrm>
          <a:prstGeom prst="rect">
            <a:avLst/>
          </a:prstGeom>
        </p:spPr>
      </p:pic>
      <p:sp>
        <p:nvSpPr>
          <p:cNvPr id="5" name="TextBox 4"/>
          <p:cNvSpPr txBox="1"/>
          <p:nvPr/>
        </p:nvSpPr>
        <p:spPr>
          <a:xfrm>
            <a:off x="-36692" y="1399590"/>
            <a:ext cx="6858000" cy="1261884"/>
          </a:xfrm>
          <a:prstGeom prst="rect">
            <a:avLst/>
          </a:prstGeom>
          <a:noFill/>
        </p:spPr>
        <p:txBody>
          <a:bodyPr wrap="square" rtlCol="0">
            <a:spAutoFit/>
          </a:bodyPr>
          <a:lstStyle/>
          <a:p>
            <a:endParaRPr lang="en-US" sz="1600" dirty="0" smtClean="0">
              <a:latin typeface="KG Wake Me Up"/>
              <a:cs typeface="KG Wake Me Up"/>
            </a:endParaRPr>
          </a:p>
          <a:p>
            <a:r>
              <a:rPr lang="en-US" sz="1600" dirty="0" smtClean="0">
                <a:latin typeface="KG Wake Me Up"/>
                <a:cs typeface="KG Wake Me Up"/>
              </a:rPr>
              <a:t>1  </a:t>
            </a:r>
            <a:r>
              <a:rPr lang="en-US" sz="2000" dirty="0" err="1" smtClean="0">
                <a:latin typeface="KG Call Me Maybe"/>
                <a:cs typeface="KG Call Me Maybe"/>
              </a:rPr>
              <a:t>mcahill@school.org</a:t>
            </a:r>
            <a:endParaRPr lang="en-US" sz="2000" dirty="0" smtClean="0">
              <a:latin typeface="KG Call Me Maybe"/>
              <a:cs typeface="KG Call Me Maybe"/>
            </a:endParaRPr>
          </a:p>
          <a:p>
            <a:r>
              <a:rPr lang="en-US" sz="1600" dirty="0" smtClean="0">
                <a:latin typeface="KG Wake Me Up"/>
                <a:cs typeface="KG Wake Me Up"/>
              </a:rPr>
              <a:t>2</a:t>
            </a:r>
            <a:r>
              <a:rPr lang="en-US" sz="1400" dirty="0" smtClean="0">
                <a:latin typeface="Century Gothic"/>
                <a:cs typeface="Century Gothic"/>
              </a:rPr>
              <a:t>  </a:t>
            </a:r>
            <a:r>
              <a:rPr lang="en-US" sz="2000" dirty="0" smtClean="0">
                <a:latin typeface="KG Call Me Maybe"/>
                <a:cs typeface="KG Call Me Maybe"/>
              </a:rPr>
              <a:t>Remind101 app chat</a:t>
            </a:r>
          </a:p>
          <a:p>
            <a:r>
              <a:rPr lang="en-US" sz="1600" dirty="0" smtClean="0">
                <a:latin typeface="KG Wake Me Up"/>
                <a:cs typeface="KG Wake Me Up"/>
              </a:rPr>
              <a:t>3</a:t>
            </a:r>
            <a:r>
              <a:rPr lang="en-US" sz="1400" dirty="0" smtClean="0">
                <a:latin typeface="Century Gothic"/>
                <a:cs typeface="Century Gothic"/>
              </a:rPr>
              <a:t>  </a:t>
            </a:r>
            <a:r>
              <a:rPr lang="en-US" sz="2000" dirty="0" smtClean="0">
                <a:latin typeface="KG Call Me Maybe"/>
                <a:cs typeface="KG Call Me Maybe"/>
              </a:rPr>
              <a:t>(</a:t>
            </a:r>
            <a:r>
              <a:rPr lang="en-US" sz="2000" dirty="0">
                <a:latin typeface="KG Call Me Maybe"/>
                <a:cs typeface="KG Call Me Maybe"/>
              </a:rPr>
              <a:t>719) </a:t>
            </a:r>
            <a:r>
              <a:rPr lang="en-US" sz="2000" dirty="0" smtClean="0">
                <a:latin typeface="KG Call Me Maybe"/>
                <a:cs typeface="KG Call Me Maybe"/>
              </a:rPr>
              <a:t>555-5555</a:t>
            </a:r>
            <a:endParaRPr lang="en-US" sz="2000" dirty="0">
              <a:latin typeface="KG Call Me Maybe"/>
              <a:cs typeface="KG Call Me Maybe"/>
            </a:endParaRPr>
          </a:p>
        </p:txBody>
      </p:sp>
      <p:sp>
        <p:nvSpPr>
          <p:cNvPr id="6" name="Rectangle 5"/>
          <p:cNvSpPr/>
          <p:nvPr/>
        </p:nvSpPr>
        <p:spPr>
          <a:xfrm>
            <a:off x="3084531" y="3775621"/>
            <a:ext cx="3758469" cy="900246"/>
          </a:xfrm>
          <a:prstGeom prst="rect">
            <a:avLst/>
          </a:prstGeom>
        </p:spPr>
        <p:txBody>
          <a:bodyPr wrap="square">
            <a:spAutoFit/>
          </a:bodyPr>
          <a:lstStyle/>
          <a:p>
            <a:r>
              <a:rPr lang="en-US" sz="1750" dirty="0" smtClean="0">
                <a:latin typeface="KG Call Me Maybe"/>
                <a:cs typeface="KG Call Me Maybe"/>
              </a:rPr>
              <a:t>Sign up </a:t>
            </a:r>
            <a:r>
              <a:rPr lang="en-US" sz="1750" dirty="0">
                <a:latin typeface="KG Call Me Maybe"/>
                <a:cs typeface="KG Call Me Maybe"/>
              </a:rPr>
              <a:t>for the class </a:t>
            </a:r>
            <a:r>
              <a:rPr lang="en-US" sz="1750" dirty="0" smtClean="0">
                <a:latin typeface="KG Call Me Maybe"/>
                <a:cs typeface="KG Call Me Maybe"/>
              </a:rPr>
              <a:t>text alerts for updates on homework, tests, quizzes, and other important dates. </a:t>
            </a:r>
            <a:r>
              <a:rPr lang="en-US" sz="1750" b="1" dirty="0" smtClean="0">
                <a:latin typeface="KG Call Me Maybe"/>
                <a:cs typeface="KG Call Me Maybe"/>
              </a:rPr>
              <a:t>Download the Remind App </a:t>
            </a:r>
            <a:r>
              <a:rPr lang="en-US" sz="1750" dirty="0" smtClean="0">
                <a:latin typeface="KG Call Me Maybe"/>
                <a:cs typeface="KG Call Me Maybe"/>
              </a:rPr>
              <a:t>to be able to talk to Mrs. Cahill for help.</a:t>
            </a:r>
            <a:endParaRPr lang="en-US" sz="1750" dirty="0">
              <a:latin typeface="KG Call Me Maybe"/>
              <a:cs typeface="KG Call Me Maybe"/>
            </a:endParaRPr>
          </a:p>
        </p:txBody>
      </p:sp>
      <p:sp>
        <p:nvSpPr>
          <p:cNvPr id="7" name="Rectangle 6"/>
          <p:cNvSpPr/>
          <p:nvPr/>
        </p:nvSpPr>
        <p:spPr>
          <a:xfrm>
            <a:off x="4553885" y="1452830"/>
            <a:ext cx="2412219" cy="846386"/>
          </a:xfrm>
          <a:prstGeom prst="rect">
            <a:avLst/>
          </a:prstGeom>
        </p:spPr>
        <p:txBody>
          <a:bodyPr wrap="square">
            <a:spAutoFit/>
          </a:bodyPr>
          <a:lstStyle/>
          <a:p>
            <a:pPr algn="ctr"/>
            <a:r>
              <a:rPr lang="en-US" sz="1900" dirty="0">
                <a:latin typeface="bromello"/>
                <a:cs typeface="bromello"/>
              </a:rPr>
              <a:t>e</a:t>
            </a:r>
            <a:r>
              <a:rPr lang="en-US" sz="1900" dirty="0" smtClean="0">
                <a:latin typeface="bromello"/>
                <a:cs typeface="bromello"/>
              </a:rPr>
              <a:t>ighth grade </a:t>
            </a:r>
          </a:p>
          <a:p>
            <a:pPr algn="ctr"/>
            <a:endParaRPr lang="en-US" sz="1000" dirty="0" smtClean="0">
              <a:latin typeface="Century Gothic"/>
              <a:cs typeface="Century Gothic"/>
            </a:endParaRPr>
          </a:p>
          <a:p>
            <a:pPr algn="ctr"/>
            <a:r>
              <a:rPr lang="en-US" sz="2000" dirty="0" smtClean="0">
                <a:latin typeface="KG Call Me Maybe"/>
                <a:cs typeface="KG Call Me Maybe"/>
              </a:rPr>
              <a:t>Text @teacher to 5555</a:t>
            </a:r>
            <a:endParaRPr lang="en-US" sz="2000" dirty="0">
              <a:latin typeface="KG Call Me Maybe"/>
              <a:cs typeface="KG Call Me Maybe"/>
            </a:endParaRPr>
          </a:p>
        </p:txBody>
      </p:sp>
      <p:sp>
        <p:nvSpPr>
          <p:cNvPr id="8" name="Rectangle 7"/>
          <p:cNvSpPr/>
          <p:nvPr/>
        </p:nvSpPr>
        <p:spPr>
          <a:xfrm>
            <a:off x="4310504" y="2176089"/>
            <a:ext cx="3036942" cy="846386"/>
          </a:xfrm>
          <a:prstGeom prst="rect">
            <a:avLst/>
          </a:prstGeom>
        </p:spPr>
        <p:txBody>
          <a:bodyPr wrap="square">
            <a:spAutoFit/>
          </a:bodyPr>
          <a:lstStyle/>
          <a:p>
            <a:pPr algn="ctr"/>
            <a:r>
              <a:rPr lang="en-US" sz="1900" dirty="0" smtClean="0">
                <a:latin typeface="bromello"/>
                <a:cs typeface="bromello"/>
              </a:rPr>
              <a:t>seventh grade </a:t>
            </a:r>
          </a:p>
          <a:p>
            <a:pPr algn="ctr"/>
            <a:endParaRPr lang="en-US" sz="1000" dirty="0" smtClean="0">
              <a:latin typeface="Century Gothic"/>
              <a:cs typeface="Century Gothic"/>
            </a:endParaRPr>
          </a:p>
          <a:p>
            <a:pPr algn="ctr"/>
            <a:r>
              <a:rPr lang="en-US" sz="2000" dirty="0">
                <a:latin typeface="KG Call Me Maybe"/>
                <a:cs typeface="KG Call Me Maybe"/>
              </a:rPr>
              <a:t>Text @teacher to 5555</a:t>
            </a:r>
          </a:p>
        </p:txBody>
      </p:sp>
      <p:sp>
        <p:nvSpPr>
          <p:cNvPr id="9" name="Rectangle 8"/>
          <p:cNvSpPr/>
          <p:nvPr/>
        </p:nvSpPr>
        <p:spPr>
          <a:xfrm>
            <a:off x="4622885" y="2951456"/>
            <a:ext cx="2419278" cy="846386"/>
          </a:xfrm>
          <a:prstGeom prst="rect">
            <a:avLst/>
          </a:prstGeom>
        </p:spPr>
        <p:txBody>
          <a:bodyPr wrap="square">
            <a:spAutoFit/>
          </a:bodyPr>
          <a:lstStyle/>
          <a:p>
            <a:pPr algn="ctr"/>
            <a:r>
              <a:rPr lang="en-US" sz="1900" dirty="0" smtClean="0">
                <a:latin typeface="bromello"/>
                <a:cs typeface="bromello"/>
              </a:rPr>
              <a:t>sixth grade </a:t>
            </a:r>
          </a:p>
          <a:p>
            <a:pPr algn="ctr"/>
            <a:endParaRPr lang="en-US" sz="1000" dirty="0" smtClean="0">
              <a:latin typeface="Century Gothic"/>
              <a:cs typeface="Century Gothic"/>
            </a:endParaRPr>
          </a:p>
          <a:p>
            <a:pPr algn="ctr"/>
            <a:r>
              <a:rPr lang="en-US" sz="2000" dirty="0">
                <a:latin typeface="KG Call Me Maybe"/>
                <a:cs typeface="KG Call Me Maybe"/>
              </a:rPr>
              <a:t>Text @teacher to 5555</a:t>
            </a:r>
          </a:p>
        </p:txBody>
      </p:sp>
      <p:sp>
        <p:nvSpPr>
          <p:cNvPr id="10" name="Rectangle 9"/>
          <p:cNvSpPr/>
          <p:nvPr/>
        </p:nvSpPr>
        <p:spPr>
          <a:xfrm>
            <a:off x="22440" y="2566582"/>
            <a:ext cx="3018620" cy="707886"/>
          </a:xfrm>
          <a:prstGeom prst="rect">
            <a:avLst/>
          </a:prstGeom>
        </p:spPr>
        <p:txBody>
          <a:bodyPr wrap="square">
            <a:spAutoFit/>
          </a:bodyPr>
          <a:lstStyle/>
          <a:p>
            <a:pPr algn="r"/>
            <a:r>
              <a:rPr lang="en-US" sz="4000" dirty="0" smtClean="0">
                <a:latin typeface="bromello"/>
                <a:cs typeface="bromello"/>
              </a:rPr>
              <a:t>instagram</a:t>
            </a:r>
            <a:endParaRPr lang="en-US" sz="4000" dirty="0">
              <a:latin typeface="bromello"/>
              <a:cs typeface="bromello"/>
            </a:endParaRPr>
          </a:p>
        </p:txBody>
      </p:sp>
      <p:sp>
        <p:nvSpPr>
          <p:cNvPr id="11" name="TextBox 10"/>
          <p:cNvSpPr txBox="1"/>
          <p:nvPr/>
        </p:nvSpPr>
        <p:spPr>
          <a:xfrm>
            <a:off x="2030895" y="3709382"/>
            <a:ext cx="184666" cy="369332"/>
          </a:xfrm>
          <a:prstGeom prst="rect">
            <a:avLst/>
          </a:prstGeom>
          <a:noFill/>
        </p:spPr>
        <p:txBody>
          <a:bodyPr wrap="none" rtlCol="0">
            <a:spAutoFit/>
          </a:bodyPr>
          <a:lstStyle/>
          <a:p>
            <a:endParaRPr lang="en-US"/>
          </a:p>
        </p:txBody>
      </p:sp>
      <p:sp>
        <p:nvSpPr>
          <p:cNvPr id="12" name="Rectangle 11"/>
          <p:cNvSpPr/>
          <p:nvPr/>
        </p:nvSpPr>
        <p:spPr>
          <a:xfrm>
            <a:off x="-1510" y="3786785"/>
            <a:ext cx="1562505" cy="692497"/>
          </a:xfrm>
          <a:prstGeom prst="rect">
            <a:avLst/>
          </a:prstGeom>
        </p:spPr>
        <p:txBody>
          <a:bodyPr wrap="square">
            <a:spAutoFit/>
          </a:bodyPr>
          <a:lstStyle/>
          <a:p>
            <a:pPr algn="ctr"/>
            <a:r>
              <a:rPr lang="en-US" sz="1300" b="1" dirty="0" smtClean="0">
                <a:latin typeface="KG Call Me Maybe"/>
                <a:cs typeface="KG Call Me Maybe"/>
              </a:rPr>
              <a:t>Follow our class account to see yourself and classmates in action</a:t>
            </a:r>
            <a:r>
              <a:rPr lang="en-US" sz="1050" dirty="0" smtClean="0">
                <a:latin typeface="Century Gothic"/>
                <a:cs typeface="Century Gothic"/>
              </a:rPr>
              <a:t>. </a:t>
            </a:r>
            <a:endParaRPr lang="en-US" sz="1050" dirty="0">
              <a:latin typeface="Century Gothic"/>
              <a:cs typeface="Century Gothic"/>
            </a:endParaRPr>
          </a:p>
        </p:txBody>
      </p:sp>
      <p:sp>
        <p:nvSpPr>
          <p:cNvPr id="13" name="Rectangle 12"/>
          <p:cNvSpPr/>
          <p:nvPr/>
        </p:nvSpPr>
        <p:spPr>
          <a:xfrm>
            <a:off x="1560996" y="3853334"/>
            <a:ext cx="1480064" cy="492443"/>
          </a:xfrm>
          <a:prstGeom prst="rect">
            <a:avLst/>
          </a:prstGeom>
        </p:spPr>
        <p:txBody>
          <a:bodyPr wrap="square">
            <a:spAutoFit/>
          </a:bodyPr>
          <a:lstStyle/>
          <a:p>
            <a:pPr algn="ctr"/>
            <a:r>
              <a:rPr lang="en-US" sz="1300" b="1" dirty="0" smtClean="0">
                <a:latin typeface="KG Call Me Maybe"/>
                <a:cs typeface="KG Call Me Maybe"/>
              </a:rPr>
              <a:t>Follow my book instagram for book recommendations</a:t>
            </a:r>
            <a:r>
              <a:rPr lang="en-US" sz="1050" dirty="0" smtClean="0">
                <a:latin typeface="Century Gothic"/>
                <a:cs typeface="Century Gothic"/>
              </a:rPr>
              <a:t>.</a:t>
            </a:r>
            <a:endParaRPr lang="en-US" sz="1050" dirty="0">
              <a:latin typeface="Century Gothic"/>
              <a:cs typeface="Century Gothic"/>
            </a:endParaRPr>
          </a:p>
        </p:txBody>
      </p:sp>
      <p:sp>
        <p:nvSpPr>
          <p:cNvPr id="14" name="TextBox 13"/>
          <p:cNvSpPr txBox="1"/>
          <p:nvPr/>
        </p:nvSpPr>
        <p:spPr>
          <a:xfrm>
            <a:off x="-43471" y="3397738"/>
            <a:ext cx="2385561" cy="415498"/>
          </a:xfrm>
          <a:prstGeom prst="rect">
            <a:avLst/>
          </a:prstGeom>
          <a:noFill/>
        </p:spPr>
        <p:txBody>
          <a:bodyPr wrap="square" rtlCol="0">
            <a:spAutoFit/>
          </a:bodyPr>
          <a:lstStyle/>
          <a:p>
            <a:r>
              <a:rPr lang="en-US" sz="2100" b="1" dirty="0" smtClean="0">
                <a:latin typeface="KG Call Me Maybe"/>
                <a:cs typeface="KG Call Me Maybe"/>
              </a:rPr>
              <a:t> @</a:t>
            </a:r>
            <a:r>
              <a:rPr lang="en-US" sz="2100" dirty="0" err="1" smtClean="0">
                <a:latin typeface="KG Call Me Maybe"/>
                <a:cs typeface="KG Call Me Maybe"/>
              </a:rPr>
              <a:t>mrscahillsclass</a:t>
            </a:r>
            <a:endParaRPr lang="en-US" sz="2100" dirty="0">
              <a:latin typeface="KG Call Me Maybe"/>
              <a:cs typeface="KG Call Me Maybe"/>
            </a:endParaRPr>
          </a:p>
        </p:txBody>
      </p:sp>
      <p:sp>
        <p:nvSpPr>
          <p:cNvPr id="15" name="TextBox 14"/>
          <p:cNvSpPr txBox="1"/>
          <p:nvPr/>
        </p:nvSpPr>
        <p:spPr>
          <a:xfrm>
            <a:off x="1410126" y="3453224"/>
            <a:ext cx="1671733" cy="400110"/>
          </a:xfrm>
          <a:prstGeom prst="rect">
            <a:avLst/>
          </a:prstGeom>
          <a:noFill/>
        </p:spPr>
        <p:txBody>
          <a:bodyPr wrap="square" rtlCol="0">
            <a:spAutoFit/>
          </a:bodyPr>
          <a:lstStyle/>
          <a:p>
            <a:r>
              <a:rPr lang="en-US" sz="1200" b="1" dirty="0" smtClean="0">
                <a:latin typeface="KG Call Me Maybe"/>
                <a:cs typeface="KG Call Me Maybe"/>
              </a:rPr>
              <a:t>  </a:t>
            </a:r>
            <a:r>
              <a:rPr lang="en-US" sz="2000" dirty="0" smtClean="0">
                <a:latin typeface="KG Call Me Maybe"/>
                <a:cs typeface="KG Call Me Maybe"/>
              </a:rPr>
              <a:t>@</a:t>
            </a:r>
            <a:r>
              <a:rPr lang="en-US" sz="2000" dirty="0" err="1" smtClean="0">
                <a:latin typeface="KG Call Me Maybe"/>
                <a:cs typeface="KG Call Me Maybe"/>
              </a:rPr>
              <a:t>mrscahillsbooks</a:t>
            </a:r>
            <a:endParaRPr lang="en-US" sz="2000" dirty="0">
              <a:latin typeface="KG Call Me Maybe"/>
              <a:cs typeface="KG Call Me Maybe"/>
            </a:endParaRPr>
          </a:p>
        </p:txBody>
      </p:sp>
      <p:sp>
        <p:nvSpPr>
          <p:cNvPr id="16" name="TextBox 15"/>
          <p:cNvSpPr txBox="1"/>
          <p:nvPr/>
        </p:nvSpPr>
        <p:spPr>
          <a:xfrm>
            <a:off x="3239043" y="1955441"/>
            <a:ext cx="1619393" cy="1384995"/>
          </a:xfrm>
          <a:prstGeom prst="rect">
            <a:avLst/>
          </a:prstGeom>
          <a:noFill/>
        </p:spPr>
        <p:txBody>
          <a:bodyPr wrap="square" rtlCol="0">
            <a:spAutoFit/>
          </a:bodyPr>
          <a:lstStyle/>
          <a:p>
            <a:pPr algn="ctr"/>
            <a:r>
              <a:rPr lang="en-US" sz="2800" dirty="0" smtClean="0">
                <a:latin typeface="KG Call Me Maybe"/>
                <a:cs typeface="KG Call Me Maybe"/>
              </a:rPr>
              <a:t>TEXT</a:t>
            </a:r>
          </a:p>
          <a:p>
            <a:pPr algn="ctr"/>
            <a:r>
              <a:rPr lang="en-US" sz="2800" dirty="0" smtClean="0">
                <a:latin typeface="KG Call Me Maybe"/>
                <a:cs typeface="KG Call Me Maybe"/>
              </a:rPr>
              <a:t> MESSAGE ALERTS</a:t>
            </a:r>
          </a:p>
        </p:txBody>
      </p:sp>
      <p:sp>
        <p:nvSpPr>
          <p:cNvPr id="17" name="TextBox 16"/>
          <p:cNvSpPr txBox="1"/>
          <p:nvPr/>
        </p:nvSpPr>
        <p:spPr>
          <a:xfrm>
            <a:off x="4361" y="4448003"/>
            <a:ext cx="6858000" cy="276999"/>
          </a:xfrm>
          <a:prstGeom prst="rect">
            <a:avLst/>
          </a:prstGeom>
          <a:noFill/>
        </p:spPr>
        <p:txBody>
          <a:bodyPr wrap="square" rtlCol="0">
            <a:spAutoFit/>
          </a:bodyPr>
          <a:lstStyle/>
          <a:p>
            <a:r>
              <a:rPr lang="en-US" sz="1200" dirty="0" smtClean="0">
                <a:latin typeface="Century"/>
                <a:cs typeface="Century"/>
              </a:rPr>
              <a:t>_______________________________________________________________________________________</a:t>
            </a:r>
            <a:endParaRPr lang="en-US" sz="1200" dirty="0">
              <a:latin typeface="APBCaramelCappuccino"/>
              <a:cs typeface="APBCaramelCappuccino"/>
            </a:endParaRPr>
          </a:p>
        </p:txBody>
      </p:sp>
      <p:sp>
        <p:nvSpPr>
          <p:cNvPr id="18" name="TextBox 17"/>
          <p:cNvSpPr txBox="1"/>
          <p:nvPr/>
        </p:nvSpPr>
        <p:spPr>
          <a:xfrm>
            <a:off x="-5" y="7073024"/>
            <a:ext cx="6862366" cy="276999"/>
          </a:xfrm>
          <a:prstGeom prst="rect">
            <a:avLst/>
          </a:prstGeom>
          <a:noFill/>
        </p:spPr>
        <p:txBody>
          <a:bodyPr wrap="square" rtlCol="0">
            <a:spAutoFit/>
          </a:bodyPr>
          <a:lstStyle/>
          <a:p>
            <a:r>
              <a:rPr lang="en-US" sz="1200" dirty="0" smtClean="0">
                <a:latin typeface="Century Gothic"/>
                <a:cs typeface="Century Gothic"/>
              </a:rPr>
              <a:t>_______________________________________________________________________________________</a:t>
            </a:r>
          </a:p>
        </p:txBody>
      </p:sp>
      <p:sp>
        <p:nvSpPr>
          <p:cNvPr id="19" name="Rectangle 18"/>
          <p:cNvSpPr/>
          <p:nvPr/>
        </p:nvSpPr>
        <p:spPr>
          <a:xfrm>
            <a:off x="-25132" y="4587195"/>
            <a:ext cx="6862361" cy="615553"/>
          </a:xfrm>
          <a:prstGeom prst="rect">
            <a:avLst/>
          </a:prstGeom>
        </p:spPr>
        <p:txBody>
          <a:bodyPr wrap="square">
            <a:spAutoFit/>
          </a:bodyPr>
          <a:lstStyle/>
          <a:p>
            <a:pPr algn="ctr"/>
            <a:r>
              <a:rPr lang="en-US" sz="3400" dirty="0" smtClean="0">
                <a:latin typeface="bromello"/>
                <a:cs typeface="bromello"/>
              </a:rPr>
              <a:t>responsibility and  preparation </a:t>
            </a:r>
            <a:endParaRPr lang="en-US" sz="3400" dirty="0">
              <a:latin typeface="bromello"/>
              <a:cs typeface="bromello"/>
            </a:endParaRPr>
          </a:p>
        </p:txBody>
      </p:sp>
      <p:sp>
        <p:nvSpPr>
          <p:cNvPr id="20" name="Rectangle 19"/>
          <p:cNvSpPr/>
          <p:nvPr/>
        </p:nvSpPr>
        <p:spPr>
          <a:xfrm>
            <a:off x="206832" y="5155750"/>
            <a:ext cx="2008729" cy="1846659"/>
          </a:xfrm>
          <a:prstGeom prst="rect">
            <a:avLst/>
          </a:prstGeom>
        </p:spPr>
        <p:txBody>
          <a:bodyPr wrap="square">
            <a:spAutoFit/>
          </a:bodyPr>
          <a:lstStyle/>
          <a:p>
            <a:pPr algn="ctr"/>
            <a:r>
              <a:rPr lang="en-US" sz="1900" b="1" dirty="0">
                <a:solidFill>
                  <a:srgbClr val="000000"/>
                </a:solidFill>
                <a:latin typeface="KG Call Me Maybe"/>
                <a:cs typeface="KG Call Me Maybe"/>
              </a:rPr>
              <a:t>Come </a:t>
            </a:r>
            <a:endParaRPr lang="en-US" sz="1900" b="1" dirty="0" smtClean="0">
              <a:solidFill>
                <a:srgbClr val="000000"/>
              </a:solidFill>
              <a:latin typeface="KG Call Me Maybe"/>
              <a:cs typeface="KG Call Me Maybe"/>
            </a:endParaRPr>
          </a:p>
          <a:p>
            <a:pPr algn="ctr"/>
            <a:r>
              <a:rPr lang="en-US" sz="1900" b="1" dirty="0" smtClean="0">
                <a:solidFill>
                  <a:srgbClr val="000000"/>
                </a:solidFill>
                <a:latin typeface="KG Call Me Maybe"/>
                <a:cs typeface="KG Call Me Maybe"/>
              </a:rPr>
              <a:t>prepared </a:t>
            </a:r>
            <a:r>
              <a:rPr lang="en-US" sz="1900" b="1" dirty="0">
                <a:solidFill>
                  <a:srgbClr val="000000"/>
                </a:solidFill>
                <a:latin typeface="KG Call Me Maybe"/>
                <a:cs typeface="KG Call Me Maybe"/>
              </a:rPr>
              <a:t>to </a:t>
            </a:r>
            <a:endParaRPr lang="en-US" sz="1900" b="1" dirty="0" smtClean="0">
              <a:solidFill>
                <a:srgbClr val="000000"/>
              </a:solidFill>
              <a:latin typeface="KG Call Me Maybe"/>
              <a:cs typeface="KG Call Me Maybe"/>
            </a:endParaRPr>
          </a:p>
          <a:p>
            <a:pPr algn="ctr"/>
            <a:r>
              <a:rPr lang="en-US" sz="1900" b="1" dirty="0" smtClean="0">
                <a:solidFill>
                  <a:srgbClr val="000000"/>
                </a:solidFill>
                <a:latin typeface="KG Call Me Maybe"/>
                <a:cs typeface="KG Call Me Maybe"/>
              </a:rPr>
              <a:t>class </a:t>
            </a:r>
            <a:r>
              <a:rPr lang="en-US" sz="1900" b="1" dirty="0">
                <a:solidFill>
                  <a:srgbClr val="000000"/>
                </a:solidFill>
                <a:latin typeface="KG Call Me Maybe"/>
                <a:cs typeface="KG Call Me Maybe"/>
              </a:rPr>
              <a:t>with your binder, planner, notebooks, writing utensils, &amp; interactive notebook </a:t>
            </a:r>
            <a:r>
              <a:rPr lang="en-US" sz="1900" b="1" dirty="0" smtClean="0">
                <a:solidFill>
                  <a:srgbClr val="000000"/>
                </a:solidFill>
                <a:latin typeface="KG Call Me Maybe"/>
                <a:cs typeface="KG Call Me Maybe"/>
              </a:rPr>
              <a:t>supplies</a:t>
            </a:r>
            <a:r>
              <a:rPr lang="en-US" sz="1900" dirty="0" smtClean="0">
                <a:solidFill>
                  <a:srgbClr val="000000"/>
                </a:solidFill>
                <a:latin typeface="KG Call Me Maybe"/>
                <a:cs typeface="KG Call Me Maybe"/>
              </a:rPr>
              <a:t>. </a:t>
            </a:r>
            <a:endParaRPr lang="en-US" sz="1900" dirty="0">
              <a:solidFill>
                <a:srgbClr val="000000"/>
              </a:solidFill>
              <a:latin typeface="KG Call Me Maybe"/>
              <a:cs typeface="KG Call Me Maybe"/>
            </a:endParaRPr>
          </a:p>
        </p:txBody>
      </p:sp>
      <p:sp>
        <p:nvSpPr>
          <p:cNvPr id="21" name="Rectangle 20"/>
          <p:cNvSpPr/>
          <p:nvPr/>
        </p:nvSpPr>
        <p:spPr>
          <a:xfrm>
            <a:off x="2534968" y="4897256"/>
            <a:ext cx="2008729" cy="1846659"/>
          </a:xfrm>
          <a:prstGeom prst="rect">
            <a:avLst/>
          </a:prstGeom>
        </p:spPr>
        <p:txBody>
          <a:bodyPr wrap="square">
            <a:spAutoFit/>
          </a:bodyPr>
          <a:lstStyle/>
          <a:p>
            <a:pPr algn="ctr"/>
            <a:endParaRPr lang="en-US" b="1" dirty="0">
              <a:latin typeface="KG Call Me Maybe"/>
              <a:cs typeface="KG Call Me Maybe"/>
            </a:endParaRPr>
          </a:p>
          <a:p>
            <a:pPr algn="ctr"/>
            <a:r>
              <a:rPr lang="en-US" sz="1600" b="1" dirty="0">
                <a:latin typeface="KG Call Me Maybe"/>
                <a:cs typeface="KG Call Me Maybe"/>
              </a:rPr>
              <a:t>Start </a:t>
            </a:r>
            <a:endParaRPr lang="en-US" sz="1600" b="1" dirty="0" smtClean="0">
              <a:latin typeface="KG Call Me Maybe"/>
              <a:cs typeface="KG Call Me Maybe"/>
            </a:endParaRPr>
          </a:p>
          <a:p>
            <a:pPr algn="ctr"/>
            <a:r>
              <a:rPr lang="en-US" sz="1600" b="1" dirty="0" smtClean="0">
                <a:latin typeface="KG Call Me Maybe"/>
                <a:cs typeface="KG Call Me Maybe"/>
              </a:rPr>
              <a:t>working </a:t>
            </a:r>
            <a:r>
              <a:rPr lang="en-US" sz="1600" b="1" dirty="0">
                <a:latin typeface="KG Call Me Maybe"/>
                <a:cs typeface="KG Call Me Maybe"/>
              </a:rPr>
              <a:t>on </a:t>
            </a:r>
            <a:endParaRPr lang="en-US" sz="1600" b="1" dirty="0" smtClean="0">
              <a:latin typeface="KG Call Me Maybe"/>
              <a:cs typeface="KG Call Me Maybe"/>
            </a:endParaRPr>
          </a:p>
          <a:p>
            <a:pPr algn="ctr"/>
            <a:r>
              <a:rPr lang="en-US" sz="1600" b="1" dirty="0" smtClean="0">
                <a:latin typeface="KG Call Me Maybe"/>
                <a:cs typeface="KG Call Me Maybe"/>
              </a:rPr>
              <a:t>bell </a:t>
            </a:r>
            <a:r>
              <a:rPr lang="en-US" sz="1600" b="1" dirty="0">
                <a:latin typeface="KG Call Me Maybe"/>
                <a:cs typeface="KG Call Me Maybe"/>
              </a:rPr>
              <a:t>ringers immediately so c</a:t>
            </a:r>
            <a:r>
              <a:rPr lang="en-US" sz="1600" b="1" dirty="0" smtClean="0">
                <a:latin typeface="KG Call Me Maybe"/>
                <a:cs typeface="KG Call Me Maybe"/>
              </a:rPr>
              <a:t>lass starts </a:t>
            </a:r>
            <a:r>
              <a:rPr lang="en-US" sz="1600" b="1" dirty="0">
                <a:latin typeface="KG Call Me Maybe"/>
                <a:cs typeface="KG Call Me Maybe"/>
              </a:rPr>
              <a:t>within </a:t>
            </a:r>
            <a:r>
              <a:rPr lang="en-US" sz="1600" b="1" dirty="0" smtClean="0">
                <a:latin typeface="KG Call Me Maybe"/>
                <a:cs typeface="KG Call Me Maybe"/>
              </a:rPr>
              <a:t>5 minutes </a:t>
            </a:r>
            <a:r>
              <a:rPr lang="en-US" sz="1600" b="1" dirty="0">
                <a:latin typeface="KG Call Me Maybe"/>
                <a:cs typeface="KG Call Me Maybe"/>
              </a:rPr>
              <a:t>of the bell. This </a:t>
            </a:r>
            <a:r>
              <a:rPr lang="en-US" sz="1600" b="1" dirty="0" smtClean="0">
                <a:latin typeface="KG Call Me Maybe"/>
                <a:cs typeface="KG Call Me Maybe"/>
              </a:rPr>
              <a:t>is </a:t>
            </a:r>
            <a:r>
              <a:rPr lang="en-US" sz="1600" b="1" dirty="0">
                <a:latin typeface="KG Call Me Maybe"/>
                <a:cs typeface="KG Call Me Maybe"/>
              </a:rPr>
              <a:t>when </a:t>
            </a:r>
            <a:r>
              <a:rPr lang="en-US" sz="1600" b="1" dirty="0" smtClean="0">
                <a:latin typeface="KG Call Me Maybe"/>
                <a:cs typeface="KG Call Me Maybe"/>
              </a:rPr>
              <a:t>I grade </a:t>
            </a:r>
            <a:r>
              <a:rPr lang="en-US" sz="1600" b="1" dirty="0">
                <a:latin typeface="KG Call Me Maybe"/>
                <a:cs typeface="KG Call Me Maybe"/>
              </a:rPr>
              <a:t>your </a:t>
            </a:r>
            <a:r>
              <a:rPr lang="en-US" sz="1600" b="1" dirty="0" smtClean="0">
                <a:latin typeface="KG Call Me Maybe"/>
                <a:cs typeface="KG Call Me Maybe"/>
              </a:rPr>
              <a:t>bell ringers</a:t>
            </a:r>
            <a:r>
              <a:rPr lang="en-US" sz="1600" dirty="0">
                <a:latin typeface="KG Call Me Maybe"/>
                <a:cs typeface="KG Call Me Maybe"/>
              </a:rPr>
              <a:t>. </a:t>
            </a:r>
          </a:p>
        </p:txBody>
      </p:sp>
      <p:sp>
        <p:nvSpPr>
          <p:cNvPr id="22" name="Rectangle 21"/>
          <p:cNvSpPr/>
          <p:nvPr/>
        </p:nvSpPr>
        <p:spPr>
          <a:xfrm>
            <a:off x="4770577" y="5155750"/>
            <a:ext cx="2008729" cy="2031325"/>
          </a:xfrm>
          <a:prstGeom prst="rect">
            <a:avLst/>
          </a:prstGeom>
        </p:spPr>
        <p:txBody>
          <a:bodyPr wrap="square">
            <a:spAutoFit/>
          </a:bodyPr>
          <a:lstStyle/>
          <a:p>
            <a:pPr algn="ctr"/>
            <a:r>
              <a:rPr lang="en-US" sz="2100" dirty="0">
                <a:latin typeface="KG One More Night"/>
                <a:cs typeface="KG One More Night"/>
              </a:rPr>
              <a:t>Work </a:t>
            </a:r>
            <a:r>
              <a:rPr lang="en-US" sz="2100" dirty="0" smtClean="0">
                <a:latin typeface="KG One More Night"/>
                <a:cs typeface="KG One More Night"/>
              </a:rPr>
              <a:t>should</a:t>
            </a:r>
          </a:p>
          <a:p>
            <a:pPr algn="ctr"/>
            <a:r>
              <a:rPr lang="en-US" sz="2100" dirty="0" smtClean="0">
                <a:latin typeface="KG One More Night"/>
                <a:cs typeface="KG One More Night"/>
              </a:rPr>
              <a:t> </a:t>
            </a:r>
            <a:r>
              <a:rPr lang="en-US" sz="2100" dirty="0">
                <a:latin typeface="KG One More Night"/>
                <a:cs typeface="KG One More Night"/>
              </a:rPr>
              <a:t>be turned in on its due date. Late work</a:t>
            </a:r>
          </a:p>
          <a:p>
            <a:pPr algn="ctr"/>
            <a:r>
              <a:rPr lang="en-US" sz="2100" dirty="0">
                <a:latin typeface="KG One More Night"/>
                <a:cs typeface="KG One More Night"/>
              </a:rPr>
              <a:t>will lose points on a per-day-late </a:t>
            </a:r>
            <a:endParaRPr lang="en-US" sz="2100" dirty="0" smtClean="0">
              <a:latin typeface="KG One More Night"/>
              <a:cs typeface="KG One More Night"/>
            </a:endParaRPr>
          </a:p>
          <a:p>
            <a:pPr algn="ctr"/>
            <a:r>
              <a:rPr lang="en-US" sz="2100" dirty="0" smtClean="0">
                <a:latin typeface="KG One More Night"/>
                <a:cs typeface="KG One More Night"/>
              </a:rPr>
              <a:t>basis</a:t>
            </a:r>
            <a:r>
              <a:rPr lang="en-US" sz="2000" dirty="0">
                <a:latin typeface="KG One More Night"/>
                <a:cs typeface="KG One More Night"/>
              </a:rPr>
              <a:t>.</a:t>
            </a:r>
          </a:p>
        </p:txBody>
      </p:sp>
      <p:sp>
        <p:nvSpPr>
          <p:cNvPr id="23" name="TextBox 22"/>
          <p:cNvSpPr txBox="1"/>
          <p:nvPr/>
        </p:nvSpPr>
        <p:spPr>
          <a:xfrm>
            <a:off x="-25132" y="7287034"/>
            <a:ext cx="3106992" cy="400110"/>
          </a:xfrm>
          <a:prstGeom prst="rect">
            <a:avLst/>
          </a:prstGeom>
          <a:noFill/>
        </p:spPr>
        <p:txBody>
          <a:bodyPr wrap="square" rtlCol="0">
            <a:spAutoFit/>
          </a:bodyPr>
          <a:lstStyle/>
          <a:p>
            <a:pPr algn="ctr"/>
            <a:r>
              <a:rPr lang="en-US" sz="2000" b="1" dirty="0" smtClean="0">
                <a:latin typeface="KG Change This Heart"/>
                <a:cs typeface="KG Change This Heart"/>
              </a:rPr>
              <a:t>Class Materials</a:t>
            </a:r>
          </a:p>
        </p:txBody>
      </p:sp>
      <p:sp>
        <p:nvSpPr>
          <p:cNvPr id="24" name="TextBox 23"/>
          <p:cNvSpPr txBox="1"/>
          <p:nvPr/>
        </p:nvSpPr>
        <p:spPr>
          <a:xfrm>
            <a:off x="-420178" y="7668879"/>
            <a:ext cx="2167467" cy="292388"/>
          </a:xfrm>
          <a:prstGeom prst="rect">
            <a:avLst/>
          </a:prstGeom>
          <a:noFill/>
        </p:spPr>
        <p:txBody>
          <a:bodyPr wrap="square" rtlCol="0">
            <a:spAutoFit/>
          </a:bodyPr>
          <a:lstStyle/>
          <a:p>
            <a:pPr algn="ctr"/>
            <a:r>
              <a:rPr lang="en-US" sz="1300" b="1" dirty="0" smtClean="0">
                <a:latin typeface="KG Call Me Maybe"/>
                <a:cs typeface="KG Call Me Maybe"/>
              </a:rPr>
              <a:t>2 composition  notebooks</a:t>
            </a:r>
            <a:endParaRPr lang="en-US" sz="1300" b="1" dirty="0">
              <a:latin typeface="KG Call Me Maybe"/>
              <a:cs typeface="KG Call Me Maybe"/>
            </a:endParaRPr>
          </a:p>
        </p:txBody>
      </p:sp>
      <p:sp>
        <p:nvSpPr>
          <p:cNvPr id="25" name="TextBox 24"/>
          <p:cNvSpPr txBox="1"/>
          <p:nvPr/>
        </p:nvSpPr>
        <p:spPr>
          <a:xfrm>
            <a:off x="-164141" y="7987214"/>
            <a:ext cx="1247874" cy="292388"/>
          </a:xfrm>
          <a:prstGeom prst="rect">
            <a:avLst/>
          </a:prstGeom>
          <a:noFill/>
        </p:spPr>
        <p:txBody>
          <a:bodyPr wrap="square" rtlCol="0">
            <a:spAutoFit/>
          </a:bodyPr>
          <a:lstStyle/>
          <a:p>
            <a:pPr algn="ctr"/>
            <a:r>
              <a:rPr lang="en-US" sz="1300" b="1" dirty="0" smtClean="0">
                <a:latin typeface="KG Call Me Maybe"/>
                <a:cs typeface="KG Call Me Maybe"/>
              </a:rPr>
              <a:t>Pencils &amp; pens</a:t>
            </a:r>
            <a:endParaRPr lang="en-US" sz="1300" b="1" dirty="0">
              <a:latin typeface="KG Call Me Maybe"/>
              <a:cs typeface="KG Call Me Maybe"/>
            </a:endParaRPr>
          </a:p>
        </p:txBody>
      </p:sp>
      <p:sp>
        <p:nvSpPr>
          <p:cNvPr id="26" name="TextBox 25"/>
          <p:cNvSpPr txBox="1"/>
          <p:nvPr/>
        </p:nvSpPr>
        <p:spPr>
          <a:xfrm>
            <a:off x="-67308" y="8340464"/>
            <a:ext cx="1097270" cy="492443"/>
          </a:xfrm>
          <a:prstGeom prst="rect">
            <a:avLst/>
          </a:prstGeom>
          <a:noFill/>
        </p:spPr>
        <p:txBody>
          <a:bodyPr wrap="square" rtlCol="0">
            <a:spAutoFit/>
          </a:bodyPr>
          <a:lstStyle/>
          <a:p>
            <a:pPr algn="ctr"/>
            <a:r>
              <a:rPr lang="en-US" sz="1300" b="1" dirty="0" smtClean="0">
                <a:latin typeface="KG Call Me Maybe"/>
                <a:cs typeface="KG Call Me Maybe"/>
              </a:rPr>
              <a:t>colored pencils, </a:t>
            </a:r>
          </a:p>
          <a:p>
            <a:pPr algn="ctr"/>
            <a:r>
              <a:rPr lang="en-US" sz="1300" b="1" dirty="0" smtClean="0">
                <a:latin typeface="KG Call Me Maybe"/>
                <a:cs typeface="KG Call Me Maybe"/>
              </a:rPr>
              <a:t>scissors, glue</a:t>
            </a:r>
            <a:endParaRPr lang="en-US" sz="1300" b="1" dirty="0">
              <a:latin typeface="KG Call Me Maybe"/>
              <a:cs typeface="KG Call Me Maybe"/>
            </a:endParaRPr>
          </a:p>
        </p:txBody>
      </p:sp>
      <p:sp>
        <p:nvSpPr>
          <p:cNvPr id="27" name="Rectangle 26"/>
          <p:cNvSpPr/>
          <p:nvPr/>
        </p:nvSpPr>
        <p:spPr>
          <a:xfrm>
            <a:off x="3415463" y="7738221"/>
            <a:ext cx="853468" cy="1219744"/>
          </a:xfrm>
          <a:prstGeom prst="rect">
            <a:avLst/>
          </a:prstGeom>
          <a:solidFill>
            <a:schemeClr val="bg1">
              <a:lumMod val="50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sz="1200" dirty="0">
              <a:latin typeface="KG Change This Heart"/>
              <a:cs typeface="KG Change This Heart"/>
            </a:endParaRPr>
          </a:p>
        </p:txBody>
      </p:sp>
      <p:sp>
        <p:nvSpPr>
          <p:cNvPr id="28" name="Rectangle 27"/>
          <p:cNvSpPr/>
          <p:nvPr/>
        </p:nvSpPr>
        <p:spPr>
          <a:xfrm>
            <a:off x="4268931" y="7738221"/>
            <a:ext cx="690938" cy="1223201"/>
          </a:xfrm>
          <a:prstGeom prst="rect">
            <a:avLst/>
          </a:prstGeom>
          <a:solidFill>
            <a:schemeClr val="bg1">
              <a:lumMod val="6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sz="1200" dirty="0">
              <a:latin typeface="KG Change This Heart"/>
              <a:cs typeface="KG Change This Heart"/>
            </a:endParaRPr>
          </a:p>
        </p:txBody>
      </p:sp>
      <p:sp>
        <p:nvSpPr>
          <p:cNvPr id="29" name="Rectangle 28"/>
          <p:cNvSpPr/>
          <p:nvPr/>
        </p:nvSpPr>
        <p:spPr>
          <a:xfrm>
            <a:off x="4952658" y="7738221"/>
            <a:ext cx="690938" cy="1219744"/>
          </a:xfrm>
          <a:prstGeom prst="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sz="1200" dirty="0">
              <a:latin typeface="KG Change This Heart"/>
              <a:cs typeface="KG Change This Heart"/>
            </a:endParaRPr>
          </a:p>
        </p:txBody>
      </p:sp>
      <p:sp>
        <p:nvSpPr>
          <p:cNvPr id="30" name="Rectangle 29"/>
          <p:cNvSpPr/>
          <p:nvPr/>
        </p:nvSpPr>
        <p:spPr>
          <a:xfrm>
            <a:off x="5643596" y="7738221"/>
            <a:ext cx="690938" cy="1219744"/>
          </a:xfrm>
          <a:prstGeom prst="rect">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sz="1200" dirty="0">
              <a:latin typeface="KG Change This Heart"/>
              <a:cs typeface="KG Change This Heart"/>
            </a:endParaRPr>
          </a:p>
        </p:txBody>
      </p:sp>
      <p:sp>
        <p:nvSpPr>
          <p:cNvPr id="31" name="Rectangle 30"/>
          <p:cNvSpPr/>
          <p:nvPr/>
        </p:nvSpPr>
        <p:spPr>
          <a:xfrm>
            <a:off x="6329309" y="7738221"/>
            <a:ext cx="512583" cy="1223202"/>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sz="1200" dirty="0">
              <a:latin typeface="KG Change This Heart"/>
              <a:cs typeface="KG Change This Heart"/>
            </a:endParaRPr>
          </a:p>
        </p:txBody>
      </p:sp>
      <p:sp>
        <p:nvSpPr>
          <p:cNvPr id="32" name="TextBox 31"/>
          <p:cNvSpPr txBox="1"/>
          <p:nvPr/>
        </p:nvSpPr>
        <p:spPr>
          <a:xfrm>
            <a:off x="3436250" y="7340883"/>
            <a:ext cx="853467" cy="646331"/>
          </a:xfrm>
          <a:prstGeom prst="rect">
            <a:avLst/>
          </a:prstGeom>
          <a:noFill/>
        </p:spPr>
        <p:txBody>
          <a:bodyPr wrap="square" rtlCol="0">
            <a:spAutoFit/>
          </a:bodyPr>
          <a:lstStyle/>
          <a:p>
            <a:pPr algn="ctr"/>
            <a:r>
              <a:rPr lang="en-US" sz="1200" dirty="0" smtClean="0">
                <a:latin typeface="KG Change This Heart"/>
                <a:cs typeface="KG Change This Heart"/>
              </a:rPr>
              <a:t>30%</a:t>
            </a:r>
          </a:p>
          <a:p>
            <a:endParaRPr lang="en-US" sz="1200" dirty="0" smtClean="0">
              <a:latin typeface="KG Change This Heart"/>
              <a:cs typeface="KG Change This Heart"/>
            </a:endParaRPr>
          </a:p>
          <a:p>
            <a:endParaRPr lang="en-US" sz="1200" dirty="0">
              <a:latin typeface="KG Change This Heart"/>
              <a:cs typeface="KG Change This Heart"/>
            </a:endParaRPr>
          </a:p>
        </p:txBody>
      </p:sp>
      <p:sp>
        <p:nvSpPr>
          <p:cNvPr id="33" name="TextBox 32"/>
          <p:cNvSpPr txBox="1"/>
          <p:nvPr/>
        </p:nvSpPr>
        <p:spPr>
          <a:xfrm>
            <a:off x="4202396" y="7345453"/>
            <a:ext cx="742572" cy="646331"/>
          </a:xfrm>
          <a:prstGeom prst="rect">
            <a:avLst/>
          </a:prstGeom>
          <a:noFill/>
        </p:spPr>
        <p:txBody>
          <a:bodyPr wrap="square" rtlCol="0">
            <a:spAutoFit/>
          </a:bodyPr>
          <a:lstStyle/>
          <a:p>
            <a:pPr algn="ctr"/>
            <a:r>
              <a:rPr lang="en-US" sz="1200" dirty="0">
                <a:latin typeface="KG Change This Heart"/>
                <a:cs typeface="KG Change This Heart"/>
              </a:rPr>
              <a:t>2</a:t>
            </a:r>
            <a:r>
              <a:rPr lang="en-US" sz="1200" dirty="0" smtClean="0">
                <a:latin typeface="KG Change This Heart"/>
                <a:cs typeface="KG Change This Heart"/>
              </a:rPr>
              <a:t>0%</a:t>
            </a:r>
          </a:p>
          <a:p>
            <a:endParaRPr lang="en-US" sz="1200" dirty="0" smtClean="0">
              <a:latin typeface="KG Change This Heart"/>
              <a:cs typeface="KG Change This Heart"/>
            </a:endParaRPr>
          </a:p>
          <a:p>
            <a:endParaRPr lang="en-US" sz="1200" dirty="0">
              <a:latin typeface="KG Change This Heart"/>
              <a:cs typeface="KG Change This Heart"/>
            </a:endParaRPr>
          </a:p>
        </p:txBody>
      </p:sp>
      <p:sp>
        <p:nvSpPr>
          <p:cNvPr id="34" name="TextBox 33"/>
          <p:cNvSpPr txBox="1"/>
          <p:nvPr/>
        </p:nvSpPr>
        <p:spPr>
          <a:xfrm>
            <a:off x="4912791" y="7350144"/>
            <a:ext cx="730805" cy="646331"/>
          </a:xfrm>
          <a:prstGeom prst="rect">
            <a:avLst/>
          </a:prstGeom>
          <a:noFill/>
        </p:spPr>
        <p:txBody>
          <a:bodyPr wrap="square" rtlCol="0">
            <a:spAutoFit/>
          </a:bodyPr>
          <a:lstStyle/>
          <a:p>
            <a:pPr algn="ctr"/>
            <a:r>
              <a:rPr lang="en-US" sz="1200" dirty="0">
                <a:latin typeface="KG Change This Heart"/>
                <a:cs typeface="KG Change This Heart"/>
              </a:rPr>
              <a:t>2</a:t>
            </a:r>
            <a:r>
              <a:rPr lang="en-US" sz="1200" dirty="0" smtClean="0">
                <a:latin typeface="KG Change This Heart"/>
                <a:cs typeface="KG Change This Heart"/>
              </a:rPr>
              <a:t>0%</a:t>
            </a:r>
          </a:p>
          <a:p>
            <a:endParaRPr lang="en-US" sz="1200" dirty="0" smtClean="0">
              <a:latin typeface="KG Change This Heart"/>
              <a:cs typeface="KG Change This Heart"/>
            </a:endParaRPr>
          </a:p>
          <a:p>
            <a:endParaRPr lang="en-US" sz="1200" dirty="0">
              <a:latin typeface="KG Change This Heart"/>
              <a:cs typeface="KG Change This Heart"/>
            </a:endParaRPr>
          </a:p>
        </p:txBody>
      </p:sp>
      <p:sp>
        <p:nvSpPr>
          <p:cNvPr id="35" name="TextBox 34"/>
          <p:cNvSpPr txBox="1"/>
          <p:nvPr/>
        </p:nvSpPr>
        <p:spPr>
          <a:xfrm>
            <a:off x="5643596" y="7350144"/>
            <a:ext cx="730805" cy="646331"/>
          </a:xfrm>
          <a:prstGeom prst="rect">
            <a:avLst/>
          </a:prstGeom>
          <a:noFill/>
        </p:spPr>
        <p:txBody>
          <a:bodyPr wrap="square" rtlCol="0">
            <a:spAutoFit/>
          </a:bodyPr>
          <a:lstStyle/>
          <a:p>
            <a:pPr algn="ctr"/>
            <a:r>
              <a:rPr lang="en-US" sz="1200" dirty="0">
                <a:latin typeface="KG Change This Heart"/>
                <a:cs typeface="KG Change This Heart"/>
              </a:rPr>
              <a:t>2</a:t>
            </a:r>
            <a:r>
              <a:rPr lang="en-US" sz="1200" dirty="0" smtClean="0">
                <a:latin typeface="KG Change This Heart"/>
                <a:cs typeface="KG Change This Heart"/>
              </a:rPr>
              <a:t>0%</a:t>
            </a:r>
          </a:p>
          <a:p>
            <a:endParaRPr lang="en-US" sz="1200" dirty="0" smtClean="0">
              <a:latin typeface="KG Change This Heart"/>
              <a:cs typeface="KG Change This Heart"/>
            </a:endParaRPr>
          </a:p>
          <a:p>
            <a:endParaRPr lang="en-US" sz="1200" dirty="0">
              <a:latin typeface="KG Change This Heart"/>
              <a:cs typeface="KG Change This Heart"/>
            </a:endParaRPr>
          </a:p>
        </p:txBody>
      </p:sp>
      <p:sp>
        <p:nvSpPr>
          <p:cNvPr id="36" name="TextBox 35"/>
          <p:cNvSpPr txBox="1"/>
          <p:nvPr/>
        </p:nvSpPr>
        <p:spPr>
          <a:xfrm>
            <a:off x="6163733" y="7350144"/>
            <a:ext cx="856513" cy="646331"/>
          </a:xfrm>
          <a:prstGeom prst="rect">
            <a:avLst/>
          </a:prstGeom>
          <a:noFill/>
        </p:spPr>
        <p:txBody>
          <a:bodyPr wrap="square" rtlCol="0">
            <a:spAutoFit/>
          </a:bodyPr>
          <a:lstStyle/>
          <a:p>
            <a:pPr algn="ctr"/>
            <a:r>
              <a:rPr lang="en-US" sz="1200" dirty="0" smtClean="0">
                <a:latin typeface="KG Change This Heart"/>
                <a:cs typeface="KG Change This Heart"/>
              </a:rPr>
              <a:t>10%</a:t>
            </a:r>
          </a:p>
          <a:p>
            <a:endParaRPr lang="en-US" sz="1200" dirty="0" smtClean="0">
              <a:latin typeface="KG Change This Heart"/>
              <a:cs typeface="KG Change This Heart"/>
            </a:endParaRPr>
          </a:p>
          <a:p>
            <a:endParaRPr lang="en-US" sz="1200" dirty="0">
              <a:latin typeface="KG Change This Heart"/>
              <a:cs typeface="KG Change This Heart"/>
            </a:endParaRPr>
          </a:p>
        </p:txBody>
      </p:sp>
      <p:sp>
        <p:nvSpPr>
          <p:cNvPr id="37" name="Rectangle 36"/>
          <p:cNvSpPr/>
          <p:nvPr/>
        </p:nvSpPr>
        <p:spPr>
          <a:xfrm rot="16200000">
            <a:off x="3979833" y="8111430"/>
            <a:ext cx="1238320" cy="461665"/>
          </a:xfrm>
          <a:prstGeom prst="rect">
            <a:avLst/>
          </a:prstGeom>
        </p:spPr>
        <p:txBody>
          <a:bodyPr wrap="square">
            <a:spAutoFit/>
          </a:bodyPr>
          <a:lstStyle/>
          <a:p>
            <a:pPr algn="ctr"/>
            <a:r>
              <a:rPr lang="en-US" sz="1200" dirty="0" smtClean="0">
                <a:solidFill>
                  <a:schemeClr val="bg1"/>
                </a:solidFill>
                <a:latin typeface="KG Change This Heart"/>
                <a:cs typeface="KG Change This Heart"/>
              </a:rPr>
              <a:t>Tests &amp; Quizzes</a:t>
            </a:r>
            <a:endParaRPr lang="en-US" sz="1200" dirty="0">
              <a:solidFill>
                <a:schemeClr val="bg1"/>
              </a:solidFill>
              <a:latin typeface="KG Change This Heart"/>
              <a:cs typeface="KG Change This Heart"/>
            </a:endParaRPr>
          </a:p>
        </p:txBody>
      </p:sp>
      <p:sp>
        <p:nvSpPr>
          <p:cNvPr id="38" name="Rectangle 37"/>
          <p:cNvSpPr/>
          <p:nvPr/>
        </p:nvSpPr>
        <p:spPr>
          <a:xfrm rot="16200000">
            <a:off x="4677400" y="8126548"/>
            <a:ext cx="1238320" cy="461665"/>
          </a:xfrm>
          <a:prstGeom prst="rect">
            <a:avLst/>
          </a:prstGeom>
        </p:spPr>
        <p:txBody>
          <a:bodyPr wrap="square">
            <a:spAutoFit/>
          </a:bodyPr>
          <a:lstStyle/>
          <a:p>
            <a:pPr algn="ctr"/>
            <a:r>
              <a:rPr lang="en-US" sz="1200" dirty="0" smtClean="0">
                <a:solidFill>
                  <a:schemeClr val="bg1"/>
                </a:solidFill>
                <a:latin typeface="KG Change This Heart"/>
                <a:cs typeface="KG Change This Heart"/>
              </a:rPr>
              <a:t>Reading Response</a:t>
            </a:r>
            <a:endParaRPr lang="en-US" sz="1200" dirty="0">
              <a:solidFill>
                <a:schemeClr val="bg1"/>
              </a:solidFill>
              <a:latin typeface="KG Change This Heart"/>
              <a:cs typeface="KG Change This Heart"/>
            </a:endParaRPr>
          </a:p>
        </p:txBody>
      </p:sp>
      <p:sp>
        <p:nvSpPr>
          <p:cNvPr id="39" name="Rectangle 38"/>
          <p:cNvSpPr/>
          <p:nvPr/>
        </p:nvSpPr>
        <p:spPr>
          <a:xfrm rot="16200000">
            <a:off x="5373135" y="8034215"/>
            <a:ext cx="1238320" cy="646331"/>
          </a:xfrm>
          <a:prstGeom prst="rect">
            <a:avLst/>
          </a:prstGeom>
        </p:spPr>
        <p:txBody>
          <a:bodyPr wrap="square">
            <a:spAutoFit/>
          </a:bodyPr>
          <a:lstStyle/>
          <a:p>
            <a:pPr algn="ctr"/>
            <a:r>
              <a:rPr lang="en-US" sz="1200" dirty="0" smtClean="0">
                <a:solidFill>
                  <a:schemeClr val="bg1">
                    <a:lumMod val="50000"/>
                  </a:schemeClr>
                </a:solidFill>
                <a:latin typeface="KG Change This Heart"/>
                <a:cs typeface="KG Change This Heart"/>
              </a:rPr>
              <a:t>Bell ringers/daily Work</a:t>
            </a:r>
            <a:endParaRPr lang="en-US" sz="1200" dirty="0">
              <a:solidFill>
                <a:schemeClr val="bg1">
                  <a:lumMod val="50000"/>
                </a:schemeClr>
              </a:solidFill>
              <a:latin typeface="KG Change This Heart"/>
              <a:cs typeface="KG Change This Heart"/>
            </a:endParaRPr>
          </a:p>
        </p:txBody>
      </p:sp>
      <p:sp>
        <p:nvSpPr>
          <p:cNvPr id="40" name="Rectangle 39"/>
          <p:cNvSpPr/>
          <p:nvPr/>
        </p:nvSpPr>
        <p:spPr>
          <a:xfrm rot="16200000">
            <a:off x="5975634" y="8224982"/>
            <a:ext cx="1256896" cy="246221"/>
          </a:xfrm>
          <a:prstGeom prst="rect">
            <a:avLst/>
          </a:prstGeom>
        </p:spPr>
        <p:txBody>
          <a:bodyPr wrap="square">
            <a:spAutoFit/>
          </a:bodyPr>
          <a:lstStyle/>
          <a:p>
            <a:pPr algn="ctr"/>
            <a:r>
              <a:rPr lang="en-US" sz="1000" dirty="0" smtClean="0">
                <a:solidFill>
                  <a:schemeClr val="bg1">
                    <a:lumMod val="50000"/>
                  </a:schemeClr>
                </a:solidFill>
                <a:latin typeface="KG Change This Heart"/>
                <a:cs typeface="KG Change This Heart"/>
              </a:rPr>
              <a:t>Participation</a:t>
            </a:r>
            <a:endParaRPr lang="en-US" sz="1000" dirty="0">
              <a:solidFill>
                <a:schemeClr val="bg1">
                  <a:lumMod val="50000"/>
                </a:schemeClr>
              </a:solidFill>
              <a:latin typeface="KG Change This Heart"/>
              <a:cs typeface="KG Change This Heart"/>
            </a:endParaRPr>
          </a:p>
        </p:txBody>
      </p:sp>
      <p:sp>
        <p:nvSpPr>
          <p:cNvPr id="41" name="Rectangle 40"/>
          <p:cNvSpPr/>
          <p:nvPr/>
        </p:nvSpPr>
        <p:spPr>
          <a:xfrm rot="16200000">
            <a:off x="2982481" y="8129163"/>
            <a:ext cx="1635561" cy="553998"/>
          </a:xfrm>
          <a:prstGeom prst="rect">
            <a:avLst/>
          </a:prstGeom>
        </p:spPr>
        <p:txBody>
          <a:bodyPr wrap="square">
            <a:spAutoFit/>
          </a:bodyPr>
          <a:lstStyle/>
          <a:p>
            <a:pPr algn="ctr"/>
            <a:r>
              <a:rPr lang="en-US" sz="1500" dirty="0">
                <a:solidFill>
                  <a:schemeClr val="bg1"/>
                </a:solidFill>
                <a:latin typeface="KG Change This Heart"/>
                <a:cs typeface="KG Change This Heart"/>
              </a:rPr>
              <a:t>Papers </a:t>
            </a:r>
            <a:endParaRPr lang="en-US" sz="1500" dirty="0" smtClean="0">
              <a:solidFill>
                <a:schemeClr val="bg1"/>
              </a:solidFill>
              <a:latin typeface="KG Change This Heart"/>
              <a:cs typeface="KG Change This Heart"/>
            </a:endParaRPr>
          </a:p>
          <a:p>
            <a:pPr algn="ctr"/>
            <a:r>
              <a:rPr lang="en-US" sz="1500" dirty="0" smtClean="0">
                <a:solidFill>
                  <a:schemeClr val="bg1"/>
                </a:solidFill>
                <a:latin typeface="KG Change This Heart"/>
                <a:cs typeface="KG Change This Heart"/>
              </a:rPr>
              <a:t> </a:t>
            </a:r>
            <a:r>
              <a:rPr lang="en-US" sz="1500" dirty="0">
                <a:solidFill>
                  <a:schemeClr val="bg1"/>
                </a:solidFill>
                <a:latin typeface="KG Change This Heart"/>
                <a:cs typeface="KG Change This Heart"/>
              </a:rPr>
              <a:t>Projects</a:t>
            </a:r>
          </a:p>
        </p:txBody>
      </p:sp>
      <p:sp>
        <p:nvSpPr>
          <p:cNvPr id="42" name="Half Frame 41"/>
          <p:cNvSpPr/>
          <p:nvPr/>
        </p:nvSpPr>
        <p:spPr>
          <a:xfrm rot="10800000">
            <a:off x="6163733" y="373177"/>
            <a:ext cx="554559" cy="643546"/>
          </a:xfrm>
          <a:prstGeom prst="halfFrame">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3" name="Half Frame 42"/>
          <p:cNvSpPr/>
          <p:nvPr/>
        </p:nvSpPr>
        <p:spPr>
          <a:xfrm>
            <a:off x="152604" y="54954"/>
            <a:ext cx="554559" cy="643546"/>
          </a:xfrm>
          <a:prstGeom prst="halfFrame">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5" name="TextBox 44"/>
          <p:cNvSpPr txBox="1"/>
          <p:nvPr/>
        </p:nvSpPr>
        <p:spPr>
          <a:xfrm>
            <a:off x="191130" y="8867000"/>
            <a:ext cx="1729754" cy="292388"/>
          </a:xfrm>
          <a:prstGeom prst="rect">
            <a:avLst/>
          </a:prstGeom>
          <a:noFill/>
        </p:spPr>
        <p:txBody>
          <a:bodyPr wrap="square" rtlCol="0">
            <a:spAutoFit/>
          </a:bodyPr>
          <a:lstStyle/>
          <a:p>
            <a:r>
              <a:rPr lang="en-US" sz="1300" b="1" dirty="0">
                <a:latin typeface="KG Call Me Maybe"/>
                <a:cs typeface="KG Call Me Maybe"/>
              </a:rPr>
              <a:t>s</a:t>
            </a:r>
            <a:r>
              <a:rPr lang="en-US" sz="1300" b="1" dirty="0" smtClean="0">
                <a:latin typeface="KG Call Me Maybe"/>
                <a:cs typeface="KG Call Me Maybe"/>
              </a:rPr>
              <a:t>ticky notes, highlighters</a:t>
            </a:r>
            <a:endParaRPr lang="en-US" sz="1300" b="1" dirty="0">
              <a:latin typeface="KG Call Me Maybe"/>
              <a:cs typeface="KG Call Me Maybe"/>
            </a:endParaRPr>
          </a:p>
        </p:txBody>
      </p:sp>
      <p:sp>
        <p:nvSpPr>
          <p:cNvPr id="46" name="TextBox 45"/>
          <p:cNvSpPr txBox="1"/>
          <p:nvPr/>
        </p:nvSpPr>
        <p:spPr>
          <a:xfrm rot="413096">
            <a:off x="1041959" y="7762704"/>
            <a:ext cx="1277283" cy="276999"/>
          </a:xfrm>
          <a:prstGeom prst="rect">
            <a:avLst/>
          </a:prstGeom>
          <a:noFill/>
        </p:spPr>
        <p:txBody>
          <a:bodyPr wrap="square" rtlCol="0">
            <a:spAutoFit/>
          </a:bodyPr>
          <a:lstStyle/>
          <a:p>
            <a:r>
              <a:rPr lang="en-US" sz="1200" dirty="0" smtClean="0">
                <a:latin typeface="APBCaramelCappuccino"/>
                <a:cs typeface="APBCaramelCappuccino"/>
              </a:rPr>
              <a:t>____</a:t>
            </a:r>
            <a:endParaRPr lang="en-US" sz="1200" dirty="0">
              <a:latin typeface="APBCaramelCappuccino"/>
              <a:cs typeface="APBCaramelCappuccino"/>
            </a:endParaRPr>
          </a:p>
        </p:txBody>
      </p:sp>
      <p:sp>
        <p:nvSpPr>
          <p:cNvPr id="47" name="TextBox 46"/>
          <p:cNvSpPr txBox="1"/>
          <p:nvPr/>
        </p:nvSpPr>
        <p:spPr>
          <a:xfrm rot="439923">
            <a:off x="708059" y="8020445"/>
            <a:ext cx="1274669" cy="276999"/>
          </a:xfrm>
          <a:prstGeom prst="rect">
            <a:avLst/>
          </a:prstGeom>
          <a:noFill/>
        </p:spPr>
        <p:txBody>
          <a:bodyPr wrap="square" rtlCol="0">
            <a:spAutoFit/>
          </a:bodyPr>
          <a:lstStyle/>
          <a:p>
            <a:r>
              <a:rPr lang="en-US" sz="1200" dirty="0" smtClean="0">
                <a:latin typeface="APBCaramelCappuccino"/>
                <a:cs typeface="APBCaramelCappuccino"/>
              </a:rPr>
              <a:t>________</a:t>
            </a:r>
            <a:endParaRPr lang="en-US" sz="1200" dirty="0">
              <a:latin typeface="APBCaramelCappuccino"/>
              <a:cs typeface="APBCaramelCappuccino"/>
            </a:endParaRPr>
          </a:p>
        </p:txBody>
      </p:sp>
      <p:sp>
        <p:nvSpPr>
          <p:cNvPr id="48" name="TextBox 47"/>
          <p:cNvSpPr txBox="1"/>
          <p:nvPr/>
        </p:nvSpPr>
        <p:spPr>
          <a:xfrm rot="21232400">
            <a:off x="772792" y="8246809"/>
            <a:ext cx="1274669" cy="276999"/>
          </a:xfrm>
          <a:prstGeom prst="rect">
            <a:avLst/>
          </a:prstGeom>
          <a:noFill/>
        </p:spPr>
        <p:txBody>
          <a:bodyPr wrap="square" rtlCol="0">
            <a:spAutoFit/>
          </a:bodyPr>
          <a:lstStyle/>
          <a:p>
            <a:r>
              <a:rPr lang="en-US" sz="1200" dirty="0" smtClean="0">
                <a:latin typeface="APBCaramelCappuccino"/>
                <a:cs typeface="APBCaramelCappuccino"/>
              </a:rPr>
              <a:t>________</a:t>
            </a:r>
            <a:endParaRPr lang="en-US" sz="1200" dirty="0">
              <a:latin typeface="APBCaramelCappuccino"/>
              <a:cs typeface="APBCaramelCappuccino"/>
            </a:endParaRPr>
          </a:p>
        </p:txBody>
      </p:sp>
      <p:sp>
        <p:nvSpPr>
          <p:cNvPr id="49" name="TextBox 48"/>
          <p:cNvSpPr txBox="1"/>
          <p:nvPr/>
        </p:nvSpPr>
        <p:spPr>
          <a:xfrm>
            <a:off x="3781568" y="577857"/>
            <a:ext cx="2592833" cy="461665"/>
          </a:xfrm>
          <a:prstGeom prst="rect">
            <a:avLst/>
          </a:prstGeom>
          <a:noFill/>
        </p:spPr>
        <p:txBody>
          <a:bodyPr wrap="square" rtlCol="0">
            <a:spAutoFit/>
          </a:bodyPr>
          <a:lstStyle/>
          <a:p>
            <a:pPr algn="ctr"/>
            <a:r>
              <a:rPr lang="en-US" sz="2400" b="1" dirty="0" smtClean="0">
                <a:latin typeface="KG Call Me Maybe" charset="0"/>
                <a:ea typeface="KG Call Me Maybe" charset="0"/>
                <a:cs typeface="KG Call Me Maybe" charset="0"/>
              </a:rPr>
              <a:t>-----  2017</a:t>
            </a:r>
            <a:endParaRPr lang="en-US" sz="2400" b="1" dirty="0">
              <a:latin typeface="KG Call Me Maybe" charset="0"/>
              <a:ea typeface="KG Call Me Maybe" charset="0"/>
              <a:cs typeface="KG Call Me Maybe" charset="0"/>
            </a:endParaRPr>
          </a:p>
        </p:txBody>
      </p:sp>
      <p:sp>
        <p:nvSpPr>
          <p:cNvPr id="50" name="Rectangle 49"/>
          <p:cNvSpPr/>
          <p:nvPr/>
        </p:nvSpPr>
        <p:spPr>
          <a:xfrm>
            <a:off x="1127341" y="577857"/>
            <a:ext cx="2051163" cy="461665"/>
          </a:xfrm>
          <a:prstGeom prst="rect">
            <a:avLst/>
          </a:prstGeom>
        </p:spPr>
        <p:txBody>
          <a:bodyPr wrap="square">
            <a:spAutoFit/>
          </a:bodyPr>
          <a:lstStyle/>
          <a:p>
            <a:r>
              <a:rPr lang="en-US" sz="2400" b="1" dirty="0" smtClean="0">
                <a:latin typeface="KG Call Me Maybe -skinny" charset="0"/>
                <a:ea typeface="KG Call Me Maybe -skinny" charset="0"/>
                <a:cs typeface="KG Call Me Maybe -skinny" charset="0"/>
              </a:rPr>
              <a:t>2016  -----</a:t>
            </a:r>
            <a:endParaRPr lang="en-US" sz="2400" b="1" dirty="0">
              <a:latin typeface="KG Call Me Maybe -skinny" charset="0"/>
              <a:ea typeface="KG Call Me Maybe -skinny" charset="0"/>
              <a:cs typeface="KG Call Me Maybe -skinny" charset="0"/>
            </a:endParaRPr>
          </a:p>
        </p:txBody>
      </p:sp>
      <p:sp>
        <p:nvSpPr>
          <p:cNvPr id="51" name="TextBox 50"/>
          <p:cNvSpPr txBox="1"/>
          <p:nvPr/>
        </p:nvSpPr>
        <p:spPr>
          <a:xfrm>
            <a:off x="1528364" y="617033"/>
            <a:ext cx="3889420" cy="584776"/>
          </a:xfrm>
          <a:prstGeom prst="rect">
            <a:avLst/>
          </a:prstGeom>
          <a:noFill/>
        </p:spPr>
        <p:txBody>
          <a:bodyPr wrap="square" rtlCol="0">
            <a:spAutoFit/>
          </a:bodyPr>
          <a:lstStyle/>
          <a:p>
            <a:pPr algn="ctr"/>
            <a:r>
              <a:rPr lang="en-US" sz="3200" b="1" dirty="0" smtClean="0">
                <a:latin typeface="bromello"/>
                <a:cs typeface="bromello"/>
              </a:rPr>
              <a:t>Mrs. Cahill</a:t>
            </a:r>
            <a:endParaRPr lang="en-US" sz="3200" b="1" dirty="0">
              <a:latin typeface="bromello"/>
              <a:cs typeface="bromello"/>
            </a:endParaRPr>
          </a:p>
        </p:txBody>
      </p:sp>
      <p:sp>
        <p:nvSpPr>
          <p:cNvPr id="52" name="TextBox 51"/>
          <p:cNvSpPr txBox="1"/>
          <p:nvPr/>
        </p:nvSpPr>
        <p:spPr>
          <a:xfrm>
            <a:off x="-25132" y="-64641"/>
            <a:ext cx="6858000" cy="861774"/>
          </a:xfrm>
          <a:prstGeom prst="rect">
            <a:avLst/>
          </a:prstGeom>
          <a:noFill/>
        </p:spPr>
        <p:txBody>
          <a:bodyPr wrap="square" rtlCol="0">
            <a:spAutoFit/>
          </a:bodyPr>
          <a:lstStyle/>
          <a:p>
            <a:pPr algn="ctr"/>
            <a:r>
              <a:rPr lang="en-US" sz="5000" dirty="0" smtClean="0">
                <a:latin typeface="KG Call Me Maybe"/>
                <a:cs typeface="KG Call Me Maybe"/>
              </a:rPr>
              <a:t>Middle School English </a:t>
            </a:r>
            <a:endParaRPr lang="en-US" sz="5000" b="1" dirty="0">
              <a:latin typeface="KG Call Me Maybe"/>
              <a:cs typeface="KG Call Me Maybe"/>
            </a:endParaRPr>
          </a:p>
        </p:txBody>
      </p:sp>
      <p:sp>
        <p:nvSpPr>
          <p:cNvPr id="53" name="Rectangle 52"/>
          <p:cNvSpPr/>
          <p:nvPr/>
        </p:nvSpPr>
        <p:spPr>
          <a:xfrm>
            <a:off x="40025" y="1043137"/>
            <a:ext cx="6727686" cy="630942"/>
          </a:xfrm>
          <a:prstGeom prst="rect">
            <a:avLst/>
          </a:prstGeom>
        </p:spPr>
        <p:txBody>
          <a:bodyPr wrap="square">
            <a:spAutoFit/>
          </a:bodyPr>
          <a:lstStyle/>
          <a:p>
            <a:pPr algn="ctr"/>
            <a:r>
              <a:rPr lang="en-US" sz="3500" dirty="0">
                <a:solidFill>
                  <a:srgbClr val="000000"/>
                </a:solidFill>
                <a:latin typeface="bromello"/>
                <a:cs typeface="bromello"/>
              </a:rPr>
              <a:t>communication</a:t>
            </a:r>
            <a:r>
              <a:rPr lang="en-US" sz="2800" b="1" dirty="0">
                <a:solidFill>
                  <a:srgbClr val="000000"/>
                </a:solidFill>
                <a:latin typeface="PBCoffeeBeforeTalkie"/>
                <a:cs typeface="PBCoffeeBeforeTalkie"/>
              </a:rPr>
              <a:t> </a:t>
            </a:r>
            <a:r>
              <a:rPr lang="en-US" sz="3000" b="1" dirty="0">
                <a:solidFill>
                  <a:srgbClr val="000000"/>
                </a:solidFill>
                <a:latin typeface="KG Call Me Maybe"/>
                <a:cs typeface="KG Call Me Maybe"/>
              </a:rPr>
              <a:t>with the teacher</a:t>
            </a:r>
          </a:p>
        </p:txBody>
      </p:sp>
    </p:spTree>
    <p:extLst>
      <p:ext uri="{BB962C8B-B14F-4D97-AF65-F5344CB8AC3E}">
        <p14:creationId xmlns:p14="http://schemas.microsoft.com/office/powerpoint/2010/main" val="765410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5"/>
            <a:ext cx="6858000" cy="9142645"/>
          </a:xfrm>
          <a:prstGeom prst="rect">
            <a:avLst/>
          </a:prstGeom>
        </p:spPr>
      </p:pic>
      <p:sp>
        <p:nvSpPr>
          <p:cNvPr id="51" name="TextBox 50"/>
          <p:cNvSpPr txBox="1"/>
          <p:nvPr/>
        </p:nvSpPr>
        <p:spPr>
          <a:xfrm>
            <a:off x="1450105" y="433948"/>
            <a:ext cx="3889420" cy="584776"/>
          </a:xfrm>
          <a:prstGeom prst="rect">
            <a:avLst/>
          </a:prstGeom>
          <a:noFill/>
        </p:spPr>
        <p:txBody>
          <a:bodyPr wrap="square" rtlCol="0">
            <a:spAutoFit/>
          </a:bodyPr>
          <a:lstStyle/>
          <a:p>
            <a:pPr algn="ctr"/>
            <a:r>
              <a:rPr lang="en-US" sz="3200" b="1" dirty="0" smtClean="0">
                <a:latin typeface="bromello"/>
                <a:cs typeface="bromello"/>
              </a:rPr>
              <a:t>Mrs. Cahill</a:t>
            </a:r>
            <a:endParaRPr lang="en-US" sz="3200" b="1" dirty="0">
              <a:latin typeface="bromello"/>
              <a:cs typeface="bromello"/>
            </a:endParaRPr>
          </a:p>
        </p:txBody>
      </p:sp>
      <p:sp>
        <p:nvSpPr>
          <p:cNvPr id="52" name="TextBox 51"/>
          <p:cNvSpPr txBox="1"/>
          <p:nvPr/>
        </p:nvSpPr>
        <p:spPr>
          <a:xfrm>
            <a:off x="0" y="0"/>
            <a:ext cx="6858000" cy="553998"/>
          </a:xfrm>
          <a:prstGeom prst="rect">
            <a:avLst/>
          </a:prstGeom>
          <a:noFill/>
        </p:spPr>
        <p:txBody>
          <a:bodyPr wrap="square" rtlCol="0">
            <a:spAutoFit/>
          </a:bodyPr>
          <a:lstStyle/>
          <a:p>
            <a:pPr algn="ctr"/>
            <a:r>
              <a:rPr lang="en-US" sz="3000" dirty="0" smtClean="0">
                <a:latin typeface="Stylish Calligraphy Demo"/>
                <a:cs typeface="Stylish Calligraphy Demo"/>
              </a:rPr>
              <a:t>Middle School English </a:t>
            </a:r>
            <a:endParaRPr lang="en-US" sz="3000" b="1" dirty="0">
              <a:latin typeface="Stylish Calligraphy Demo"/>
              <a:cs typeface="Stylish Calligraphy Demo"/>
            </a:endParaRPr>
          </a:p>
        </p:txBody>
      </p:sp>
      <p:sp>
        <p:nvSpPr>
          <p:cNvPr id="53" name="Rectangle 52"/>
          <p:cNvSpPr/>
          <p:nvPr/>
        </p:nvSpPr>
        <p:spPr>
          <a:xfrm>
            <a:off x="8672" y="847758"/>
            <a:ext cx="6849328"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54" name="Pentagon 53"/>
          <p:cNvSpPr/>
          <p:nvPr/>
        </p:nvSpPr>
        <p:spPr>
          <a:xfrm rot="10800000">
            <a:off x="2744902" y="1600200"/>
            <a:ext cx="706901" cy="304800"/>
          </a:xfrm>
          <a:prstGeom prst="homePlate">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TextBox 54"/>
          <p:cNvSpPr txBox="1"/>
          <p:nvPr/>
        </p:nvSpPr>
        <p:spPr>
          <a:xfrm>
            <a:off x="-4" y="973204"/>
            <a:ext cx="3282035" cy="1985159"/>
          </a:xfrm>
          <a:prstGeom prst="rect">
            <a:avLst/>
          </a:prstGeom>
          <a:noFill/>
        </p:spPr>
        <p:txBody>
          <a:bodyPr wrap="square" rtlCol="0">
            <a:spAutoFit/>
          </a:bodyPr>
          <a:lstStyle/>
          <a:p>
            <a:r>
              <a:rPr lang="en-US" sz="3400" dirty="0">
                <a:latin typeface="bromello"/>
                <a:cs typeface="bromello"/>
              </a:rPr>
              <a:t>c</a:t>
            </a:r>
            <a:r>
              <a:rPr lang="en-US" sz="3400" dirty="0" smtClean="0">
                <a:latin typeface="bromello"/>
                <a:cs typeface="bromello"/>
              </a:rPr>
              <a:t>ommunication</a:t>
            </a:r>
            <a:r>
              <a:rPr lang="en-US" sz="3000" b="1" dirty="0" smtClean="0">
                <a:latin typeface="PBCoffeeBeforeTalkie"/>
                <a:cs typeface="PBCoffeeBeforeTalkie"/>
              </a:rPr>
              <a:t> </a:t>
            </a:r>
          </a:p>
          <a:p>
            <a:r>
              <a:rPr lang="en-US" sz="2500" dirty="0" smtClean="0">
                <a:latin typeface="KG Somebody That I Used to Know"/>
                <a:cs typeface="KG Somebody That I Used to Know"/>
              </a:rPr>
              <a:t>with the teacher</a:t>
            </a:r>
          </a:p>
          <a:p>
            <a:endParaRPr lang="en-US" sz="1600" dirty="0" smtClean="0">
              <a:latin typeface="KG Wake Me Up"/>
              <a:cs typeface="KG Wake Me Up"/>
            </a:endParaRPr>
          </a:p>
          <a:p>
            <a:r>
              <a:rPr lang="en-US" sz="1600" dirty="0">
                <a:latin typeface="KG Wake Me Up"/>
                <a:cs typeface="KG Wake Me Up"/>
              </a:rPr>
              <a:t>1  </a:t>
            </a:r>
            <a:r>
              <a:rPr lang="en-US" sz="1600" dirty="0" err="1">
                <a:latin typeface="KG Call Me Maybe"/>
                <a:cs typeface="KG Call Me Maybe"/>
              </a:rPr>
              <a:t>mcahill@school.org</a:t>
            </a:r>
            <a:endParaRPr lang="en-US" sz="1600" dirty="0">
              <a:latin typeface="KG Call Me Maybe"/>
              <a:cs typeface="KG Call Me Maybe"/>
            </a:endParaRPr>
          </a:p>
          <a:p>
            <a:r>
              <a:rPr lang="en-US" sz="1600" dirty="0">
                <a:latin typeface="KG Wake Me Up"/>
                <a:cs typeface="KG Wake Me Up"/>
              </a:rPr>
              <a:t>2</a:t>
            </a:r>
            <a:r>
              <a:rPr lang="en-US" sz="1600" dirty="0">
                <a:latin typeface="Century Gothic"/>
                <a:cs typeface="Century Gothic"/>
              </a:rPr>
              <a:t>  </a:t>
            </a:r>
            <a:r>
              <a:rPr lang="en-US" sz="1600" dirty="0">
                <a:latin typeface="KG Call Me Maybe"/>
                <a:cs typeface="KG Call Me Maybe"/>
              </a:rPr>
              <a:t>Remind101 app chat</a:t>
            </a:r>
          </a:p>
          <a:p>
            <a:r>
              <a:rPr lang="en-US" sz="1600" dirty="0">
                <a:latin typeface="KG Wake Me Up"/>
                <a:cs typeface="KG Wake Me Up"/>
              </a:rPr>
              <a:t>3</a:t>
            </a:r>
            <a:r>
              <a:rPr lang="en-US" sz="1600" dirty="0">
                <a:latin typeface="Century Gothic"/>
                <a:cs typeface="Century Gothic"/>
              </a:rPr>
              <a:t>  </a:t>
            </a:r>
            <a:r>
              <a:rPr lang="en-US" sz="1600" dirty="0">
                <a:latin typeface="KG Call Me Maybe"/>
                <a:cs typeface="KG Call Me Maybe"/>
              </a:rPr>
              <a:t>(719) 555-5555</a:t>
            </a:r>
          </a:p>
        </p:txBody>
      </p:sp>
      <p:sp>
        <p:nvSpPr>
          <p:cNvPr id="56" name="Rectangle 55"/>
          <p:cNvSpPr/>
          <p:nvPr/>
        </p:nvSpPr>
        <p:spPr>
          <a:xfrm>
            <a:off x="56436" y="2789085"/>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57" name="Rectangle 56"/>
          <p:cNvSpPr/>
          <p:nvPr/>
        </p:nvSpPr>
        <p:spPr>
          <a:xfrm>
            <a:off x="3451806" y="2789085"/>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58" name="Rectangle 57"/>
          <p:cNvSpPr/>
          <p:nvPr/>
        </p:nvSpPr>
        <p:spPr>
          <a:xfrm>
            <a:off x="4493962" y="1483025"/>
            <a:ext cx="1005139" cy="830997"/>
          </a:xfrm>
          <a:prstGeom prst="rect">
            <a:avLst/>
          </a:prstGeom>
        </p:spPr>
        <p:txBody>
          <a:bodyPr wrap="square">
            <a:spAutoFit/>
          </a:bodyPr>
          <a:lstStyle/>
          <a:p>
            <a:pPr algn="ctr"/>
            <a:r>
              <a:rPr lang="en-US" sz="1900" dirty="0">
                <a:latin typeface="bromello"/>
                <a:cs typeface="bromello"/>
              </a:rPr>
              <a:t>e</a:t>
            </a:r>
            <a:r>
              <a:rPr lang="en-US" sz="1900" dirty="0" smtClean="0">
                <a:latin typeface="bromello"/>
                <a:cs typeface="bromello"/>
              </a:rPr>
              <a:t>ighth </a:t>
            </a:r>
          </a:p>
          <a:p>
            <a:pPr algn="ctr"/>
            <a:r>
              <a:rPr lang="en-US" sz="1900" dirty="0" smtClean="0">
                <a:latin typeface="bromello"/>
                <a:cs typeface="bromello"/>
              </a:rPr>
              <a:t>grade </a:t>
            </a:r>
          </a:p>
          <a:p>
            <a:pPr algn="ctr"/>
            <a:endParaRPr lang="en-US" sz="1000" dirty="0" smtClean="0">
              <a:latin typeface="Century Gothic"/>
              <a:cs typeface="Century Gothic"/>
            </a:endParaRPr>
          </a:p>
        </p:txBody>
      </p:sp>
      <p:sp>
        <p:nvSpPr>
          <p:cNvPr id="59" name="Rectangle 58"/>
          <p:cNvSpPr/>
          <p:nvPr/>
        </p:nvSpPr>
        <p:spPr>
          <a:xfrm>
            <a:off x="4493963" y="2058795"/>
            <a:ext cx="1005137" cy="523220"/>
          </a:xfrm>
          <a:prstGeom prst="rect">
            <a:avLst/>
          </a:prstGeom>
        </p:spPr>
        <p:txBody>
          <a:bodyPr wrap="square">
            <a:spAutoFit/>
          </a:bodyPr>
          <a:lstStyle/>
          <a:p>
            <a:pPr algn="ctr"/>
            <a:r>
              <a:rPr lang="en-US" sz="1400" dirty="0">
                <a:latin typeface="KG Call Me Maybe"/>
                <a:cs typeface="KG Call Me Maybe"/>
              </a:rPr>
              <a:t>Text @</a:t>
            </a:r>
            <a:r>
              <a:rPr lang="en-US" sz="1400" dirty="0" smtClean="0">
                <a:latin typeface="KG Call Me Maybe"/>
                <a:cs typeface="KG Call Me Maybe"/>
              </a:rPr>
              <a:t>teacher</a:t>
            </a:r>
          </a:p>
          <a:p>
            <a:pPr algn="ctr"/>
            <a:r>
              <a:rPr lang="en-US" sz="1400" dirty="0" smtClean="0">
                <a:latin typeface="KG Call Me Maybe"/>
                <a:cs typeface="KG Call Me Maybe"/>
              </a:rPr>
              <a:t> </a:t>
            </a:r>
            <a:r>
              <a:rPr lang="en-US" sz="1400" dirty="0">
                <a:latin typeface="KG Call Me Maybe"/>
                <a:cs typeface="KG Call Me Maybe"/>
              </a:rPr>
              <a:t>to 5555</a:t>
            </a:r>
          </a:p>
        </p:txBody>
      </p:sp>
      <p:sp>
        <p:nvSpPr>
          <p:cNvPr id="60" name="Rectangle 59"/>
          <p:cNvSpPr/>
          <p:nvPr/>
        </p:nvSpPr>
        <p:spPr>
          <a:xfrm>
            <a:off x="5680399" y="1473164"/>
            <a:ext cx="1005139" cy="830997"/>
          </a:xfrm>
          <a:prstGeom prst="rect">
            <a:avLst/>
          </a:prstGeom>
        </p:spPr>
        <p:txBody>
          <a:bodyPr wrap="square">
            <a:spAutoFit/>
          </a:bodyPr>
          <a:lstStyle/>
          <a:p>
            <a:pPr algn="ctr"/>
            <a:r>
              <a:rPr lang="en-US" sz="1900" dirty="0" smtClean="0">
                <a:latin typeface="bromello"/>
                <a:cs typeface="bromello"/>
              </a:rPr>
              <a:t>seventh </a:t>
            </a:r>
          </a:p>
          <a:p>
            <a:pPr algn="ctr"/>
            <a:r>
              <a:rPr lang="en-US" sz="1900" dirty="0" smtClean="0">
                <a:latin typeface="bromello"/>
                <a:cs typeface="bromello"/>
              </a:rPr>
              <a:t>grade </a:t>
            </a:r>
          </a:p>
          <a:p>
            <a:pPr algn="ctr"/>
            <a:endParaRPr lang="en-US" sz="1000" dirty="0" smtClean="0">
              <a:latin typeface="Century Gothic"/>
              <a:cs typeface="Century Gothic"/>
            </a:endParaRPr>
          </a:p>
        </p:txBody>
      </p:sp>
      <p:sp>
        <p:nvSpPr>
          <p:cNvPr id="61" name="Rectangle 60"/>
          <p:cNvSpPr/>
          <p:nvPr/>
        </p:nvSpPr>
        <p:spPr>
          <a:xfrm>
            <a:off x="5680400" y="2048934"/>
            <a:ext cx="1005137" cy="523220"/>
          </a:xfrm>
          <a:prstGeom prst="rect">
            <a:avLst/>
          </a:prstGeom>
        </p:spPr>
        <p:txBody>
          <a:bodyPr wrap="square">
            <a:spAutoFit/>
          </a:bodyPr>
          <a:lstStyle/>
          <a:p>
            <a:pPr algn="ctr"/>
            <a:r>
              <a:rPr lang="en-US" sz="1400" dirty="0">
                <a:latin typeface="KG Call Me Maybe"/>
                <a:cs typeface="KG Call Me Maybe"/>
              </a:rPr>
              <a:t>Text @</a:t>
            </a:r>
            <a:r>
              <a:rPr lang="en-US" sz="1400" dirty="0" smtClean="0">
                <a:latin typeface="KG Call Me Maybe"/>
                <a:cs typeface="KG Call Me Maybe"/>
              </a:rPr>
              <a:t>teacher</a:t>
            </a:r>
          </a:p>
          <a:p>
            <a:pPr algn="ctr"/>
            <a:r>
              <a:rPr lang="en-US" sz="1400" dirty="0" smtClean="0">
                <a:latin typeface="KG Call Me Maybe"/>
                <a:cs typeface="KG Call Me Maybe"/>
              </a:rPr>
              <a:t> </a:t>
            </a:r>
            <a:r>
              <a:rPr lang="en-US" sz="1400" dirty="0">
                <a:latin typeface="KG Call Me Maybe"/>
                <a:cs typeface="KG Call Me Maybe"/>
              </a:rPr>
              <a:t>to 5555</a:t>
            </a:r>
          </a:p>
        </p:txBody>
      </p:sp>
      <p:sp>
        <p:nvSpPr>
          <p:cNvPr id="62" name="Rectangle 61"/>
          <p:cNvSpPr/>
          <p:nvPr/>
        </p:nvSpPr>
        <p:spPr>
          <a:xfrm>
            <a:off x="8672" y="847758"/>
            <a:ext cx="6849328"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63" name="Pentagon 62"/>
          <p:cNvSpPr/>
          <p:nvPr/>
        </p:nvSpPr>
        <p:spPr>
          <a:xfrm>
            <a:off x="2965283" y="2450532"/>
            <a:ext cx="705018" cy="304800"/>
          </a:xfrm>
          <a:prstGeom prst="homePlate">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Rectangle 63"/>
          <p:cNvSpPr/>
          <p:nvPr/>
        </p:nvSpPr>
        <p:spPr>
          <a:xfrm>
            <a:off x="56436" y="2789085"/>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65" name="Rectangle 64"/>
          <p:cNvSpPr/>
          <p:nvPr/>
        </p:nvSpPr>
        <p:spPr>
          <a:xfrm>
            <a:off x="3451806" y="2789085"/>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66" name="Pentagon 65"/>
          <p:cNvSpPr/>
          <p:nvPr/>
        </p:nvSpPr>
        <p:spPr>
          <a:xfrm rot="10800000">
            <a:off x="2744904" y="3485283"/>
            <a:ext cx="700472" cy="351567"/>
          </a:xfrm>
          <a:prstGeom prst="homePlate">
            <a:avLst/>
          </a:prstGeom>
          <a:solidFill>
            <a:schemeClr val="bg1">
              <a:lumMod val="6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TextBox 66"/>
          <p:cNvSpPr txBox="1"/>
          <p:nvPr/>
        </p:nvSpPr>
        <p:spPr>
          <a:xfrm>
            <a:off x="8672" y="3007325"/>
            <a:ext cx="3106992" cy="615553"/>
          </a:xfrm>
          <a:prstGeom prst="rect">
            <a:avLst/>
          </a:prstGeom>
          <a:noFill/>
        </p:spPr>
        <p:txBody>
          <a:bodyPr wrap="square" rtlCol="0">
            <a:spAutoFit/>
          </a:bodyPr>
          <a:lstStyle/>
          <a:p>
            <a:r>
              <a:rPr lang="en-US" sz="3400" dirty="0">
                <a:latin typeface="bromello"/>
                <a:cs typeface="bromello"/>
              </a:rPr>
              <a:t>c</a:t>
            </a:r>
            <a:r>
              <a:rPr lang="en-US" sz="3400" dirty="0" smtClean="0">
                <a:latin typeface="bromello"/>
                <a:cs typeface="bromello"/>
              </a:rPr>
              <a:t>lass </a:t>
            </a:r>
            <a:r>
              <a:rPr lang="en-US" sz="3400" dirty="0">
                <a:latin typeface="bromello"/>
                <a:cs typeface="bromello"/>
              </a:rPr>
              <a:t>m</a:t>
            </a:r>
            <a:r>
              <a:rPr lang="en-US" sz="3400" dirty="0" smtClean="0">
                <a:latin typeface="bromello"/>
                <a:cs typeface="bromello"/>
              </a:rPr>
              <a:t>aterials</a:t>
            </a:r>
          </a:p>
        </p:txBody>
      </p:sp>
      <p:sp>
        <p:nvSpPr>
          <p:cNvPr id="68" name="TextBox 67"/>
          <p:cNvSpPr txBox="1"/>
          <p:nvPr/>
        </p:nvSpPr>
        <p:spPr>
          <a:xfrm rot="413096">
            <a:off x="1003698" y="4086878"/>
            <a:ext cx="1277283" cy="276999"/>
          </a:xfrm>
          <a:prstGeom prst="rect">
            <a:avLst/>
          </a:prstGeom>
          <a:noFill/>
        </p:spPr>
        <p:txBody>
          <a:bodyPr wrap="square" rtlCol="0">
            <a:spAutoFit/>
          </a:bodyPr>
          <a:lstStyle/>
          <a:p>
            <a:r>
              <a:rPr lang="en-US" sz="1200" dirty="0" smtClean="0">
                <a:latin typeface="APBCaramelCappuccino"/>
                <a:cs typeface="APBCaramelCappuccino"/>
              </a:rPr>
              <a:t>______</a:t>
            </a:r>
            <a:endParaRPr lang="en-US" sz="1200" dirty="0">
              <a:latin typeface="APBCaramelCappuccino"/>
              <a:cs typeface="APBCaramelCappuccino"/>
            </a:endParaRPr>
          </a:p>
        </p:txBody>
      </p:sp>
      <p:sp>
        <p:nvSpPr>
          <p:cNvPr id="69" name="TextBox 68"/>
          <p:cNvSpPr txBox="1"/>
          <p:nvPr/>
        </p:nvSpPr>
        <p:spPr>
          <a:xfrm>
            <a:off x="518017" y="4284557"/>
            <a:ext cx="1274669" cy="276999"/>
          </a:xfrm>
          <a:prstGeom prst="rect">
            <a:avLst/>
          </a:prstGeom>
          <a:noFill/>
        </p:spPr>
        <p:txBody>
          <a:bodyPr wrap="square" rtlCol="0">
            <a:spAutoFit/>
          </a:bodyPr>
          <a:lstStyle/>
          <a:p>
            <a:r>
              <a:rPr lang="en-US" sz="1200" dirty="0" smtClean="0">
                <a:latin typeface="APBCaramelCappuccino"/>
                <a:cs typeface="APBCaramelCappuccino"/>
              </a:rPr>
              <a:t>___________</a:t>
            </a:r>
            <a:endParaRPr lang="en-US" sz="1200" dirty="0">
              <a:latin typeface="APBCaramelCappuccino"/>
              <a:cs typeface="APBCaramelCappuccino"/>
            </a:endParaRPr>
          </a:p>
        </p:txBody>
      </p:sp>
      <p:sp>
        <p:nvSpPr>
          <p:cNvPr id="70" name="TextBox 69"/>
          <p:cNvSpPr txBox="1"/>
          <p:nvPr/>
        </p:nvSpPr>
        <p:spPr>
          <a:xfrm rot="21232400">
            <a:off x="789633" y="4610943"/>
            <a:ext cx="1274669" cy="276999"/>
          </a:xfrm>
          <a:prstGeom prst="rect">
            <a:avLst/>
          </a:prstGeom>
          <a:noFill/>
        </p:spPr>
        <p:txBody>
          <a:bodyPr wrap="square" rtlCol="0">
            <a:spAutoFit/>
          </a:bodyPr>
          <a:lstStyle/>
          <a:p>
            <a:r>
              <a:rPr lang="en-US" sz="1200" dirty="0" smtClean="0">
                <a:latin typeface="APBCaramelCappuccino"/>
                <a:cs typeface="APBCaramelCappuccino"/>
              </a:rPr>
              <a:t>________</a:t>
            </a:r>
            <a:endParaRPr lang="en-US" sz="1200" dirty="0">
              <a:latin typeface="APBCaramelCappuccino"/>
              <a:cs typeface="APBCaramelCappuccino"/>
            </a:endParaRPr>
          </a:p>
        </p:txBody>
      </p:sp>
      <p:sp>
        <p:nvSpPr>
          <p:cNvPr id="71" name="TextBox 70"/>
          <p:cNvSpPr txBox="1"/>
          <p:nvPr/>
        </p:nvSpPr>
        <p:spPr>
          <a:xfrm rot="20872677">
            <a:off x="1462853" y="4957637"/>
            <a:ext cx="1483376" cy="278914"/>
          </a:xfrm>
          <a:prstGeom prst="rect">
            <a:avLst/>
          </a:prstGeom>
          <a:noFill/>
        </p:spPr>
        <p:txBody>
          <a:bodyPr wrap="square" rtlCol="0">
            <a:spAutoFit/>
          </a:bodyPr>
          <a:lstStyle/>
          <a:p>
            <a:r>
              <a:rPr lang="en-US" sz="1200" dirty="0" smtClean="0">
                <a:latin typeface="APBCaramelCappuccino"/>
                <a:cs typeface="APBCaramelCappuccino"/>
              </a:rPr>
              <a:t>__</a:t>
            </a:r>
            <a:endParaRPr lang="en-US" sz="1200" dirty="0">
              <a:latin typeface="APBCaramelCappuccino"/>
              <a:cs typeface="APBCaramelCappuccino"/>
            </a:endParaRPr>
          </a:p>
        </p:txBody>
      </p:sp>
      <p:sp>
        <p:nvSpPr>
          <p:cNvPr id="72" name="Rectangle 71"/>
          <p:cNvSpPr/>
          <p:nvPr/>
        </p:nvSpPr>
        <p:spPr>
          <a:xfrm>
            <a:off x="3329796" y="2931598"/>
            <a:ext cx="3528205" cy="615553"/>
          </a:xfrm>
          <a:prstGeom prst="rect">
            <a:avLst/>
          </a:prstGeom>
        </p:spPr>
        <p:txBody>
          <a:bodyPr wrap="square">
            <a:spAutoFit/>
          </a:bodyPr>
          <a:lstStyle/>
          <a:p>
            <a:pPr algn="ctr"/>
            <a:r>
              <a:rPr lang="en-US" sz="3400" dirty="0" smtClean="0">
                <a:latin typeface="bromello"/>
                <a:cs typeface="bromello"/>
              </a:rPr>
              <a:t>preparation</a:t>
            </a:r>
            <a:endParaRPr lang="en-US" sz="3400" dirty="0">
              <a:latin typeface="bromello"/>
              <a:cs typeface="bromello"/>
            </a:endParaRPr>
          </a:p>
        </p:txBody>
      </p:sp>
      <p:sp>
        <p:nvSpPr>
          <p:cNvPr id="73" name="Rectangle 72"/>
          <p:cNvSpPr/>
          <p:nvPr/>
        </p:nvSpPr>
        <p:spPr>
          <a:xfrm>
            <a:off x="3445378" y="3485285"/>
            <a:ext cx="442549" cy="2092881"/>
          </a:xfrm>
          <a:prstGeom prst="rect">
            <a:avLst/>
          </a:prstGeom>
        </p:spPr>
        <p:txBody>
          <a:bodyPr wrap="none">
            <a:spAutoFit/>
          </a:bodyPr>
          <a:lstStyle/>
          <a:p>
            <a:r>
              <a:rPr lang="en-US" sz="2600" dirty="0" smtClean="0">
                <a:latin typeface="KG Wake Me Up"/>
                <a:cs typeface="KG Wake Me Up"/>
              </a:rPr>
              <a:t>1</a:t>
            </a:r>
          </a:p>
          <a:p>
            <a:endParaRPr lang="en-US" sz="2600" dirty="0">
              <a:latin typeface="KG Wake Me Up"/>
              <a:cs typeface="KG Wake Me Up"/>
            </a:endParaRPr>
          </a:p>
          <a:p>
            <a:r>
              <a:rPr lang="en-US" sz="2600" dirty="0" smtClean="0">
                <a:latin typeface="KG Wake Me Up"/>
                <a:cs typeface="KG Wake Me Up"/>
              </a:rPr>
              <a:t>2</a:t>
            </a:r>
          </a:p>
          <a:p>
            <a:endParaRPr lang="en-US" sz="2600" dirty="0" smtClean="0">
              <a:latin typeface="KG Wake Me Up"/>
              <a:cs typeface="KG Wake Me Up"/>
            </a:endParaRPr>
          </a:p>
          <a:p>
            <a:r>
              <a:rPr lang="en-US" sz="2600" dirty="0">
                <a:latin typeface="KG Wake Me Up"/>
                <a:cs typeface="KG Wake Me Up"/>
              </a:rPr>
              <a:t>3</a:t>
            </a:r>
            <a:endParaRPr lang="en-US" sz="2600" dirty="0"/>
          </a:p>
        </p:txBody>
      </p:sp>
      <p:sp>
        <p:nvSpPr>
          <p:cNvPr id="74" name="Rectangle 73"/>
          <p:cNvSpPr/>
          <p:nvPr/>
        </p:nvSpPr>
        <p:spPr>
          <a:xfrm>
            <a:off x="3887927" y="3485285"/>
            <a:ext cx="2970074" cy="2123658"/>
          </a:xfrm>
          <a:prstGeom prst="rect">
            <a:avLst/>
          </a:prstGeom>
        </p:spPr>
        <p:txBody>
          <a:bodyPr wrap="square">
            <a:spAutoFit/>
          </a:bodyPr>
          <a:lstStyle/>
          <a:p>
            <a:r>
              <a:rPr lang="en-US" sz="1100" dirty="0" smtClean="0">
                <a:latin typeface="Century Gothic"/>
                <a:cs typeface="Century Gothic"/>
              </a:rPr>
              <a:t>Come prepared to class with your binder, planner, notebooks, writing utensils, &amp; interactive notebook supplies. </a:t>
            </a:r>
          </a:p>
          <a:p>
            <a:endParaRPr lang="en-US" sz="1100" dirty="0" smtClean="0">
              <a:latin typeface="Century Gothic"/>
              <a:cs typeface="Century Gothic"/>
            </a:endParaRPr>
          </a:p>
          <a:p>
            <a:r>
              <a:rPr lang="en-US" sz="1100" dirty="0" smtClean="0">
                <a:latin typeface="Century Gothic"/>
                <a:cs typeface="Century Gothic"/>
              </a:rPr>
              <a:t>Start working on bell ringers immediately so class can start within five minutes of the bell. This is when I will grade your bell ringers. </a:t>
            </a:r>
          </a:p>
          <a:p>
            <a:endParaRPr lang="en-US" sz="1100" dirty="0" smtClean="0">
              <a:latin typeface="Century Gothic"/>
              <a:cs typeface="Century Gothic"/>
            </a:endParaRPr>
          </a:p>
          <a:p>
            <a:r>
              <a:rPr lang="en-US" sz="1100" dirty="0" smtClean="0">
                <a:latin typeface="Century Gothic"/>
                <a:cs typeface="Century Gothic"/>
              </a:rPr>
              <a:t>Work should be turned in on its due date. Late work</a:t>
            </a:r>
          </a:p>
          <a:p>
            <a:r>
              <a:rPr lang="en-US" sz="1100" dirty="0" smtClean="0">
                <a:latin typeface="Century Gothic"/>
                <a:cs typeface="Century Gothic"/>
              </a:rPr>
              <a:t>will lose points on a per-day-late basis.</a:t>
            </a:r>
          </a:p>
        </p:txBody>
      </p:sp>
      <p:sp>
        <p:nvSpPr>
          <p:cNvPr id="75" name="Rectangle 74"/>
          <p:cNvSpPr/>
          <p:nvPr/>
        </p:nvSpPr>
        <p:spPr>
          <a:xfrm>
            <a:off x="28304" y="6558867"/>
            <a:ext cx="707965" cy="1219744"/>
          </a:xfrm>
          <a:prstGeom prst="rect">
            <a:avLst/>
          </a:prstGeom>
          <a:solidFill>
            <a:schemeClr val="bg1">
              <a:lumMod val="50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76" name="Rectangle 75"/>
          <p:cNvSpPr/>
          <p:nvPr/>
        </p:nvSpPr>
        <p:spPr>
          <a:xfrm>
            <a:off x="93141" y="5608943"/>
            <a:ext cx="2462323" cy="630942"/>
          </a:xfrm>
          <a:prstGeom prst="rect">
            <a:avLst/>
          </a:prstGeom>
        </p:spPr>
        <p:txBody>
          <a:bodyPr wrap="square">
            <a:spAutoFit/>
          </a:bodyPr>
          <a:lstStyle/>
          <a:p>
            <a:r>
              <a:rPr lang="en-US" sz="3500" dirty="0">
                <a:latin typeface="bromello"/>
                <a:cs typeface="bromello"/>
              </a:rPr>
              <a:t>g</a:t>
            </a:r>
            <a:r>
              <a:rPr lang="en-US" sz="3500" dirty="0" smtClean="0">
                <a:latin typeface="bromello"/>
                <a:cs typeface="bromello"/>
              </a:rPr>
              <a:t>rades</a:t>
            </a:r>
            <a:endParaRPr lang="en-US" sz="3500" dirty="0">
              <a:latin typeface="bromello"/>
              <a:cs typeface="bromello"/>
            </a:endParaRPr>
          </a:p>
        </p:txBody>
      </p:sp>
      <p:sp>
        <p:nvSpPr>
          <p:cNvPr id="77" name="Rectangle 76"/>
          <p:cNvSpPr/>
          <p:nvPr/>
        </p:nvSpPr>
        <p:spPr>
          <a:xfrm>
            <a:off x="722638" y="6558867"/>
            <a:ext cx="495945" cy="1223201"/>
          </a:xfrm>
          <a:prstGeom prst="rect">
            <a:avLst/>
          </a:prstGeom>
          <a:solidFill>
            <a:schemeClr val="bg1">
              <a:lumMod val="6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78" name="Rectangle 77"/>
          <p:cNvSpPr/>
          <p:nvPr/>
        </p:nvSpPr>
        <p:spPr>
          <a:xfrm>
            <a:off x="1234645" y="6558867"/>
            <a:ext cx="580325" cy="1219744"/>
          </a:xfrm>
          <a:prstGeom prst="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79" name="Rectangle 78"/>
          <p:cNvSpPr/>
          <p:nvPr/>
        </p:nvSpPr>
        <p:spPr>
          <a:xfrm>
            <a:off x="1823508" y="6558867"/>
            <a:ext cx="548869" cy="1219744"/>
          </a:xfrm>
          <a:prstGeom prst="rect">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80" name="Rectangle 79"/>
          <p:cNvSpPr/>
          <p:nvPr/>
        </p:nvSpPr>
        <p:spPr>
          <a:xfrm>
            <a:off x="2372378" y="6558867"/>
            <a:ext cx="404198" cy="1223202"/>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endParaRPr lang="en-US" dirty="0">
              <a:latin typeface="KG Somebody That I Used to Know"/>
              <a:cs typeface="KG Somebody That I Used to Know"/>
            </a:endParaRPr>
          </a:p>
        </p:txBody>
      </p:sp>
      <p:sp>
        <p:nvSpPr>
          <p:cNvPr id="81" name="TextBox 80"/>
          <p:cNvSpPr txBox="1"/>
          <p:nvPr/>
        </p:nvSpPr>
        <p:spPr>
          <a:xfrm>
            <a:off x="-145962" y="6254439"/>
            <a:ext cx="1048522" cy="830997"/>
          </a:xfrm>
          <a:prstGeom prst="rect">
            <a:avLst/>
          </a:prstGeom>
          <a:noFill/>
        </p:spPr>
        <p:txBody>
          <a:bodyPr wrap="square" rtlCol="0">
            <a:spAutoFit/>
          </a:bodyPr>
          <a:lstStyle/>
          <a:p>
            <a:pPr algn="ctr"/>
            <a:r>
              <a:rPr lang="en-US" sz="1600" dirty="0" smtClean="0">
                <a:latin typeface="KG Somebody That I Used to Know"/>
                <a:cs typeface="KG Somebody That I Used to Know"/>
              </a:rPr>
              <a:t>30%</a:t>
            </a:r>
          </a:p>
          <a:p>
            <a:endParaRPr lang="en-US" sz="1600" dirty="0" smtClean="0">
              <a:latin typeface="KG Somebody That I Used to Know"/>
              <a:cs typeface="KG Somebody That I Used to Know"/>
            </a:endParaRPr>
          </a:p>
          <a:p>
            <a:endParaRPr lang="en-US" sz="1600" dirty="0">
              <a:latin typeface="KG Somebody That I Used to Know"/>
              <a:cs typeface="KG Somebody That I Used to Know"/>
            </a:endParaRPr>
          </a:p>
        </p:txBody>
      </p:sp>
      <p:sp>
        <p:nvSpPr>
          <p:cNvPr id="82" name="Rectangle 81"/>
          <p:cNvSpPr/>
          <p:nvPr/>
        </p:nvSpPr>
        <p:spPr>
          <a:xfrm rot="16200000">
            <a:off x="-404677" y="6903643"/>
            <a:ext cx="1635561" cy="646331"/>
          </a:xfrm>
          <a:prstGeom prst="rect">
            <a:avLst/>
          </a:prstGeom>
        </p:spPr>
        <p:txBody>
          <a:bodyPr wrap="square">
            <a:spAutoFit/>
          </a:bodyPr>
          <a:lstStyle/>
          <a:p>
            <a:pPr algn="ctr"/>
            <a:r>
              <a:rPr lang="en-US" dirty="0">
                <a:solidFill>
                  <a:schemeClr val="bg1"/>
                </a:solidFill>
                <a:latin typeface="KG Somebody That I Used to Know"/>
                <a:cs typeface="KG Somebody That I Used to Know"/>
              </a:rPr>
              <a:t>Papers </a:t>
            </a:r>
            <a:endParaRPr lang="en-US" dirty="0" smtClean="0">
              <a:solidFill>
                <a:schemeClr val="bg1"/>
              </a:solidFill>
              <a:latin typeface="KG Somebody That I Used to Know"/>
              <a:cs typeface="KG Somebody That I Used to Know"/>
            </a:endParaRPr>
          </a:p>
          <a:p>
            <a:pPr algn="ctr"/>
            <a:r>
              <a:rPr lang="en-US" dirty="0" smtClean="0">
                <a:solidFill>
                  <a:schemeClr val="bg1"/>
                </a:solidFill>
                <a:latin typeface="KG Somebody That I Used to Know"/>
                <a:cs typeface="KG Somebody That I Used to Know"/>
              </a:rPr>
              <a:t> </a:t>
            </a:r>
            <a:r>
              <a:rPr lang="en-US" dirty="0">
                <a:solidFill>
                  <a:schemeClr val="bg1"/>
                </a:solidFill>
                <a:latin typeface="KG Somebody That I Used to Know"/>
                <a:cs typeface="KG Somebody That I Used to Know"/>
              </a:rPr>
              <a:t>Projects</a:t>
            </a:r>
          </a:p>
        </p:txBody>
      </p:sp>
      <p:sp>
        <p:nvSpPr>
          <p:cNvPr id="83" name="TextBox 82"/>
          <p:cNvSpPr txBox="1"/>
          <p:nvPr/>
        </p:nvSpPr>
        <p:spPr>
          <a:xfrm>
            <a:off x="518017" y="6254861"/>
            <a:ext cx="806286" cy="830997"/>
          </a:xfrm>
          <a:prstGeom prst="rect">
            <a:avLst/>
          </a:prstGeom>
          <a:noFill/>
        </p:spPr>
        <p:txBody>
          <a:bodyPr wrap="square" rtlCol="0">
            <a:spAutoFit/>
          </a:bodyPr>
          <a:lstStyle/>
          <a:p>
            <a:pPr algn="ctr"/>
            <a:r>
              <a:rPr lang="en-US" sz="1600" dirty="0">
                <a:latin typeface="KG Somebody That I Used to Know"/>
                <a:cs typeface="KG Somebody That I Used to Know"/>
              </a:rPr>
              <a:t>2</a:t>
            </a:r>
            <a:r>
              <a:rPr lang="en-US" sz="1600" dirty="0" smtClean="0">
                <a:latin typeface="KG Somebody That I Used to Know"/>
                <a:cs typeface="KG Somebody That I Used to Know"/>
              </a:rPr>
              <a:t>0%</a:t>
            </a:r>
          </a:p>
          <a:p>
            <a:endParaRPr lang="en-US" sz="1600" dirty="0" smtClean="0">
              <a:latin typeface="KG Somebody That I Used to Know"/>
              <a:cs typeface="KG Somebody That I Used to Know"/>
            </a:endParaRPr>
          </a:p>
          <a:p>
            <a:endParaRPr lang="en-US" sz="1600" dirty="0">
              <a:latin typeface="KG Somebody That I Used to Know"/>
              <a:cs typeface="KG Somebody That I Used to Know"/>
            </a:endParaRPr>
          </a:p>
        </p:txBody>
      </p:sp>
      <p:sp>
        <p:nvSpPr>
          <p:cNvPr id="84" name="TextBox 83"/>
          <p:cNvSpPr txBox="1"/>
          <p:nvPr/>
        </p:nvSpPr>
        <p:spPr>
          <a:xfrm>
            <a:off x="991700" y="6254439"/>
            <a:ext cx="1009297" cy="830997"/>
          </a:xfrm>
          <a:prstGeom prst="rect">
            <a:avLst/>
          </a:prstGeom>
          <a:noFill/>
        </p:spPr>
        <p:txBody>
          <a:bodyPr wrap="square" rtlCol="0">
            <a:spAutoFit/>
          </a:bodyPr>
          <a:lstStyle/>
          <a:p>
            <a:pPr algn="ctr"/>
            <a:r>
              <a:rPr lang="en-US" sz="1600" dirty="0">
                <a:latin typeface="KG Somebody That I Used to Know"/>
                <a:cs typeface="KG Somebody That I Used to Know"/>
              </a:rPr>
              <a:t>2</a:t>
            </a:r>
            <a:r>
              <a:rPr lang="en-US" sz="1600" dirty="0" smtClean="0">
                <a:latin typeface="KG Somebody That I Used to Know"/>
                <a:cs typeface="KG Somebody That I Used to Know"/>
              </a:rPr>
              <a:t>0%</a:t>
            </a:r>
          </a:p>
          <a:p>
            <a:endParaRPr lang="en-US" sz="1600" dirty="0" smtClean="0">
              <a:latin typeface="KG Somebody That I Used to Know"/>
              <a:cs typeface="KG Somebody That I Used to Know"/>
            </a:endParaRPr>
          </a:p>
          <a:p>
            <a:endParaRPr lang="en-US" sz="1600" dirty="0">
              <a:latin typeface="KG Somebody That I Used to Know"/>
              <a:cs typeface="KG Somebody That I Used to Know"/>
            </a:endParaRPr>
          </a:p>
        </p:txBody>
      </p:sp>
      <p:sp>
        <p:nvSpPr>
          <p:cNvPr id="85" name="TextBox 84"/>
          <p:cNvSpPr txBox="1"/>
          <p:nvPr/>
        </p:nvSpPr>
        <p:spPr>
          <a:xfrm>
            <a:off x="1716252" y="6280683"/>
            <a:ext cx="730805" cy="830997"/>
          </a:xfrm>
          <a:prstGeom prst="rect">
            <a:avLst/>
          </a:prstGeom>
          <a:noFill/>
        </p:spPr>
        <p:txBody>
          <a:bodyPr wrap="square" rtlCol="0">
            <a:spAutoFit/>
          </a:bodyPr>
          <a:lstStyle/>
          <a:p>
            <a:pPr algn="ctr"/>
            <a:r>
              <a:rPr lang="en-US" sz="1600" dirty="0">
                <a:latin typeface="KG Somebody That I Used to Know"/>
                <a:cs typeface="KG Somebody That I Used to Know"/>
              </a:rPr>
              <a:t>2</a:t>
            </a:r>
            <a:r>
              <a:rPr lang="en-US" sz="1600" dirty="0" smtClean="0">
                <a:latin typeface="KG Somebody That I Used to Know"/>
                <a:cs typeface="KG Somebody That I Used to Know"/>
              </a:rPr>
              <a:t>0%</a:t>
            </a:r>
          </a:p>
          <a:p>
            <a:endParaRPr lang="en-US" sz="1600" dirty="0" smtClean="0">
              <a:latin typeface="KG Somebody That I Used to Know"/>
              <a:cs typeface="KG Somebody That I Used to Know"/>
            </a:endParaRPr>
          </a:p>
          <a:p>
            <a:endParaRPr lang="en-US" sz="1600" dirty="0">
              <a:latin typeface="KG Somebody That I Used to Know"/>
              <a:cs typeface="KG Somebody That I Used to Know"/>
            </a:endParaRPr>
          </a:p>
        </p:txBody>
      </p:sp>
      <p:sp>
        <p:nvSpPr>
          <p:cNvPr id="86" name="TextBox 85"/>
          <p:cNvSpPr txBox="1"/>
          <p:nvPr/>
        </p:nvSpPr>
        <p:spPr>
          <a:xfrm>
            <a:off x="2102464" y="6280683"/>
            <a:ext cx="856513" cy="830997"/>
          </a:xfrm>
          <a:prstGeom prst="rect">
            <a:avLst/>
          </a:prstGeom>
          <a:noFill/>
        </p:spPr>
        <p:txBody>
          <a:bodyPr wrap="square" rtlCol="0">
            <a:spAutoFit/>
          </a:bodyPr>
          <a:lstStyle/>
          <a:p>
            <a:pPr algn="ctr"/>
            <a:r>
              <a:rPr lang="en-US" sz="1600" dirty="0" smtClean="0">
                <a:latin typeface="KG Somebody That I Used to Know"/>
                <a:cs typeface="KG Somebody That I Used to Know"/>
              </a:rPr>
              <a:t>10%</a:t>
            </a:r>
          </a:p>
          <a:p>
            <a:endParaRPr lang="en-US" sz="1600" dirty="0" smtClean="0">
              <a:latin typeface="KG Somebody That I Used to Know"/>
              <a:cs typeface="KG Somebody That I Used to Know"/>
            </a:endParaRPr>
          </a:p>
          <a:p>
            <a:endParaRPr lang="en-US" sz="1600" dirty="0">
              <a:latin typeface="KG Somebody That I Used to Know"/>
              <a:cs typeface="KG Somebody That I Used to Know"/>
            </a:endParaRPr>
          </a:p>
        </p:txBody>
      </p:sp>
      <p:sp>
        <p:nvSpPr>
          <p:cNvPr id="87" name="Rectangle 86"/>
          <p:cNvSpPr/>
          <p:nvPr/>
        </p:nvSpPr>
        <p:spPr>
          <a:xfrm rot="16200000">
            <a:off x="938651" y="6839743"/>
            <a:ext cx="1238320" cy="646331"/>
          </a:xfrm>
          <a:prstGeom prst="rect">
            <a:avLst/>
          </a:prstGeom>
        </p:spPr>
        <p:txBody>
          <a:bodyPr wrap="square">
            <a:spAutoFit/>
          </a:bodyPr>
          <a:lstStyle/>
          <a:p>
            <a:pPr algn="ctr"/>
            <a:r>
              <a:rPr lang="en-US" dirty="0" smtClean="0">
                <a:solidFill>
                  <a:schemeClr val="bg1"/>
                </a:solidFill>
                <a:latin typeface="KG Somebody That I Used to Know"/>
                <a:cs typeface="KG Somebody That I Used to Know"/>
              </a:rPr>
              <a:t>Reading Response</a:t>
            </a:r>
            <a:endParaRPr lang="en-US" dirty="0">
              <a:solidFill>
                <a:schemeClr val="bg1"/>
              </a:solidFill>
              <a:latin typeface="KG Somebody That I Used to Know"/>
              <a:cs typeface="KG Somebody That I Used to Know"/>
            </a:endParaRPr>
          </a:p>
        </p:txBody>
      </p:sp>
      <p:sp>
        <p:nvSpPr>
          <p:cNvPr id="88" name="Rectangle 87"/>
          <p:cNvSpPr/>
          <p:nvPr/>
        </p:nvSpPr>
        <p:spPr>
          <a:xfrm rot="16200000">
            <a:off x="1458265" y="6916416"/>
            <a:ext cx="1238320" cy="523220"/>
          </a:xfrm>
          <a:prstGeom prst="rect">
            <a:avLst/>
          </a:prstGeom>
        </p:spPr>
        <p:txBody>
          <a:bodyPr wrap="square">
            <a:spAutoFit/>
          </a:bodyPr>
          <a:lstStyle/>
          <a:p>
            <a:pPr algn="ctr"/>
            <a:r>
              <a:rPr lang="en-US" sz="1300" dirty="0" smtClean="0">
                <a:solidFill>
                  <a:schemeClr val="bg1">
                    <a:lumMod val="50000"/>
                  </a:schemeClr>
                </a:solidFill>
                <a:latin typeface="KG Somebody That I Used to Know"/>
                <a:cs typeface="KG Somebody That I Used to Know"/>
              </a:rPr>
              <a:t>Bell ringers/</a:t>
            </a:r>
            <a:r>
              <a:rPr lang="en-US" sz="1400" dirty="0" smtClean="0">
                <a:solidFill>
                  <a:schemeClr val="bg1">
                    <a:lumMod val="50000"/>
                  </a:schemeClr>
                </a:solidFill>
                <a:latin typeface="KG Somebody That I Used to Know"/>
                <a:cs typeface="KG Somebody That I Used to Know"/>
              </a:rPr>
              <a:t>daily Work</a:t>
            </a:r>
            <a:endParaRPr lang="en-US" sz="1400" dirty="0">
              <a:solidFill>
                <a:schemeClr val="bg1">
                  <a:lumMod val="50000"/>
                </a:schemeClr>
              </a:solidFill>
              <a:latin typeface="KG Somebody That I Used to Know"/>
              <a:cs typeface="KG Somebody That I Used to Know"/>
            </a:endParaRPr>
          </a:p>
        </p:txBody>
      </p:sp>
      <p:sp>
        <p:nvSpPr>
          <p:cNvPr id="89" name="Rectangle 88"/>
          <p:cNvSpPr/>
          <p:nvPr/>
        </p:nvSpPr>
        <p:spPr>
          <a:xfrm rot="16200000">
            <a:off x="1970262" y="7007427"/>
            <a:ext cx="1256896" cy="292388"/>
          </a:xfrm>
          <a:prstGeom prst="rect">
            <a:avLst/>
          </a:prstGeom>
        </p:spPr>
        <p:txBody>
          <a:bodyPr wrap="square">
            <a:spAutoFit/>
          </a:bodyPr>
          <a:lstStyle/>
          <a:p>
            <a:pPr algn="ctr"/>
            <a:r>
              <a:rPr lang="en-US" sz="1300" dirty="0" smtClean="0">
                <a:solidFill>
                  <a:schemeClr val="bg1">
                    <a:lumMod val="50000"/>
                  </a:schemeClr>
                </a:solidFill>
                <a:latin typeface="KG Somebody That I Used to Know"/>
                <a:cs typeface="KG Somebody That I Used to Know"/>
              </a:rPr>
              <a:t>Participation</a:t>
            </a:r>
            <a:endParaRPr lang="en-US" sz="1400" dirty="0">
              <a:solidFill>
                <a:schemeClr val="bg1">
                  <a:lumMod val="50000"/>
                </a:schemeClr>
              </a:solidFill>
              <a:latin typeface="KG Somebody That I Used to Know"/>
              <a:cs typeface="KG Somebody That I Used to Know"/>
            </a:endParaRPr>
          </a:p>
        </p:txBody>
      </p:sp>
      <p:sp>
        <p:nvSpPr>
          <p:cNvPr id="90" name="Pentagon 89"/>
          <p:cNvSpPr/>
          <p:nvPr/>
        </p:nvSpPr>
        <p:spPr>
          <a:xfrm rot="10800000">
            <a:off x="2805306" y="7303168"/>
            <a:ext cx="763744" cy="342232"/>
          </a:xfrm>
          <a:prstGeom prst="homePlate">
            <a:avLst/>
          </a:prstGeom>
          <a:solidFill>
            <a:schemeClr val="tx1">
              <a:lumMod val="65000"/>
              <a:lumOff val="3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rot="16200000">
            <a:off x="309359" y="7020234"/>
            <a:ext cx="1238320" cy="338554"/>
          </a:xfrm>
          <a:prstGeom prst="rect">
            <a:avLst/>
          </a:prstGeom>
        </p:spPr>
        <p:txBody>
          <a:bodyPr wrap="square">
            <a:spAutoFit/>
          </a:bodyPr>
          <a:lstStyle/>
          <a:p>
            <a:pPr algn="ctr"/>
            <a:r>
              <a:rPr lang="en-US" sz="1600" dirty="0" smtClean="0">
                <a:solidFill>
                  <a:schemeClr val="bg1"/>
                </a:solidFill>
                <a:latin typeface="KG Somebody That I Used to Know"/>
                <a:cs typeface="KG Somebody That I Used to Know"/>
              </a:rPr>
              <a:t>Tests &amp; Quizzes</a:t>
            </a:r>
            <a:endParaRPr lang="en-US" sz="1600" dirty="0">
              <a:solidFill>
                <a:schemeClr val="bg1"/>
              </a:solidFill>
              <a:latin typeface="KG Somebody That I Used to Know"/>
              <a:cs typeface="KG Somebody That I Used to Know"/>
            </a:endParaRPr>
          </a:p>
        </p:txBody>
      </p:sp>
      <p:sp>
        <p:nvSpPr>
          <p:cNvPr id="92" name="Rectangle 91"/>
          <p:cNvSpPr/>
          <p:nvPr/>
        </p:nvSpPr>
        <p:spPr>
          <a:xfrm>
            <a:off x="3532003" y="6131825"/>
            <a:ext cx="3325997" cy="2123658"/>
          </a:xfrm>
          <a:prstGeom prst="rect">
            <a:avLst/>
          </a:prstGeom>
        </p:spPr>
        <p:txBody>
          <a:bodyPr wrap="square">
            <a:spAutoFit/>
          </a:bodyPr>
          <a:lstStyle/>
          <a:p>
            <a:r>
              <a:rPr lang="en-US" sz="1100" dirty="0" smtClean="0">
                <a:latin typeface="Century Gothic"/>
                <a:cs typeface="Century Gothic"/>
              </a:rPr>
              <a:t>Weekly and daily work will be updated weekly (bell ringers, participation, and quizzes). Please check grades regularly and feel free to ask me any questions that you might have about a particular grade. </a:t>
            </a:r>
          </a:p>
          <a:p>
            <a:endParaRPr lang="en-US" sz="1100" dirty="0" smtClean="0">
              <a:latin typeface="Century Gothic"/>
              <a:cs typeface="Century Gothic"/>
            </a:endParaRPr>
          </a:p>
          <a:p>
            <a:r>
              <a:rPr lang="en-US" sz="1100" dirty="0" smtClean="0">
                <a:latin typeface="Century Gothic"/>
                <a:cs typeface="Century Gothic"/>
              </a:rPr>
              <a:t>If you are absent, you are responsible for completing your make-up work (one day for make-up for each day absent).</a:t>
            </a:r>
          </a:p>
          <a:p>
            <a:r>
              <a:rPr lang="en-US" sz="1100" dirty="0" smtClean="0">
                <a:latin typeface="Century Gothic"/>
                <a:cs typeface="Century Gothic"/>
              </a:rPr>
              <a:t> </a:t>
            </a:r>
          </a:p>
          <a:p>
            <a:r>
              <a:rPr lang="en-US" sz="1100" dirty="0" smtClean="0">
                <a:latin typeface="Century Gothic"/>
                <a:cs typeface="Century Gothic"/>
              </a:rPr>
              <a:t>This can be done before or after school or via e-mail. </a:t>
            </a:r>
          </a:p>
        </p:txBody>
      </p:sp>
      <p:sp>
        <p:nvSpPr>
          <p:cNvPr id="93" name="Pentagon 92"/>
          <p:cNvSpPr/>
          <p:nvPr/>
        </p:nvSpPr>
        <p:spPr>
          <a:xfrm>
            <a:off x="3256619" y="5808997"/>
            <a:ext cx="731181" cy="322827"/>
          </a:xfrm>
          <a:prstGeom prst="homePlate">
            <a:avLst/>
          </a:prstGeom>
          <a:solidFill>
            <a:schemeClr val="tx1">
              <a:lumMod val="50000"/>
              <a:lumOff val="50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a:off x="3581385" y="5638886"/>
            <a:ext cx="3528205" cy="615553"/>
          </a:xfrm>
          <a:prstGeom prst="rect">
            <a:avLst/>
          </a:prstGeom>
        </p:spPr>
        <p:txBody>
          <a:bodyPr wrap="square">
            <a:spAutoFit/>
          </a:bodyPr>
          <a:lstStyle/>
          <a:p>
            <a:pPr algn="ctr"/>
            <a:r>
              <a:rPr lang="en-US" sz="3400" dirty="0" smtClean="0">
                <a:latin typeface="bromello"/>
                <a:cs typeface="bromello"/>
              </a:rPr>
              <a:t>responsibility</a:t>
            </a:r>
            <a:endParaRPr lang="en-US" sz="3400" dirty="0">
              <a:latin typeface="bromello"/>
              <a:cs typeface="bromello"/>
            </a:endParaRPr>
          </a:p>
        </p:txBody>
      </p:sp>
      <p:sp>
        <p:nvSpPr>
          <p:cNvPr id="95" name="Rectangle 94"/>
          <p:cNvSpPr/>
          <p:nvPr/>
        </p:nvSpPr>
        <p:spPr>
          <a:xfrm>
            <a:off x="-16740" y="8054664"/>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96" name="Rectangle 95"/>
          <p:cNvSpPr/>
          <p:nvPr/>
        </p:nvSpPr>
        <p:spPr>
          <a:xfrm>
            <a:off x="3466666" y="8054664"/>
            <a:ext cx="3273359" cy="400110"/>
          </a:xfrm>
          <a:prstGeom prst="rect">
            <a:avLst/>
          </a:prstGeom>
        </p:spPr>
        <p:txBody>
          <a:bodyPr wrap="square">
            <a:spAutoFit/>
          </a:bodyPr>
          <a:lstStyle/>
          <a:p>
            <a:r>
              <a:rPr lang="en-US" sz="2000" dirty="0" smtClean="0">
                <a:latin typeface="PBCoffeeBeforeTalkie"/>
                <a:cs typeface="PBCoffeeBeforeTalkie"/>
              </a:rPr>
              <a:t>---------------------------------</a:t>
            </a:r>
            <a:endParaRPr lang="en-US" sz="2000" dirty="0"/>
          </a:p>
        </p:txBody>
      </p:sp>
      <p:sp>
        <p:nvSpPr>
          <p:cNvPr id="97" name="Rectangle 96"/>
          <p:cNvSpPr/>
          <p:nvPr/>
        </p:nvSpPr>
        <p:spPr>
          <a:xfrm>
            <a:off x="56436" y="8352879"/>
            <a:ext cx="2782867" cy="707886"/>
          </a:xfrm>
          <a:prstGeom prst="rect">
            <a:avLst/>
          </a:prstGeom>
        </p:spPr>
        <p:txBody>
          <a:bodyPr wrap="square">
            <a:spAutoFit/>
          </a:bodyPr>
          <a:lstStyle/>
          <a:p>
            <a:r>
              <a:rPr lang="en-US" sz="4000" dirty="0" smtClean="0">
                <a:latin typeface="bromello"/>
                <a:cs typeface="bromello"/>
              </a:rPr>
              <a:t>instagram</a:t>
            </a:r>
            <a:endParaRPr lang="en-US" sz="4000" dirty="0">
              <a:latin typeface="bromello"/>
              <a:cs typeface="bromello"/>
            </a:endParaRPr>
          </a:p>
        </p:txBody>
      </p:sp>
      <p:sp>
        <p:nvSpPr>
          <p:cNvPr id="98" name="Rectangle 97"/>
          <p:cNvSpPr/>
          <p:nvPr/>
        </p:nvSpPr>
        <p:spPr>
          <a:xfrm>
            <a:off x="2670136" y="8534484"/>
            <a:ext cx="1994023" cy="577081"/>
          </a:xfrm>
          <a:prstGeom prst="rect">
            <a:avLst/>
          </a:prstGeom>
        </p:spPr>
        <p:txBody>
          <a:bodyPr wrap="square">
            <a:spAutoFit/>
          </a:bodyPr>
          <a:lstStyle/>
          <a:p>
            <a:pPr algn="ctr"/>
            <a:r>
              <a:rPr lang="en-US" sz="1050" dirty="0" smtClean="0">
                <a:latin typeface="Century Gothic"/>
                <a:cs typeface="Century Gothic"/>
              </a:rPr>
              <a:t>Follow our class account </a:t>
            </a:r>
          </a:p>
          <a:p>
            <a:pPr algn="ctr"/>
            <a:r>
              <a:rPr lang="en-US" sz="1050" dirty="0" smtClean="0">
                <a:latin typeface="Century Gothic"/>
                <a:cs typeface="Century Gothic"/>
              </a:rPr>
              <a:t>to see yourself and classmates in action. </a:t>
            </a:r>
            <a:endParaRPr lang="en-US" sz="1050" dirty="0">
              <a:latin typeface="Century Gothic"/>
              <a:cs typeface="Century Gothic"/>
            </a:endParaRPr>
          </a:p>
        </p:txBody>
      </p:sp>
      <p:sp>
        <p:nvSpPr>
          <p:cNvPr id="99" name="Rectangle 98"/>
          <p:cNvSpPr/>
          <p:nvPr/>
        </p:nvSpPr>
        <p:spPr>
          <a:xfrm>
            <a:off x="5168900" y="8534484"/>
            <a:ext cx="1843476" cy="577081"/>
          </a:xfrm>
          <a:prstGeom prst="rect">
            <a:avLst/>
          </a:prstGeom>
        </p:spPr>
        <p:txBody>
          <a:bodyPr wrap="square">
            <a:spAutoFit/>
          </a:bodyPr>
          <a:lstStyle/>
          <a:p>
            <a:pPr algn="ctr"/>
            <a:r>
              <a:rPr lang="en-US" sz="1050" dirty="0" smtClean="0">
                <a:latin typeface="Century Gothic"/>
                <a:cs typeface="Century Gothic"/>
              </a:rPr>
              <a:t>Follow my book instagram for book recommendations.</a:t>
            </a:r>
            <a:endParaRPr lang="en-US" sz="1050" dirty="0">
              <a:latin typeface="Century Gothic"/>
              <a:cs typeface="Century Gothic"/>
            </a:endParaRPr>
          </a:p>
        </p:txBody>
      </p:sp>
      <p:sp>
        <p:nvSpPr>
          <p:cNvPr id="100" name="TextBox 99"/>
          <p:cNvSpPr txBox="1"/>
          <p:nvPr/>
        </p:nvSpPr>
        <p:spPr>
          <a:xfrm>
            <a:off x="2667115" y="8255483"/>
            <a:ext cx="1987717" cy="369332"/>
          </a:xfrm>
          <a:prstGeom prst="rect">
            <a:avLst/>
          </a:prstGeom>
          <a:noFill/>
        </p:spPr>
        <p:txBody>
          <a:bodyPr wrap="square" rtlCol="0">
            <a:spAutoFit/>
          </a:bodyPr>
          <a:lstStyle/>
          <a:p>
            <a:pPr algn="ctr"/>
            <a:r>
              <a:rPr lang="en-US" b="1" dirty="0" smtClean="0">
                <a:solidFill>
                  <a:schemeClr val="bg1"/>
                </a:solidFill>
                <a:latin typeface="KG Call Me Maybe"/>
                <a:cs typeface="KG Call Me Maybe"/>
              </a:rPr>
              <a:t> </a:t>
            </a:r>
            <a:r>
              <a:rPr lang="en-US" b="1" dirty="0" smtClean="0">
                <a:solidFill>
                  <a:srgbClr val="000000"/>
                </a:solidFill>
                <a:latin typeface="KG Call Me Maybe"/>
                <a:cs typeface="KG Call Me Maybe"/>
              </a:rPr>
              <a:t>@mrscahillsclass</a:t>
            </a:r>
            <a:endParaRPr lang="en-US" b="1" dirty="0">
              <a:solidFill>
                <a:srgbClr val="000000"/>
              </a:solidFill>
              <a:latin typeface="KG Call Me Maybe"/>
              <a:cs typeface="KG Call Me Maybe"/>
            </a:endParaRPr>
          </a:p>
        </p:txBody>
      </p:sp>
      <p:sp>
        <p:nvSpPr>
          <p:cNvPr id="101" name="TextBox 100"/>
          <p:cNvSpPr txBox="1"/>
          <p:nvPr/>
        </p:nvSpPr>
        <p:spPr>
          <a:xfrm>
            <a:off x="5339525" y="8246815"/>
            <a:ext cx="1671733" cy="369332"/>
          </a:xfrm>
          <a:prstGeom prst="rect">
            <a:avLst/>
          </a:prstGeom>
          <a:noFill/>
        </p:spPr>
        <p:txBody>
          <a:bodyPr wrap="square" rtlCol="0">
            <a:spAutoFit/>
          </a:bodyPr>
          <a:lstStyle/>
          <a:p>
            <a:r>
              <a:rPr lang="en-US" sz="1200" b="1" dirty="0" smtClean="0">
                <a:solidFill>
                  <a:srgbClr val="000000"/>
                </a:solidFill>
                <a:latin typeface="PBCoffeeBeforeTalkie"/>
                <a:cs typeface="PBCoffeeBeforeTalkie"/>
              </a:rPr>
              <a:t>  </a:t>
            </a:r>
            <a:r>
              <a:rPr lang="en-US" b="1" dirty="0" smtClean="0">
                <a:solidFill>
                  <a:srgbClr val="000000"/>
                </a:solidFill>
                <a:latin typeface="KG Call Me Maybe"/>
                <a:cs typeface="KG Call Me Maybe"/>
              </a:rPr>
              <a:t>@mrscahillsbooks</a:t>
            </a:r>
            <a:endParaRPr lang="en-US" b="1" dirty="0">
              <a:solidFill>
                <a:srgbClr val="000000"/>
              </a:solidFill>
              <a:latin typeface="KG Call Me Maybe"/>
              <a:cs typeface="KG Call Me Maybe"/>
            </a:endParaRPr>
          </a:p>
        </p:txBody>
      </p:sp>
      <p:sp>
        <p:nvSpPr>
          <p:cNvPr id="102" name="TextBox 101"/>
          <p:cNvSpPr txBox="1"/>
          <p:nvPr/>
        </p:nvSpPr>
        <p:spPr>
          <a:xfrm rot="16200000">
            <a:off x="3003504" y="1612469"/>
            <a:ext cx="1986762" cy="830997"/>
          </a:xfrm>
          <a:prstGeom prst="rect">
            <a:avLst/>
          </a:prstGeom>
          <a:noFill/>
        </p:spPr>
        <p:txBody>
          <a:bodyPr wrap="square" rtlCol="0">
            <a:spAutoFit/>
          </a:bodyPr>
          <a:lstStyle/>
          <a:p>
            <a:pPr algn="r"/>
            <a:r>
              <a:rPr lang="en-US" sz="2400" dirty="0" smtClean="0">
                <a:latin typeface="bromello"/>
                <a:cs typeface="bromello"/>
              </a:rPr>
              <a:t>Text Message Alerts </a:t>
            </a:r>
          </a:p>
        </p:txBody>
      </p:sp>
      <p:sp>
        <p:nvSpPr>
          <p:cNvPr id="103" name="TextBox 102"/>
          <p:cNvSpPr txBox="1"/>
          <p:nvPr/>
        </p:nvSpPr>
        <p:spPr>
          <a:xfrm>
            <a:off x="-57972" y="3932990"/>
            <a:ext cx="1484940" cy="292388"/>
          </a:xfrm>
          <a:prstGeom prst="rect">
            <a:avLst/>
          </a:prstGeom>
          <a:noFill/>
        </p:spPr>
        <p:txBody>
          <a:bodyPr wrap="square" rtlCol="0">
            <a:spAutoFit/>
          </a:bodyPr>
          <a:lstStyle/>
          <a:p>
            <a:pPr algn="ctr"/>
            <a:r>
              <a:rPr lang="en-US" sz="1300" b="1" dirty="0" smtClean="0">
                <a:latin typeface="KG Call Me Maybe"/>
                <a:cs typeface="KG Call Me Maybe"/>
              </a:rPr>
              <a:t>2 composition  notebooks</a:t>
            </a:r>
            <a:endParaRPr lang="en-US" sz="1300" b="1" dirty="0">
              <a:latin typeface="KG Call Me Maybe"/>
              <a:cs typeface="KG Call Me Maybe"/>
            </a:endParaRPr>
          </a:p>
        </p:txBody>
      </p:sp>
      <p:sp>
        <p:nvSpPr>
          <p:cNvPr id="104" name="TextBox 103"/>
          <p:cNvSpPr txBox="1"/>
          <p:nvPr/>
        </p:nvSpPr>
        <p:spPr>
          <a:xfrm>
            <a:off x="-150078" y="4251325"/>
            <a:ext cx="1247874" cy="292388"/>
          </a:xfrm>
          <a:prstGeom prst="rect">
            <a:avLst/>
          </a:prstGeom>
          <a:noFill/>
        </p:spPr>
        <p:txBody>
          <a:bodyPr wrap="square" rtlCol="0">
            <a:spAutoFit/>
          </a:bodyPr>
          <a:lstStyle/>
          <a:p>
            <a:pPr algn="ctr"/>
            <a:r>
              <a:rPr lang="en-US" sz="1300" b="1" dirty="0" smtClean="0">
                <a:latin typeface="KG Call Me Maybe"/>
                <a:cs typeface="KG Call Me Maybe"/>
              </a:rPr>
              <a:t>Pencils &amp; pens</a:t>
            </a:r>
            <a:endParaRPr lang="en-US" sz="1300" b="1" dirty="0">
              <a:latin typeface="KG Call Me Maybe"/>
              <a:cs typeface="KG Call Me Maybe"/>
            </a:endParaRPr>
          </a:p>
        </p:txBody>
      </p:sp>
      <p:sp>
        <p:nvSpPr>
          <p:cNvPr id="105" name="TextBox 104"/>
          <p:cNvSpPr txBox="1"/>
          <p:nvPr/>
        </p:nvSpPr>
        <p:spPr>
          <a:xfrm>
            <a:off x="38860" y="4604575"/>
            <a:ext cx="1097270" cy="492443"/>
          </a:xfrm>
          <a:prstGeom prst="rect">
            <a:avLst/>
          </a:prstGeom>
          <a:noFill/>
        </p:spPr>
        <p:txBody>
          <a:bodyPr wrap="square" rtlCol="0">
            <a:spAutoFit/>
          </a:bodyPr>
          <a:lstStyle/>
          <a:p>
            <a:pPr algn="ctr"/>
            <a:r>
              <a:rPr lang="en-US" sz="1300" b="1" dirty="0" smtClean="0">
                <a:latin typeface="KG Call Me Maybe"/>
                <a:cs typeface="KG Call Me Maybe"/>
              </a:rPr>
              <a:t>colored pencils, </a:t>
            </a:r>
          </a:p>
          <a:p>
            <a:pPr algn="ctr"/>
            <a:r>
              <a:rPr lang="en-US" sz="1300" b="1" dirty="0" smtClean="0">
                <a:latin typeface="KG Call Me Maybe"/>
                <a:cs typeface="KG Call Me Maybe"/>
              </a:rPr>
              <a:t>scissors, glue</a:t>
            </a:r>
            <a:endParaRPr lang="en-US" sz="1300" b="1" dirty="0">
              <a:latin typeface="KG Call Me Maybe"/>
              <a:cs typeface="KG Call Me Maybe"/>
            </a:endParaRPr>
          </a:p>
        </p:txBody>
      </p:sp>
      <p:sp>
        <p:nvSpPr>
          <p:cNvPr id="106" name="TextBox 105"/>
          <p:cNvSpPr txBox="1"/>
          <p:nvPr/>
        </p:nvSpPr>
        <p:spPr>
          <a:xfrm>
            <a:off x="169741" y="5131111"/>
            <a:ext cx="1729754" cy="292388"/>
          </a:xfrm>
          <a:prstGeom prst="rect">
            <a:avLst/>
          </a:prstGeom>
          <a:noFill/>
        </p:spPr>
        <p:txBody>
          <a:bodyPr wrap="square" rtlCol="0">
            <a:spAutoFit/>
          </a:bodyPr>
          <a:lstStyle/>
          <a:p>
            <a:r>
              <a:rPr lang="en-US" sz="1300" b="1" dirty="0">
                <a:latin typeface="KG Call Me Maybe"/>
                <a:cs typeface="KG Call Me Maybe"/>
              </a:rPr>
              <a:t>s</a:t>
            </a:r>
            <a:r>
              <a:rPr lang="en-US" sz="1300" b="1" dirty="0" smtClean="0">
                <a:latin typeface="KG Call Me Maybe"/>
                <a:cs typeface="KG Call Me Maybe"/>
              </a:rPr>
              <a:t>ticky notes, highlighters</a:t>
            </a:r>
            <a:endParaRPr lang="en-US" sz="1300" b="1" dirty="0">
              <a:latin typeface="KG Call Me Maybe"/>
              <a:cs typeface="KG Call Me Maybe"/>
            </a:endParaRPr>
          </a:p>
        </p:txBody>
      </p:sp>
      <p:sp>
        <p:nvSpPr>
          <p:cNvPr id="107" name="TextBox 106"/>
          <p:cNvSpPr txBox="1"/>
          <p:nvPr/>
        </p:nvSpPr>
        <p:spPr>
          <a:xfrm>
            <a:off x="3781568" y="577857"/>
            <a:ext cx="2592833" cy="461665"/>
          </a:xfrm>
          <a:prstGeom prst="rect">
            <a:avLst/>
          </a:prstGeom>
          <a:noFill/>
        </p:spPr>
        <p:txBody>
          <a:bodyPr wrap="square" rtlCol="0">
            <a:spAutoFit/>
          </a:bodyPr>
          <a:lstStyle/>
          <a:p>
            <a:pPr algn="ctr"/>
            <a:r>
              <a:rPr lang="en-US" sz="2400" b="1" dirty="0" smtClean="0">
                <a:latin typeface="KG Call Me Maybe" charset="0"/>
                <a:ea typeface="KG Call Me Maybe" charset="0"/>
                <a:cs typeface="KG Call Me Maybe" charset="0"/>
              </a:rPr>
              <a:t>-----  2017</a:t>
            </a:r>
            <a:endParaRPr lang="en-US" sz="2400" b="1" dirty="0">
              <a:latin typeface="KG Call Me Maybe" charset="0"/>
              <a:ea typeface="KG Call Me Maybe" charset="0"/>
              <a:cs typeface="KG Call Me Maybe" charset="0"/>
            </a:endParaRPr>
          </a:p>
        </p:txBody>
      </p:sp>
      <p:sp>
        <p:nvSpPr>
          <p:cNvPr id="108" name="Rectangle 107"/>
          <p:cNvSpPr/>
          <p:nvPr/>
        </p:nvSpPr>
        <p:spPr>
          <a:xfrm>
            <a:off x="1127341" y="577857"/>
            <a:ext cx="2051163" cy="461665"/>
          </a:xfrm>
          <a:prstGeom prst="rect">
            <a:avLst/>
          </a:prstGeom>
        </p:spPr>
        <p:txBody>
          <a:bodyPr wrap="square">
            <a:spAutoFit/>
          </a:bodyPr>
          <a:lstStyle/>
          <a:p>
            <a:r>
              <a:rPr lang="en-US" sz="2400" b="1" dirty="0" smtClean="0">
                <a:latin typeface="KG Call Me Maybe -skinny" charset="0"/>
                <a:ea typeface="KG Call Me Maybe -skinny" charset="0"/>
                <a:cs typeface="KG Call Me Maybe -skinny" charset="0"/>
              </a:rPr>
              <a:t>2016  -----</a:t>
            </a:r>
            <a:endParaRPr lang="en-US" sz="2400" b="1" dirty="0">
              <a:latin typeface="KG Call Me Maybe -skinny" charset="0"/>
              <a:ea typeface="KG Call Me Maybe -skinny" charset="0"/>
              <a:cs typeface="KG Call Me Maybe -skinny" charset="0"/>
            </a:endParaRPr>
          </a:p>
        </p:txBody>
      </p:sp>
    </p:spTree>
    <p:extLst>
      <p:ext uri="{BB962C8B-B14F-4D97-AF65-F5344CB8AC3E}">
        <p14:creationId xmlns:p14="http://schemas.microsoft.com/office/powerpoint/2010/main" val="8236648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FA78499C-EF91-A644-B185-E47CAA78E3E6}" vid="{84FB62D9-28E8-4D47-80AE-A44B24CFFD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TPT up</Template>
  <TotalTime>153</TotalTime>
  <Words>6443</Words>
  <Application>Microsoft Office PowerPoint</Application>
  <PresentationFormat>Letter Paper (8.5x11 in)</PresentationFormat>
  <Paragraphs>1331</Paragraphs>
  <Slides>32</Slides>
  <Notes>0</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32</vt:i4>
      </vt:variant>
    </vt:vector>
  </HeadingPairs>
  <TitlesOfParts>
    <vt:vector size="53" baseType="lpstr">
      <vt:lpstr>APBCaramelCappuccino</vt:lpstr>
      <vt:lpstr>Arial</vt:lpstr>
      <vt:lpstr>Bodoni MT Condensed</vt:lpstr>
      <vt:lpstr>Book Antiqua</vt:lpstr>
      <vt:lpstr>bromello</vt:lpstr>
      <vt:lpstr>Calibri</vt:lpstr>
      <vt:lpstr>Calibri Light</vt:lpstr>
      <vt:lpstr>Century</vt:lpstr>
      <vt:lpstr>Century Gothic</vt:lpstr>
      <vt:lpstr>Freestyle Script</vt:lpstr>
      <vt:lpstr>KG A Little Swag</vt:lpstr>
      <vt:lpstr>KG Call Me Maybe</vt:lpstr>
      <vt:lpstr>KG Call Me Maybe -skinny</vt:lpstr>
      <vt:lpstr>KG Change This Heart</vt:lpstr>
      <vt:lpstr>KG Luck of the Irish</vt:lpstr>
      <vt:lpstr>KG One More Night</vt:lpstr>
      <vt:lpstr>KG Somebody That I Used to Know</vt:lpstr>
      <vt:lpstr>KG Wake Me Up</vt:lpstr>
      <vt:lpstr>PBCoffeeBeforeTalkie</vt:lpstr>
      <vt:lpstr>Stylish Calligraphy Demo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Martina Cahill</dc:creator>
  <cp:lastModifiedBy>Windows User</cp:lastModifiedBy>
  <cp:revision>11</cp:revision>
  <dcterms:created xsi:type="dcterms:W3CDTF">2017-08-02T01:43:36Z</dcterms:created>
  <dcterms:modified xsi:type="dcterms:W3CDTF">2018-09-02T18:01:42Z</dcterms:modified>
</cp:coreProperties>
</file>