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0"/>
  </p:notesMasterIdLst>
  <p:sldIdLst>
    <p:sldId id="256" r:id="rId5"/>
    <p:sldId id="266" r:id="rId6"/>
    <p:sldId id="285" r:id="rId7"/>
    <p:sldId id="267" r:id="rId8"/>
    <p:sldId id="296" r:id="rId9"/>
    <p:sldId id="295" r:id="rId10"/>
    <p:sldId id="273" r:id="rId11"/>
    <p:sldId id="294" r:id="rId12"/>
    <p:sldId id="286" r:id="rId13"/>
    <p:sldId id="257" r:id="rId14"/>
    <p:sldId id="258" r:id="rId15"/>
    <p:sldId id="259" r:id="rId16"/>
    <p:sldId id="274" r:id="rId17"/>
    <p:sldId id="275" r:id="rId18"/>
    <p:sldId id="276" r:id="rId19"/>
    <p:sldId id="277" r:id="rId20"/>
    <p:sldId id="278" r:id="rId21"/>
    <p:sldId id="279" r:id="rId22"/>
    <p:sldId id="280" r:id="rId23"/>
    <p:sldId id="292" r:id="rId24"/>
    <p:sldId id="282" r:id="rId25"/>
    <p:sldId id="283" r:id="rId26"/>
    <p:sldId id="284" r:id="rId27"/>
    <p:sldId id="287" r:id="rId28"/>
    <p:sldId id="288" r:id="rId29"/>
    <p:sldId id="291" r:id="rId30"/>
    <p:sldId id="263" r:id="rId31"/>
    <p:sldId id="293" r:id="rId32"/>
    <p:sldId id="261" r:id="rId33"/>
    <p:sldId id="289" r:id="rId34"/>
    <p:sldId id="268" r:id="rId35"/>
    <p:sldId id="269" r:id="rId36"/>
    <p:sldId id="270" r:id="rId37"/>
    <p:sldId id="271" r:id="rId38"/>
    <p:sldId id="272" r:id="rId3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0" d="100"/>
          <a:sy n="80" d="100"/>
        </p:scale>
        <p:origin x="965" y="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4D3178-A4B7-45DA-B01D-FEF1CEF37E9E}" type="datetimeFigureOut">
              <a:rPr lang="en-US"/>
              <a:pPr>
                <a:defRPr/>
              </a:pPr>
              <a:t>9/14/2018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59D44B8-7EFC-477F-BD2F-0818D58E0D6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2C259C-747C-4AB2-8E66-6C49B19FA472}" type="slidenum">
              <a:rPr lang="en-US" altLang="en-US" sz="1200"/>
              <a:pPr eaLnBrk="1" hangingPunct="1"/>
              <a:t>26</a:t>
            </a:fld>
            <a:endParaRPr lang="en-US" altLang="en-US" sz="1200"/>
          </a:p>
        </p:txBody>
      </p:sp>
      <p:sp>
        <p:nvSpPr>
          <p:cNvPr id="409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Exposition:</a:t>
            </a:r>
            <a:r>
              <a:rPr lang="en-US" altLang="en-US" smtClean="0"/>
              <a:t> The mood and conditions existing at the beginning of the story. The setting is identified. The main characters with their positions, circumstances and relationships to one another are established. The exciting force or initial conflict is introduced. Sometimes called the “Narrative HOOK” this begins the conflict that continues throughout the story.</a:t>
            </a:r>
          </a:p>
          <a:p>
            <a:pPr eaLnBrk="1" hangingPunct="1">
              <a:spcBef>
                <a:spcPct val="0"/>
              </a:spcBef>
            </a:pPr>
            <a:r>
              <a:rPr lang="en-US" altLang="en-US" b="1" smtClean="0"/>
              <a:t>Rising Action:</a:t>
            </a:r>
            <a:r>
              <a:rPr lang="en-US" altLang="en-US" smtClean="0"/>
              <a:t> The series of events, conflicts, and crises in the story that lead up to the climax, providing the progressive intensity, and complicate the conflict.</a:t>
            </a:r>
          </a:p>
          <a:p>
            <a:pPr eaLnBrk="1" hangingPunct="1">
              <a:spcBef>
                <a:spcPct val="0"/>
              </a:spcBef>
            </a:pPr>
            <a:r>
              <a:rPr lang="en-US" altLang="en-US" b="1" smtClean="0"/>
              <a:t>Climax: </a:t>
            </a:r>
            <a:r>
              <a:rPr lang="en-US" altLang="en-US" smtClean="0"/>
              <a:t>The turning point of the story. A crucial event takes place and from this point forward, the protagonist moves toward his inevitable end. The event may be either an action or a mental decision that the protagonist makes.</a:t>
            </a:r>
          </a:p>
          <a:p>
            <a:pPr eaLnBrk="1" hangingPunct="1">
              <a:spcBef>
                <a:spcPct val="0"/>
              </a:spcBef>
            </a:pPr>
            <a:r>
              <a:rPr lang="en-US" altLang="en-US" b="1" smtClean="0"/>
              <a:t>Falling Action: </a:t>
            </a:r>
            <a:r>
              <a:rPr lang="en-US" altLang="en-US" smtClean="0"/>
              <a:t>The events occurring from the time of the climax to the end of the story. The main character may encounter more conflicts in this part of the story, but the end is inevitable.</a:t>
            </a:r>
          </a:p>
          <a:p>
            <a:pPr eaLnBrk="1" hangingPunct="1">
              <a:spcBef>
                <a:spcPct val="0"/>
              </a:spcBef>
            </a:pPr>
            <a:r>
              <a:rPr lang="en-US" altLang="en-US" b="1" smtClean="0"/>
              <a:t>Resolution/Denouement: </a:t>
            </a:r>
            <a:r>
              <a:rPr lang="en-US" altLang="en-US" smtClean="0"/>
              <a:t>The tying up of loose ends and all of the threads in the story. The conclusion. The hero character either emerges triumphant or is defeated at this point.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2C2D78-C61F-4E96-A479-2777A6DEECBB}" type="slidenum">
              <a:rPr lang="en-US" altLang="en-US"/>
              <a:pPr/>
              <a:t>‹#›</a:t>
            </a:fld>
            <a:endParaRPr lang="en-US" altLang="en-US"/>
          </a:p>
        </p:txBody>
      </p:sp>
    </p:spTree>
    <p:extLst>
      <p:ext uri="{BB962C8B-B14F-4D97-AF65-F5344CB8AC3E}">
        <p14:creationId xmlns:p14="http://schemas.microsoft.com/office/powerpoint/2010/main" val="1042581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E88DA62-07E3-4BD0-A99D-94FF2EDDD822}" type="slidenum">
              <a:rPr lang="en-US" altLang="en-US"/>
              <a:pPr/>
              <a:t>‹#›</a:t>
            </a:fld>
            <a:endParaRPr lang="en-US" altLang="en-US"/>
          </a:p>
        </p:txBody>
      </p:sp>
    </p:spTree>
    <p:extLst>
      <p:ext uri="{BB962C8B-B14F-4D97-AF65-F5344CB8AC3E}">
        <p14:creationId xmlns:p14="http://schemas.microsoft.com/office/powerpoint/2010/main" val="104092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E8CD806-DA6F-4BDD-AC1B-478126254743}" type="slidenum">
              <a:rPr lang="en-US" altLang="en-US"/>
              <a:pPr/>
              <a:t>‹#›</a:t>
            </a:fld>
            <a:endParaRPr lang="en-US" altLang="en-US"/>
          </a:p>
        </p:txBody>
      </p:sp>
    </p:spTree>
    <p:extLst>
      <p:ext uri="{BB962C8B-B14F-4D97-AF65-F5344CB8AC3E}">
        <p14:creationId xmlns:p14="http://schemas.microsoft.com/office/powerpoint/2010/main" val="410899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A048993-5760-4C28-A66A-59BF5D7122BA}" type="slidenum">
              <a:rPr lang="en-US" altLang="en-US"/>
              <a:pPr/>
              <a:t>‹#›</a:t>
            </a:fld>
            <a:endParaRPr lang="en-US" altLang="en-US"/>
          </a:p>
        </p:txBody>
      </p:sp>
    </p:spTree>
    <p:extLst>
      <p:ext uri="{BB962C8B-B14F-4D97-AF65-F5344CB8AC3E}">
        <p14:creationId xmlns:p14="http://schemas.microsoft.com/office/powerpoint/2010/main" val="305626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DD5BA1B-96D3-4478-B25B-EF8816A8E8D0}" type="slidenum">
              <a:rPr lang="en-US" altLang="en-US"/>
              <a:pPr/>
              <a:t>‹#›</a:t>
            </a:fld>
            <a:endParaRPr lang="en-US" altLang="en-US"/>
          </a:p>
        </p:txBody>
      </p:sp>
    </p:spTree>
    <p:extLst>
      <p:ext uri="{BB962C8B-B14F-4D97-AF65-F5344CB8AC3E}">
        <p14:creationId xmlns:p14="http://schemas.microsoft.com/office/powerpoint/2010/main" val="45649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2DB4226-5BC7-40C2-9200-7BA757E36979}" type="slidenum">
              <a:rPr lang="en-US" altLang="en-US"/>
              <a:pPr/>
              <a:t>‹#›</a:t>
            </a:fld>
            <a:endParaRPr lang="en-US" altLang="en-US"/>
          </a:p>
        </p:txBody>
      </p:sp>
    </p:spTree>
    <p:extLst>
      <p:ext uri="{BB962C8B-B14F-4D97-AF65-F5344CB8AC3E}">
        <p14:creationId xmlns:p14="http://schemas.microsoft.com/office/powerpoint/2010/main" val="26110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6FE27E-2B3F-48E3-ADC0-5A8A8F3E0724}" type="slidenum">
              <a:rPr lang="en-US" altLang="en-US"/>
              <a:pPr/>
              <a:t>‹#›</a:t>
            </a:fld>
            <a:endParaRPr lang="en-US" altLang="en-US"/>
          </a:p>
        </p:txBody>
      </p:sp>
    </p:spTree>
    <p:extLst>
      <p:ext uri="{BB962C8B-B14F-4D97-AF65-F5344CB8AC3E}">
        <p14:creationId xmlns:p14="http://schemas.microsoft.com/office/powerpoint/2010/main" val="248424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3959206-FD25-4592-B2B4-75DC7E93A3DA}" type="slidenum">
              <a:rPr lang="en-US" altLang="en-US"/>
              <a:pPr/>
              <a:t>‹#›</a:t>
            </a:fld>
            <a:endParaRPr lang="en-US" altLang="en-US"/>
          </a:p>
        </p:txBody>
      </p:sp>
    </p:spTree>
    <p:extLst>
      <p:ext uri="{BB962C8B-B14F-4D97-AF65-F5344CB8AC3E}">
        <p14:creationId xmlns:p14="http://schemas.microsoft.com/office/powerpoint/2010/main" val="2528731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1EEF534-C931-41CC-94B3-172362085E03}" type="slidenum">
              <a:rPr lang="en-US" altLang="en-US"/>
              <a:pPr/>
              <a:t>‹#›</a:t>
            </a:fld>
            <a:endParaRPr lang="en-US" altLang="en-US"/>
          </a:p>
        </p:txBody>
      </p:sp>
    </p:spTree>
    <p:extLst>
      <p:ext uri="{BB962C8B-B14F-4D97-AF65-F5344CB8AC3E}">
        <p14:creationId xmlns:p14="http://schemas.microsoft.com/office/powerpoint/2010/main" val="28380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2EFF4C7-E096-412F-AB5D-1D3554BE3D69}" type="slidenum">
              <a:rPr lang="en-US" altLang="en-US"/>
              <a:pPr/>
              <a:t>‹#›</a:t>
            </a:fld>
            <a:endParaRPr lang="en-US" altLang="en-US"/>
          </a:p>
        </p:txBody>
      </p:sp>
    </p:spTree>
    <p:extLst>
      <p:ext uri="{BB962C8B-B14F-4D97-AF65-F5344CB8AC3E}">
        <p14:creationId xmlns:p14="http://schemas.microsoft.com/office/powerpoint/2010/main" val="51393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08AE1BB-C730-4F6B-A49D-B87B91EAA3E7}" type="slidenum">
              <a:rPr lang="en-US" altLang="en-US"/>
              <a:pPr/>
              <a:t>‹#›</a:t>
            </a:fld>
            <a:endParaRPr lang="en-US" altLang="en-US"/>
          </a:p>
        </p:txBody>
      </p:sp>
    </p:spTree>
    <p:extLst>
      <p:ext uri="{BB962C8B-B14F-4D97-AF65-F5344CB8AC3E}">
        <p14:creationId xmlns:p14="http://schemas.microsoft.com/office/powerpoint/2010/main" val="2158241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A821E23-EF44-40C3-BF72-300E204DCD5C}" type="slidenum">
              <a:rPr lang="en-US" altLang="en-US"/>
              <a:pPr/>
              <a:t>‹#›</a:t>
            </a:fld>
            <a:endParaRPr lang="en-US" altLang="en-US"/>
          </a:p>
        </p:txBody>
      </p:sp>
    </p:spTree>
    <p:extLst>
      <p:ext uri="{BB962C8B-B14F-4D97-AF65-F5344CB8AC3E}">
        <p14:creationId xmlns:p14="http://schemas.microsoft.com/office/powerpoint/2010/main" val="86054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448B58F-4A14-4A17-BFCE-C20873EA5551}" type="slidenum">
              <a:rPr lang="en-US" altLang="en-US"/>
              <a:pPr/>
              <a:t>‹#›</a:t>
            </a:fld>
            <a:endParaRPr lang="en-US" altLang="en-US"/>
          </a:p>
        </p:txBody>
      </p:sp>
    </p:spTree>
    <p:extLst>
      <p:ext uri="{BB962C8B-B14F-4D97-AF65-F5344CB8AC3E}">
        <p14:creationId xmlns:p14="http://schemas.microsoft.com/office/powerpoint/2010/main" val="202623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0F0D9BD-C563-4A8E-921C-3B16A4C73F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SFHS-IS\SYS\HOME\STAFF\PPT11\bjacoy\Jacoy's%20Show\onceapon.wav" TargetMode="Externa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9.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5.jpeg"/><Relationship Id="rId2" Type="http://schemas.openxmlformats.org/officeDocument/2006/relationships/audio" Target="../media/audio3.wav"/><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farm4.static.flickr.com/3269/2682432377_ebd3a466ac.jpg?v=0" TargetMode="Externa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2.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audio" Target="../media/audio5.wav"/></Relationships>
</file>

<file path=ppt/slides/_rels/slide28.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audio" Target="file:///\\SFHS-IS\SYS\HOME\STAFF\PPT11\bjacoy\Jacoy's%20Show\jaws01.wav" TargetMode="Externa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53.wmf"/><Relationship Id="rId7" Type="http://schemas.openxmlformats.org/officeDocument/2006/relationships/image" Target="../media/image51.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0.png"/><Relationship Id="rId4" Type="http://schemas.openxmlformats.org/officeDocument/2006/relationships/oleObject" Target="../embeddings/oleObject3.bin"/><Relationship Id="rId9"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gif"/><Relationship Id="rId7" Type="http://schemas.openxmlformats.org/officeDocument/2006/relationships/image" Target="../media/image57.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54.png"/><Relationship Id="rId5" Type="http://schemas.openxmlformats.org/officeDocument/2006/relationships/oleObject" Target="../embeddings/oleObject6.bin"/><Relationship Id="rId4" Type="http://schemas.openxmlformats.org/officeDocument/2006/relationships/image" Target="../media/image56.wmf"/></Relationships>
</file>

<file path=ppt/slides/_rels/slide34.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59.wmf"/><Relationship Id="rId5" Type="http://schemas.openxmlformats.org/officeDocument/2006/relationships/oleObject" Target="../embeddings/oleObject8.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09600"/>
            <a:ext cx="5334000" cy="5410200"/>
          </a:xfrm>
        </p:spPr>
        <p:txBody>
          <a:bodyPr/>
          <a:lstStyle/>
          <a:p>
            <a:pPr eaLnBrk="1" hangingPunct="1"/>
            <a:r>
              <a:rPr lang="en-US" altLang="en-US" sz="8000" smtClean="0">
                <a:latin typeface="Batik Regular" pitchFamily="2" charset="0"/>
              </a:rPr>
              <a:t>Elements of a </a:t>
            </a:r>
            <a:br>
              <a:rPr lang="en-US" altLang="en-US" sz="8000" smtClean="0">
                <a:latin typeface="Batik Regular" pitchFamily="2" charset="0"/>
              </a:rPr>
            </a:br>
            <a:r>
              <a:rPr lang="en-US" altLang="en-US" sz="8000" smtClean="0">
                <a:latin typeface="Batik Regular" pitchFamily="2" charset="0"/>
              </a:rPr>
              <a:t>Story</a:t>
            </a:r>
          </a:p>
        </p:txBody>
      </p:sp>
      <p:pic>
        <p:nvPicPr>
          <p:cNvPr id="28676" name="onceapon.wav">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229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http://baldwin.schooldesk.net/Portals/2/images/animated_ki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24000"/>
            <a:ext cx="293687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5"/>
          <p:cNvSpPr txBox="1">
            <a:spLocks noChangeArrowheads="1"/>
          </p:cNvSpPr>
          <p:nvPr/>
        </p:nvSpPr>
        <p:spPr bwMode="auto">
          <a:xfrm>
            <a:off x="5791200" y="5562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dirty="0" err="1" smtClean="0">
                <a:latin typeface="Segoe Script" panose="030B0504020000000003" pitchFamily="66" charset="0"/>
              </a:rPr>
              <a:t>Stanaway</a:t>
            </a:r>
            <a:endParaRPr lang="en-US" altLang="en-US" sz="3200" dirty="0">
              <a:latin typeface="Segoe Script" panose="030B0504020000000003"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3000"/>
                                  </p:stCondLst>
                                  <p:childTnLst>
                                    <p:cmd type="call" cmd="playFrom(0.0)">
                                      <p:cBhvr>
                                        <p:cTn id="6" dur="1" fill="hold"/>
                                        <p:tgtEl>
                                          <p:spTgt spid="286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67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81000" y="685800"/>
            <a:ext cx="8458200" cy="914400"/>
          </a:xfrm>
        </p:spPr>
        <p:txBody>
          <a:bodyPr/>
          <a:lstStyle/>
          <a:p>
            <a:pPr eaLnBrk="1" hangingPunct="1"/>
            <a:r>
              <a:rPr lang="en-US" altLang="en-US" sz="5400" u="sng" smtClean="0">
                <a:latin typeface="Batik Regular" pitchFamily="2" charset="0"/>
              </a:rPr>
              <a:t>Every story needs Characters…</a:t>
            </a:r>
          </a:p>
        </p:txBody>
      </p:sp>
      <p:sp>
        <p:nvSpPr>
          <p:cNvPr id="29699" name="Rectangle 3"/>
          <p:cNvSpPr>
            <a:spLocks noGrp="1" noChangeArrowheads="1"/>
          </p:cNvSpPr>
          <p:nvPr>
            <p:ph type="subTitle" idx="1"/>
          </p:nvPr>
        </p:nvSpPr>
        <p:spPr>
          <a:xfrm>
            <a:off x="381000" y="4724400"/>
            <a:ext cx="2362200" cy="831850"/>
          </a:xfrm>
        </p:spPr>
        <p:txBody>
          <a:bodyPr/>
          <a:lstStyle/>
          <a:p>
            <a:pPr eaLnBrk="1" hangingPunct="1"/>
            <a:r>
              <a:rPr lang="en-US" altLang="en-US" smtClean="0">
                <a:solidFill>
                  <a:schemeClr val="tx1"/>
                </a:solidFill>
              </a:rPr>
              <a:t>People</a:t>
            </a:r>
          </a:p>
        </p:txBody>
      </p:sp>
      <p:sp>
        <p:nvSpPr>
          <p:cNvPr id="29702" name="Text Box 6"/>
          <p:cNvSpPr txBox="1">
            <a:spLocks noChangeArrowheads="1"/>
          </p:cNvSpPr>
          <p:nvPr/>
        </p:nvSpPr>
        <p:spPr bwMode="auto">
          <a:xfrm>
            <a:off x="3276600" y="4800600"/>
            <a:ext cx="2286000" cy="579438"/>
          </a:xfrm>
          <a:prstGeom prst="rect">
            <a:avLst/>
          </a:prstGeom>
          <a:noFill/>
          <a:ln w="12700" cap="sq">
            <a:noFill/>
            <a:miter lim="800000"/>
            <a:headEnd type="none" w="sm" len="sm"/>
            <a:tailEnd type="none" w="sm" len="sm"/>
          </a:ln>
        </p:spPr>
        <p:txBody>
          <a:bodyPr>
            <a:spAutoFit/>
          </a:bodyPr>
          <a:lstStyle/>
          <a:p>
            <a:pPr>
              <a:spcBef>
                <a:spcPct val="50000"/>
              </a:spcBef>
              <a:defRPr/>
            </a:pPr>
            <a:r>
              <a:rPr lang="en-US" sz="3200" dirty="0">
                <a:latin typeface="+mj-lt"/>
              </a:rPr>
              <a:t>Animals</a:t>
            </a:r>
          </a:p>
        </p:txBody>
      </p:sp>
      <p:sp>
        <p:nvSpPr>
          <p:cNvPr id="29703" name="Text Box 7"/>
          <p:cNvSpPr txBox="1">
            <a:spLocks noChangeArrowheads="1"/>
          </p:cNvSpPr>
          <p:nvPr/>
        </p:nvSpPr>
        <p:spPr bwMode="auto">
          <a:xfrm>
            <a:off x="5943600" y="4800600"/>
            <a:ext cx="2895600" cy="579438"/>
          </a:xfrm>
          <a:prstGeom prst="rect">
            <a:avLst/>
          </a:prstGeom>
          <a:noFill/>
          <a:ln w="12700" cap="sq">
            <a:noFill/>
            <a:miter lim="800000"/>
            <a:headEnd type="none" w="sm" len="sm"/>
            <a:tailEnd type="none" w="sm" len="sm"/>
          </a:ln>
        </p:spPr>
        <p:txBody>
          <a:bodyPr>
            <a:spAutoFit/>
          </a:bodyPr>
          <a:lstStyle/>
          <a:p>
            <a:pPr>
              <a:spcBef>
                <a:spcPct val="50000"/>
              </a:spcBef>
              <a:defRPr/>
            </a:pPr>
            <a:r>
              <a:rPr lang="en-US" sz="3200" dirty="0">
                <a:latin typeface="+mj-lt"/>
              </a:rPr>
              <a:t>Or Creatures</a:t>
            </a:r>
          </a:p>
        </p:txBody>
      </p:sp>
      <p:pic>
        <p:nvPicPr>
          <p:cNvPr id="11270" name="Picture 10" descr="http://www.16bit.com/toypics/universalmonsters/16blacklagoon/creature-head-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09800"/>
            <a:ext cx="24828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2" descr="http://www.softpicks.net/screenshots/Animal-Jigsaw-Puzz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098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descr="http://finishingtouchesgroup.org/yahoo_site_admin/assets/images/Cheering-business-people-thumb.27754310_st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9800"/>
            <a:ext cx="23002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nodeType="afterGroup">
                            <p:stCondLst>
                              <p:cond delay="500"/>
                            </p:stCondLst>
                            <p:childTnLst>
                              <p:par>
                                <p:cTn id="10" presetID="2" presetClass="entr" presetSubtype="8" fill="hold" grpId="0" nodeType="afterEffect">
                                  <p:stCondLst>
                                    <p:cond delay="3000"/>
                                  </p:stCondLst>
                                  <p:childTnLst>
                                    <p:set>
                                      <p:cBhvr>
                                        <p:cTn id="11" dur="1" fill="hold">
                                          <p:stCondLst>
                                            <p:cond delay="0"/>
                                          </p:stCondLst>
                                        </p:cTn>
                                        <p:tgtEl>
                                          <p:spTgt spid="29702"/>
                                        </p:tgtEl>
                                        <p:attrNameLst>
                                          <p:attrName>style.visibility</p:attrName>
                                        </p:attrNameLst>
                                      </p:cBhvr>
                                      <p:to>
                                        <p:strVal val="visible"/>
                                      </p:to>
                                    </p:set>
                                    <p:anim calcmode="lin" valueType="num">
                                      <p:cBhvr additive="base">
                                        <p:cTn id="12" dur="500" fill="hold"/>
                                        <p:tgtEl>
                                          <p:spTgt spid="29702"/>
                                        </p:tgtEl>
                                        <p:attrNameLst>
                                          <p:attrName>ppt_x</p:attrName>
                                        </p:attrNameLst>
                                      </p:cBhvr>
                                      <p:tavLst>
                                        <p:tav tm="0">
                                          <p:val>
                                            <p:strVal val="0-#ppt_w/2"/>
                                          </p:val>
                                        </p:tav>
                                        <p:tav tm="100000">
                                          <p:val>
                                            <p:strVal val="#ppt_x"/>
                                          </p:val>
                                        </p:tav>
                                      </p:tavLst>
                                    </p:anim>
                                    <p:anim calcmode="lin" valueType="num">
                                      <p:cBhvr additive="base">
                                        <p:cTn id="13" dur="500" fill="hold"/>
                                        <p:tgtEl>
                                          <p:spTgt spid="297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nodeType="afterGroup">
                            <p:stCondLst>
                              <p:cond delay="4000"/>
                            </p:stCondLst>
                            <p:childTnLst>
                              <p:par>
                                <p:cTn id="15" presetID="2" presetClass="entr" presetSubtype="8" fill="hold" grpId="0" nodeType="afterEffect">
                                  <p:stCondLst>
                                    <p:cond delay="3000"/>
                                  </p:stCondLst>
                                  <p:childTnLst>
                                    <p:set>
                                      <p:cBhvr>
                                        <p:cTn id="16" dur="1" fill="hold">
                                          <p:stCondLst>
                                            <p:cond delay="0"/>
                                          </p:stCondLst>
                                        </p:cTn>
                                        <p:tgtEl>
                                          <p:spTgt spid="29703"/>
                                        </p:tgtEl>
                                        <p:attrNameLst>
                                          <p:attrName>style.visibility</p:attrName>
                                        </p:attrNameLst>
                                      </p:cBhvr>
                                      <p:to>
                                        <p:strVal val="visible"/>
                                      </p:to>
                                    </p:set>
                                    <p:anim calcmode="lin" valueType="num">
                                      <p:cBhvr additive="base">
                                        <p:cTn id="17" dur="500" fill="hold"/>
                                        <p:tgtEl>
                                          <p:spTgt spid="29703"/>
                                        </p:tgtEl>
                                        <p:attrNameLst>
                                          <p:attrName>ppt_x</p:attrName>
                                        </p:attrNameLst>
                                      </p:cBhvr>
                                      <p:tavLst>
                                        <p:tav tm="0">
                                          <p:val>
                                            <p:strVal val="0-#ppt_w/2"/>
                                          </p:val>
                                        </p:tav>
                                        <p:tav tm="100000">
                                          <p:val>
                                            <p:strVal val="#ppt_x"/>
                                          </p:val>
                                        </p:tav>
                                      </p:tavLst>
                                    </p:anim>
                                    <p:anim calcmode="lin" valueType="num">
                                      <p:cBhvr additive="base">
                                        <p:cTn id="18" dur="500" fill="hold"/>
                                        <p:tgtEl>
                                          <p:spTgt spid="297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advAuto="0"/>
      <p:bldP spid="29702" grpId="0" autoUpdateAnimBg="0"/>
      <p:bldP spid="2970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4876800" y="2743200"/>
            <a:ext cx="464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3200"/>
          </a:p>
        </p:txBody>
      </p:sp>
      <p:pic>
        <p:nvPicPr>
          <p:cNvPr id="31756" name="Picture 1036" descr="F:\bjacoy\Jacoy's Show\indiana jon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209800"/>
            <a:ext cx="25717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039" descr="F:\bjacoy\Jacoy's Show\harry pot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886200"/>
            <a:ext cx="18065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1041" descr="F:\bjacoy\Jacoy's Show\shrek with gir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286000"/>
            <a:ext cx="2241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myhe61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85344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Rectangle 1044"/>
          <p:cNvSpPr>
            <a:spLocks noGrp="1" noChangeArrowheads="1"/>
          </p:cNvSpPr>
          <p:nvPr>
            <p:ph type="title" idx="4294967295"/>
          </p:nvPr>
        </p:nvSpPr>
        <p:spPr>
          <a:xfrm>
            <a:off x="381000" y="304800"/>
            <a:ext cx="8763000" cy="1282700"/>
          </a:xfrm>
        </p:spPr>
        <p:txBody>
          <a:bodyPr/>
          <a:lstStyle/>
          <a:p>
            <a:pPr eaLnBrk="1" hangingPunct="1"/>
            <a:r>
              <a:rPr lang="en-US" altLang="en-US" sz="3600" b="1" dirty="0" smtClean="0">
                <a:latin typeface="Batik Regular" pitchFamily="2" charset="0"/>
              </a:rPr>
              <a:t>The </a:t>
            </a:r>
            <a:r>
              <a:rPr lang="en-US" altLang="en-US" sz="3600" b="1" u="sng" dirty="0" smtClean="0">
                <a:solidFill>
                  <a:srgbClr val="92D050"/>
                </a:solidFill>
                <a:latin typeface="Batik Regular" pitchFamily="2" charset="0"/>
              </a:rPr>
              <a:t>protagonist</a:t>
            </a:r>
            <a:r>
              <a:rPr lang="en-US" altLang="en-US" sz="3600" b="1" dirty="0" smtClean="0">
                <a:latin typeface="Batik Regular" pitchFamily="2" charset="0"/>
              </a:rPr>
              <a:t> is </a:t>
            </a:r>
            <a:r>
              <a:rPr lang="en-US" altLang="en-US" sz="3600" b="1" dirty="0" smtClean="0">
                <a:latin typeface="Batik Regular" pitchFamily="2" charset="0"/>
              </a:rPr>
              <a:t>the leading character.  Usually the </a:t>
            </a:r>
            <a:r>
              <a:rPr lang="en-US" altLang="en-US" sz="3600" b="1" dirty="0" smtClean="0">
                <a:latin typeface="Batik Regular" pitchFamily="2" charset="0"/>
              </a:rPr>
              <a:t>“good guy”</a:t>
            </a:r>
          </a:p>
        </p:txBody>
      </p:sp>
      <p:pic>
        <p:nvPicPr>
          <p:cNvPr id="12296" name="Picture 9" descr="http://www.comicbookradioshow.com/trapped/superman2.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0200" y="3962400"/>
            <a:ext cx="160337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1" descr="http://hottopop.files.wordpress.com/2009/09/lgpp31687robert-pattinson-is-edward-twilight-poste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1524000"/>
            <a:ext cx="142875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764"/>
                                        </p:tgtEl>
                                        <p:attrNameLst>
                                          <p:attrName>style.visibility</p:attrName>
                                        </p:attrNameLst>
                                      </p:cBhvr>
                                      <p:to>
                                        <p:strVal val="visible"/>
                                      </p:to>
                                    </p:set>
                                    <p:anim calcmode="lin" valueType="num">
                                      <p:cBhvr additive="base">
                                        <p:cTn id="12" dur="500" fill="hold"/>
                                        <p:tgtEl>
                                          <p:spTgt spid="31764"/>
                                        </p:tgtEl>
                                        <p:attrNameLst>
                                          <p:attrName>ppt_x</p:attrName>
                                        </p:attrNameLst>
                                      </p:cBhvr>
                                      <p:tavLst>
                                        <p:tav tm="0">
                                          <p:val>
                                            <p:strVal val="0-#ppt_w/2"/>
                                          </p:val>
                                        </p:tav>
                                        <p:tav tm="100000">
                                          <p:val>
                                            <p:strVal val="#ppt_x"/>
                                          </p:val>
                                        </p:tav>
                                      </p:tavLst>
                                    </p:anim>
                                    <p:anim calcmode="lin" valueType="num">
                                      <p:cBhvr additive="base">
                                        <p:cTn id="13" dur="500" fill="hold"/>
                                        <p:tgtEl>
                                          <p:spTgt spid="317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3175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indiana.wav"/>
                                        </p:tgtEl>
                                      </p:cMediaNode>
                                    </p:audio>
                                  </p:subTnLst>
                                </p:cTn>
                              </p:par>
                            </p:childTnLst>
                          </p:cTn>
                        </p:par>
                        <p:par>
                          <p:cTn id="17" fill="hold" nodeType="afterGroup">
                            <p:stCondLst>
                              <p:cond delay="1500"/>
                            </p:stCondLst>
                            <p:childTnLst>
                              <p:par>
                                <p:cTn id="18" presetID="19" presetClass="entr" presetSubtype="10" fill="hold" nodeType="afterEffect">
                                  <p:stCondLst>
                                    <p:cond delay="3000"/>
                                  </p:stCondLst>
                                  <p:childTnLst>
                                    <p:set>
                                      <p:cBhvr>
                                        <p:cTn id="19" dur="1" fill="hold">
                                          <p:stCondLst>
                                            <p:cond delay="0"/>
                                          </p:stCondLst>
                                        </p:cTn>
                                        <p:tgtEl>
                                          <p:spTgt spid="31759"/>
                                        </p:tgtEl>
                                        <p:attrNameLst>
                                          <p:attrName>style.visibility</p:attrName>
                                        </p:attrNameLst>
                                      </p:cBhvr>
                                      <p:to>
                                        <p:strVal val="visible"/>
                                      </p:to>
                                    </p:set>
                                    <p:anim calcmode="lin" valueType="num">
                                      <p:cBhvr>
                                        <p:cTn id="20" dur="5000" fill="hold"/>
                                        <p:tgtEl>
                                          <p:spTgt spid="31759"/>
                                        </p:tgtEl>
                                        <p:attrNameLst>
                                          <p:attrName>ppt_w</p:attrName>
                                        </p:attrNameLst>
                                      </p:cBhvr>
                                      <p:tavLst>
                                        <p:tav tm="0" fmla="#ppt_w*sin(2.5*pi*$)">
                                          <p:val>
                                            <p:fltVal val="0"/>
                                          </p:val>
                                        </p:tav>
                                        <p:tav tm="100000">
                                          <p:val>
                                            <p:fltVal val="1"/>
                                          </p:val>
                                        </p:tav>
                                      </p:tavLst>
                                    </p:anim>
                                    <p:anim calcmode="lin" valueType="num">
                                      <p:cBhvr>
                                        <p:cTn id="21" dur="5000" fill="hold"/>
                                        <p:tgtEl>
                                          <p:spTgt spid="31759"/>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9500"/>
                            </p:stCondLst>
                            <p:childTnLst>
                              <p:par>
                                <p:cTn id="23" presetID="19" presetClass="entr" presetSubtype="10" fill="hold" nodeType="afterEffect">
                                  <p:stCondLst>
                                    <p:cond delay="3000"/>
                                  </p:stCondLst>
                                  <p:childTnLst>
                                    <p:set>
                                      <p:cBhvr>
                                        <p:cTn id="24" dur="1" fill="hold">
                                          <p:stCondLst>
                                            <p:cond delay="0"/>
                                          </p:stCondLst>
                                        </p:cTn>
                                        <p:tgtEl>
                                          <p:spTgt spid="31761"/>
                                        </p:tgtEl>
                                        <p:attrNameLst>
                                          <p:attrName>style.visibility</p:attrName>
                                        </p:attrNameLst>
                                      </p:cBhvr>
                                      <p:to>
                                        <p:strVal val="visible"/>
                                      </p:to>
                                    </p:set>
                                    <p:anim calcmode="lin" valueType="num">
                                      <p:cBhvr>
                                        <p:cTn id="25" dur="5000" fill="hold"/>
                                        <p:tgtEl>
                                          <p:spTgt spid="31761"/>
                                        </p:tgtEl>
                                        <p:attrNameLst>
                                          <p:attrName>ppt_w</p:attrName>
                                        </p:attrNameLst>
                                      </p:cBhvr>
                                      <p:tavLst>
                                        <p:tav tm="0" fmla="#ppt_w*sin(2.5*pi*$)">
                                          <p:val>
                                            <p:fltVal val="0"/>
                                          </p:val>
                                        </p:tav>
                                        <p:tav tm="100000">
                                          <p:val>
                                            <p:fltVal val="1"/>
                                          </p:val>
                                        </p:tav>
                                      </p:tavLst>
                                    </p:anim>
                                    <p:anim calcmode="lin" valueType="num">
                                      <p:cBhvr>
                                        <p:cTn id="26" dur="5000" fill="hold"/>
                                        <p:tgtEl>
                                          <p:spTgt spid="31761"/>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17500"/>
                            </p:stCondLst>
                            <p:childTnLst>
                              <p:par>
                                <p:cTn id="28" presetID="1" presetClass="mediacall" presetSubtype="0" fill="hold" nodeType="afterEffect">
                                  <p:stCondLst>
                                    <p:cond delay="3000"/>
                                  </p:stCondLst>
                                  <p:childTnLst>
                                    <p:cmd type="call" cmd="playFrom(0.0)">
                                      <p:cBhvr>
                                        <p:cTn id="29" dur="1558" fill="hold"/>
                                        <p:tgtEl>
                                          <p:spTgt spid="3176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31763"/>
                </p:tgtEl>
              </p:cMediaNode>
            </p:audio>
          </p:childTnLst>
        </p:cTn>
      </p:par>
    </p:tnLst>
    <p:bldLst>
      <p:bldP spid="31747" grpId="0" autoUpdateAnimBg="0"/>
      <p:bldP spid="3176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3600" dirty="0" smtClean="0">
                <a:latin typeface="Batik Regular" pitchFamily="2" charset="0"/>
              </a:rPr>
              <a:t>The </a:t>
            </a:r>
            <a:r>
              <a:rPr lang="en-US" altLang="en-US" sz="3600" dirty="0" smtClean="0">
                <a:solidFill>
                  <a:srgbClr val="C00000"/>
                </a:solidFill>
                <a:latin typeface="Batik Regular" pitchFamily="2" charset="0"/>
              </a:rPr>
              <a:t>antagonist</a:t>
            </a:r>
            <a:r>
              <a:rPr lang="en-US" altLang="en-US" sz="3600" dirty="0" smtClean="0">
                <a:latin typeface="Batik Regular" pitchFamily="2" charset="0"/>
              </a:rPr>
              <a:t> is </a:t>
            </a:r>
            <a:r>
              <a:rPr lang="en-US" altLang="en-US" sz="3600" dirty="0" smtClean="0">
                <a:latin typeface="Batik Regular" pitchFamily="2" charset="0"/>
              </a:rPr>
              <a:t>the opposing force.  Usually the </a:t>
            </a:r>
            <a:r>
              <a:rPr lang="en-US" altLang="en-US" sz="3600" dirty="0" smtClean="0">
                <a:latin typeface="Batik Regular" pitchFamily="2" charset="0"/>
              </a:rPr>
              <a:t>“bad guy</a:t>
            </a:r>
            <a:r>
              <a:rPr lang="en-US" altLang="en-US" sz="3600" dirty="0" smtClean="0">
                <a:latin typeface="Batik Regular" pitchFamily="2" charset="0"/>
              </a:rPr>
              <a:t>”.</a:t>
            </a:r>
            <a:endParaRPr lang="en-US" altLang="en-US" sz="3600" dirty="0" smtClean="0">
              <a:latin typeface="Batik Regular" pitchFamily="2" charset="0"/>
            </a:endParaRPr>
          </a:p>
        </p:txBody>
      </p:sp>
      <p:pic>
        <p:nvPicPr>
          <p:cNvPr id="33795" name="Picture 3" descr="F:\bjacoy\Jacoy's Show\ursu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441960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F:\bjacoy\Jacoy's Show\jurassic_raptor_sheet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600200"/>
            <a:ext cx="29908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F:\bjacoy\Jacoy's Show\darth va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191000"/>
            <a:ext cx="33528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http://www.camgigandet.tv/press/wp-content/uploads/2008/11/twilight_james_0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5029200"/>
            <a:ext cx="2209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1000" fill="hold"/>
                                        <p:tgtEl>
                                          <p:spTgt spid="33795"/>
                                        </p:tgtEl>
                                        <p:attrNameLst>
                                          <p:attrName>ppt_w</p:attrName>
                                        </p:attrNameLst>
                                      </p:cBhvr>
                                      <p:tavLst>
                                        <p:tav tm="0">
                                          <p:val>
                                            <p:fltVal val="0"/>
                                          </p:val>
                                        </p:tav>
                                        <p:tav tm="100000">
                                          <p:val>
                                            <p:strVal val="#ppt_w"/>
                                          </p:val>
                                        </p:tav>
                                      </p:tavLst>
                                    </p:anim>
                                    <p:anim calcmode="lin" valueType="num">
                                      <p:cBhvr>
                                        <p:cTn id="8" dur="1000" fill="hold"/>
                                        <p:tgtEl>
                                          <p:spTgt spid="33795"/>
                                        </p:tgtEl>
                                        <p:attrNameLst>
                                          <p:attrName>ppt_h</p:attrName>
                                        </p:attrNameLst>
                                      </p:cBhvr>
                                      <p:tavLst>
                                        <p:tav tm="0">
                                          <p:val>
                                            <p:fltVal val="0"/>
                                          </p:val>
                                        </p:tav>
                                        <p:tav tm="100000">
                                          <p:val>
                                            <p:strVal val="#ppt_h"/>
                                          </p:val>
                                        </p:tav>
                                      </p:tavLst>
                                    </p:anim>
                                    <p:anim calcmode="lin" valueType="num">
                                      <p:cBhvr>
                                        <p:cTn id="9" dur="1000" fill="hold"/>
                                        <p:tgtEl>
                                          <p:spTgt spid="337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3797"/>
                                        </p:tgtEl>
                                        <p:attrNameLst>
                                          <p:attrName>style.visibility</p:attrName>
                                        </p:attrNameLst>
                                      </p:cBhvr>
                                      <p:to>
                                        <p:strVal val="visible"/>
                                      </p:to>
                                    </p:set>
                                    <p:anim calcmode="lin" valueType="num">
                                      <p:cBhvr>
                                        <p:cTn id="15" dur="1000" fill="hold"/>
                                        <p:tgtEl>
                                          <p:spTgt spid="33797"/>
                                        </p:tgtEl>
                                        <p:attrNameLst>
                                          <p:attrName>ppt_w</p:attrName>
                                        </p:attrNameLst>
                                      </p:cBhvr>
                                      <p:tavLst>
                                        <p:tav tm="0">
                                          <p:val>
                                            <p:fltVal val="0"/>
                                          </p:val>
                                        </p:tav>
                                        <p:tav tm="100000">
                                          <p:val>
                                            <p:strVal val="#ppt_w"/>
                                          </p:val>
                                        </p:tav>
                                      </p:tavLst>
                                    </p:anim>
                                    <p:anim calcmode="lin" valueType="num">
                                      <p:cBhvr>
                                        <p:cTn id="16" dur="1000" fill="hold"/>
                                        <p:tgtEl>
                                          <p:spTgt spid="33797"/>
                                        </p:tgtEl>
                                        <p:attrNameLst>
                                          <p:attrName>ppt_h</p:attrName>
                                        </p:attrNameLst>
                                      </p:cBhvr>
                                      <p:tavLst>
                                        <p:tav tm="0">
                                          <p:val>
                                            <p:fltVal val="0"/>
                                          </p:val>
                                        </p:tav>
                                        <p:tav tm="100000">
                                          <p:val>
                                            <p:strVal val="#ppt_h"/>
                                          </p:val>
                                        </p:tav>
                                      </p:tavLst>
                                    </p:anim>
                                    <p:anim calcmode="lin" valueType="num">
                                      <p:cBhvr>
                                        <p:cTn id="17" dur="1000" fill="hold"/>
                                        <p:tgtEl>
                                          <p:spTgt spid="3379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7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3799"/>
                                        </p:tgtEl>
                                        <p:attrNameLst>
                                          <p:attrName>style.visibility</p:attrName>
                                        </p:attrNameLst>
                                      </p:cBhvr>
                                      <p:to>
                                        <p:strVal val="visible"/>
                                      </p:to>
                                    </p:set>
                                    <p:anim calcmode="lin" valueType="num">
                                      <p:cBhvr>
                                        <p:cTn id="23" dur="1000" fill="hold"/>
                                        <p:tgtEl>
                                          <p:spTgt spid="33799"/>
                                        </p:tgtEl>
                                        <p:attrNameLst>
                                          <p:attrName>ppt_w</p:attrName>
                                        </p:attrNameLst>
                                      </p:cBhvr>
                                      <p:tavLst>
                                        <p:tav tm="0">
                                          <p:val>
                                            <p:fltVal val="0"/>
                                          </p:val>
                                        </p:tav>
                                        <p:tav tm="100000">
                                          <p:val>
                                            <p:strVal val="#ppt_w"/>
                                          </p:val>
                                        </p:tav>
                                      </p:tavLst>
                                    </p:anim>
                                    <p:anim calcmode="lin" valueType="num">
                                      <p:cBhvr>
                                        <p:cTn id="24" dur="1000" fill="hold"/>
                                        <p:tgtEl>
                                          <p:spTgt spid="33799"/>
                                        </p:tgtEl>
                                        <p:attrNameLst>
                                          <p:attrName>ppt_h</p:attrName>
                                        </p:attrNameLst>
                                      </p:cBhvr>
                                      <p:tavLst>
                                        <p:tav tm="0">
                                          <p:val>
                                            <p:fltVal val="0"/>
                                          </p:val>
                                        </p:tav>
                                        <p:tav tm="100000">
                                          <p:val>
                                            <p:strVal val="#ppt_h"/>
                                          </p:val>
                                        </p:tav>
                                      </p:tavLst>
                                    </p:anim>
                                    <p:anim calcmode="lin" valueType="num">
                                      <p:cBhvr>
                                        <p:cTn id="25" dur="10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379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3" name="vader darksi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62000" y="381000"/>
            <a:ext cx="7772400" cy="1470025"/>
          </a:xfrm>
        </p:spPr>
        <p:txBody>
          <a:bodyPr/>
          <a:lstStyle/>
          <a:p>
            <a:pPr eaLnBrk="1" hangingPunct="1">
              <a:defRPr/>
            </a:pPr>
            <a:r>
              <a:rPr lang="en-US" sz="8000" b="1" u="sng" dirty="0" smtClean="0">
                <a:solidFill>
                  <a:schemeClr val="accent4">
                    <a:lumMod val="75000"/>
                  </a:schemeClr>
                </a:solidFill>
                <a:latin typeface="Freestyle Script" pitchFamily="66" charset="0"/>
              </a:rPr>
              <a:t>Characterization</a:t>
            </a:r>
          </a:p>
        </p:txBody>
      </p:sp>
      <p:sp>
        <p:nvSpPr>
          <p:cNvPr id="16387" name="Rectangle 3"/>
          <p:cNvSpPr>
            <a:spLocks noGrp="1" noChangeArrowheads="1"/>
          </p:cNvSpPr>
          <p:nvPr>
            <p:ph type="subTitle" idx="1"/>
          </p:nvPr>
        </p:nvSpPr>
        <p:spPr>
          <a:xfrm>
            <a:off x="381000" y="1905000"/>
            <a:ext cx="4038600" cy="3886200"/>
          </a:xfrm>
        </p:spPr>
        <p:txBody>
          <a:bodyPr/>
          <a:lstStyle/>
          <a:p>
            <a:pPr algn="l" eaLnBrk="1" hangingPunct="1">
              <a:buFont typeface="Arial" charset="0"/>
              <a:buNone/>
              <a:defRPr/>
            </a:pPr>
            <a:r>
              <a:rPr lang="en-US" sz="2800" b="1" i="1" u="sng" dirty="0" smtClean="0">
                <a:solidFill>
                  <a:schemeClr val="tx1">
                    <a:lumMod val="75000"/>
                    <a:lumOff val="25000"/>
                  </a:schemeClr>
                </a:solidFill>
              </a:rPr>
              <a:t>Characterization</a:t>
            </a:r>
            <a:r>
              <a:rPr lang="en-US" sz="2800" i="1" dirty="0" smtClean="0">
                <a:solidFill>
                  <a:schemeClr val="tx1">
                    <a:lumMod val="75000"/>
                    <a:lumOff val="25000"/>
                  </a:schemeClr>
                </a:solidFill>
              </a:rPr>
              <a:t> is the way in which an author shows the personality of a character</a:t>
            </a:r>
          </a:p>
          <a:p>
            <a:pPr algn="l" eaLnBrk="1" hangingPunct="1">
              <a:buFont typeface="Arial" charset="0"/>
              <a:buNone/>
              <a:defRPr/>
            </a:pPr>
            <a:endParaRPr lang="en-US" sz="1200" i="1" dirty="0" smtClean="0">
              <a:solidFill>
                <a:schemeClr val="tx1">
                  <a:lumMod val="75000"/>
                  <a:lumOff val="25000"/>
                </a:schemeClr>
              </a:solidFill>
            </a:endParaRPr>
          </a:p>
          <a:p>
            <a:pPr algn="l" eaLnBrk="1" hangingPunct="1">
              <a:buFont typeface="Arial" charset="0"/>
              <a:buNone/>
              <a:defRPr/>
            </a:pPr>
            <a:r>
              <a:rPr lang="en-US" sz="2800" i="1" dirty="0" smtClean="0">
                <a:solidFill>
                  <a:schemeClr val="tx1">
                    <a:lumMod val="75000"/>
                    <a:lumOff val="25000"/>
                  </a:schemeClr>
                </a:solidFill>
              </a:rPr>
              <a:t>Characterization is a technique writers use to make characters “come to life.”</a:t>
            </a:r>
          </a:p>
        </p:txBody>
      </p:sp>
      <p:pic>
        <p:nvPicPr>
          <p:cNvPr id="14340" name="Picture 5" descr="character_group_sho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81200"/>
            <a:ext cx="40100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382000" cy="1143000"/>
          </a:xfrm>
        </p:spPr>
        <p:txBody>
          <a:bodyPr/>
          <a:lstStyle/>
          <a:p>
            <a:pPr eaLnBrk="1" hangingPunct="1">
              <a:defRPr/>
            </a:pPr>
            <a:r>
              <a:rPr lang="en-US" b="1" u="sng" dirty="0" smtClean="0">
                <a:solidFill>
                  <a:schemeClr val="accent4">
                    <a:lumMod val="75000"/>
                  </a:schemeClr>
                </a:solidFill>
              </a:rPr>
              <a:t>Think about your favorite book, movie or TV character…</a:t>
            </a:r>
          </a:p>
        </p:txBody>
      </p:sp>
      <p:sp>
        <p:nvSpPr>
          <p:cNvPr id="15363" name="Content Placeholder 2"/>
          <p:cNvSpPr>
            <a:spLocks noGrp="1"/>
          </p:cNvSpPr>
          <p:nvPr>
            <p:ph idx="1"/>
          </p:nvPr>
        </p:nvSpPr>
        <p:spPr>
          <a:xfrm>
            <a:off x="457200" y="1981200"/>
            <a:ext cx="8229600" cy="4144963"/>
          </a:xfrm>
        </p:spPr>
        <p:txBody>
          <a:bodyPr/>
          <a:lstStyle/>
          <a:p>
            <a:pPr eaLnBrk="1" hangingPunct="1"/>
            <a:r>
              <a:rPr lang="en-US" altLang="en-US" sz="2800" smtClean="0"/>
              <a:t>How can you describe his/her appearance?</a:t>
            </a:r>
          </a:p>
          <a:p>
            <a:pPr eaLnBrk="1" hangingPunct="1"/>
            <a:r>
              <a:rPr lang="en-US" altLang="en-US" sz="2800" smtClean="0"/>
              <a:t>What kind of personality does he/she have?</a:t>
            </a:r>
          </a:p>
          <a:p>
            <a:pPr eaLnBrk="1" hangingPunct="1"/>
            <a:r>
              <a:rPr lang="en-US" altLang="en-US" sz="2800" smtClean="0"/>
              <a:t>What kinds of things does he/she like?</a:t>
            </a:r>
          </a:p>
          <a:p>
            <a:pPr eaLnBrk="1" hangingPunct="1"/>
            <a:r>
              <a:rPr lang="en-US" altLang="en-US" sz="2800" smtClean="0"/>
              <a:t>Make a list of character traits for this character.</a:t>
            </a:r>
          </a:p>
        </p:txBody>
      </p:sp>
      <p:pic>
        <p:nvPicPr>
          <p:cNvPr id="15364" name="Picture 2" descr="C:\Users\Lynda\AppData\Local\Microsoft\Windows\Temporary Internet Files\Content.IE5\R9OXX47N\MPj043863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267200"/>
            <a:ext cx="47244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09600" y="0"/>
            <a:ext cx="7772400" cy="1470025"/>
          </a:xfrm>
        </p:spPr>
        <p:txBody>
          <a:bodyPr/>
          <a:lstStyle/>
          <a:p>
            <a:pPr eaLnBrk="1" hangingPunct="1">
              <a:defRPr/>
            </a:pPr>
            <a:r>
              <a:rPr lang="en-US" sz="9600" b="1" u="sng" dirty="0" smtClean="0">
                <a:solidFill>
                  <a:schemeClr val="accent4">
                    <a:lumMod val="75000"/>
                  </a:schemeClr>
                </a:solidFill>
                <a:latin typeface="Freestyle Script" pitchFamily="66" charset="0"/>
              </a:rPr>
              <a:t>Characterization</a:t>
            </a:r>
            <a:endParaRPr lang="en-US" u="sng" dirty="0" smtClean="0">
              <a:solidFill>
                <a:schemeClr val="accent4">
                  <a:lumMod val="75000"/>
                </a:schemeClr>
              </a:solidFill>
            </a:endParaRPr>
          </a:p>
        </p:txBody>
      </p:sp>
      <p:sp>
        <p:nvSpPr>
          <p:cNvPr id="3" name="Subtitle 2"/>
          <p:cNvSpPr>
            <a:spLocks noGrp="1"/>
          </p:cNvSpPr>
          <p:nvPr>
            <p:ph type="subTitle" idx="1"/>
          </p:nvPr>
        </p:nvSpPr>
        <p:spPr>
          <a:xfrm>
            <a:off x="228600" y="1447800"/>
            <a:ext cx="8686800" cy="5029200"/>
          </a:xfrm>
        </p:spPr>
        <p:txBody>
          <a:bodyPr/>
          <a:lstStyle/>
          <a:p>
            <a:pPr eaLnBrk="1" hangingPunct="1">
              <a:buFont typeface="Arial" charset="0"/>
              <a:buNone/>
              <a:defRPr/>
            </a:pPr>
            <a:r>
              <a:rPr lang="en-US" u="sng" dirty="0" smtClean="0">
                <a:solidFill>
                  <a:schemeClr val="tx1">
                    <a:lumMod val="75000"/>
                    <a:lumOff val="25000"/>
                  </a:schemeClr>
                </a:solidFill>
              </a:rPr>
              <a:t>Characters</a:t>
            </a:r>
            <a:r>
              <a:rPr lang="en-US" dirty="0" smtClean="0">
                <a:solidFill>
                  <a:schemeClr val="tx1">
                    <a:lumMod val="75000"/>
                    <a:lumOff val="25000"/>
                  </a:schemeClr>
                </a:solidFill>
              </a:rPr>
              <a:t> are people or animals in a story.</a:t>
            </a:r>
          </a:p>
          <a:p>
            <a:pPr eaLnBrk="1" hangingPunct="1">
              <a:buFont typeface="Arial" charset="0"/>
              <a:buNone/>
              <a:defRPr/>
            </a:pPr>
            <a:endParaRPr lang="en-US" sz="1200" dirty="0" smtClean="0">
              <a:solidFill>
                <a:schemeClr val="tx1">
                  <a:lumMod val="75000"/>
                  <a:lumOff val="25000"/>
                </a:schemeClr>
              </a:solidFill>
            </a:endParaRPr>
          </a:p>
          <a:p>
            <a:pPr eaLnBrk="1" hangingPunct="1">
              <a:buFont typeface="Arial" charset="0"/>
              <a:buNone/>
              <a:defRPr/>
            </a:pPr>
            <a:r>
              <a:rPr lang="en-US" dirty="0" smtClean="0">
                <a:solidFill>
                  <a:schemeClr val="tx1">
                    <a:lumMod val="75000"/>
                    <a:lumOff val="25000"/>
                  </a:schemeClr>
                </a:solidFill>
              </a:rPr>
              <a:t>A writer can tell you </a:t>
            </a:r>
            <a:r>
              <a:rPr lang="en-US" i="1" u="sng" dirty="0" smtClean="0">
                <a:solidFill>
                  <a:schemeClr val="tx1">
                    <a:lumMod val="75000"/>
                    <a:lumOff val="25000"/>
                  </a:schemeClr>
                </a:solidFill>
              </a:rPr>
              <a:t>directly</a:t>
            </a:r>
            <a:r>
              <a:rPr lang="en-US" dirty="0" smtClean="0">
                <a:solidFill>
                  <a:schemeClr val="tx1">
                    <a:lumMod val="75000"/>
                    <a:lumOff val="25000"/>
                  </a:schemeClr>
                </a:solidFill>
              </a:rPr>
              <a:t> about a character… </a:t>
            </a:r>
            <a:r>
              <a:rPr lang="en-US" sz="2800" dirty="0" smtClean="0">
                <a:solidFill>
                  <a:schemeClr val="tx1">
                    <a:lumMod val="75000"/>
                    <a:lumOff val="25000"/>
                  </a:schemeClr>
                </a:solidFill>
              </a:rPr>
              <a:t>(Freddy was very competitive)</a:t>
            </a:r>
          </a:p>
          <a:p>
            <a:pPr eaLnBrk="1" hangingPunct="1">
              <a:buFont typeface="Arial" charset="0"/>
              <a:buNone/>
              <a:defRPr/>
            </a:pPr>
            <a:r>
              <a:rPr lang="en-US" b="1" dirty="0" smtClean="0">
                <a:solidFill>
                  <a:schemeClr val="tx1">
                    <a:lumMod val="75000"/>
                    <a:lumOff val="25000"/>
                  </a:schemeClr>
                </a:solidFill>
              </a:rPr>
              <a:t>Or</a:t>
            </a:r>
          </a:p>
          <a:p>
            <a:pPr eaLnBrk="1" hangingPunct="1">
              <a:buFont typeface="Arial" charset="0"/>
              <a:buNone/>
              <a:defRPr/>
            </a:pPr>
            <a:r>
              <a:rPr lang="en-US" dirty="0" smtClean="0">
                <a:solidFill>
                  <a:schemeClr val="tx1">
                    <a:lumMod val="75000"/>
                    <a:lumOff val="25000"/>
                  </a:schemeClr>
                </a:solidFill>
              </a:rPr>
              <a:t>A writer can tell you </a:t>
            </a:r>
            <a:r>
              <a:rPr lang="en-US" u="sng" dirty="0" smtClean="0">
                <a:solidFill>
                  <a:schemeClr val="tx1">
                    <a:lumMod val="75000"/>
                    <a:lumOff val="25000"/>
                  </a:schemeClr>
                </a:solidFill>
              </a:rPr>
              <a:t>indirectly</a:t>
            </a:r>
            <a:r>
              <a:rPr lang="en-US" dirty="0" smtClean="0">
                <a:solidFill>
                  <a:schemeClr val="tx1">
                    <a:lumMod val="75000"/>
                    <a:lumOff val="25000"/>
                  </a:schemeClr>
                </a:solidFill>
              </a:rPr>
              <a:t> about a character… </a:t>
            </a:r>
            <a:r>
              <a:rPr lang="en-US" sz="2800" dirty="0" smtClean="0">
                <a:solidFill>
                  <a:schemeClr val="tx1">
                    <a:lumMod val="75000"/>
                    <a:lumOff val="25000"/>
                  </a:schemeClr>
                </a:solidFill>
              </a:rPr>
              <a:t>(Two days before the game, Freddy gathered his teammates and laid out his plan.  Then he looked at them and said, “We are going to win this one.  No excuses.”)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274638"/>
            <a:ext cx="8229600" cy="1325562"/>
          </a:xfrm>
        </p:spPr>
        <p:txBody>
          <a:bodyPr/>
          <a:lstStyle/>
          <a:p>
            <a:pPr eaLnBrk="1" hangingPunct="1">
              <a:defRPr/>
            </a:pPr>
            <a:r>
              <a:rPr lang="en-US" sz="8000" b="1" u="sng" dirty="0" smtClean="0">
                <a:solidFill>
                  <a:schemeClr val="accent4">
                    <a:lumMod val="75000"/>
                  </a:schemeClr>
                </a:solidFill>
                <a:latin typeface="Freestyle Script" pitchFamily="66" charset="0"/>
              </a:rPr>
              <a:t>Direct Characterization</a:t>
            </a:r>
          </a:p>
        </p:txBody>
      </p:sp>
      <p:sp>
        <p:nvSpPr>
          <p:cNvPr id="17411" name="Rectangle 5"/>
          <p:cNvSpPr>
            <a:spLocks noGrp="1" noChangeArrowheads="1"/>
          </p:cNvSpPr>
          <p:nvPr>
            <p:ph sz="half" idx="1"/>
          </p:nvPr>
        </p:nvSpPr>
        <p:spPr>
          <a:xfrm>
            <a:off x="304800" y="1905000"/>
            <a:ext cx="4267200" cy="3840163"/>
          </a:xfrm>
        </p:spPr>
        <p:txBody>
          <a:bodyPr/>
          <a:lstStyle/>
          <a:p>
            <a:pPr eaLnBrk="1" hangingPunct="1"/>
            <a:r>
              <a:rPr lang="en-US" altLang="en-US" sz="2800" u="sng" smtClean="0"/>
              <a:t>Direct Characterization</a:t>
            </a:r>
            <a:r>
              <a:rPr lang="en-US" altLang="en-US" sz="2800" smtClean="0"/>
              <a:t> </a:t>
            </a:r>
            <a:r>
              <a:rPr lang="en-US" altLang="en-US" sz="2800" i="1" smtClean="0"/>
              <a:t>tells</a:t>
            </a:r>
            <a:r>
              <a:rPr lang="en-US" altLang="en-US" sz="2800" smtClean="0"/>
              <a:t> the reader the personality of the character.</a:t>
            </a:r>
          </a:p>
          <a:p>
            <a:pPr eaLnBrk="1" hangingPunct="1"/>
            <a:r>
              <a:rPr lang="en-US" altLang="en-US" sz="2800" smtClean="0"/>
              <a:t>Direct Characterization is obvious to the reader and “spells” it right out.</a:t>
            </a:r>
          </a:p>
        </p:txBody>
      </p:sp>
      <p:sp>
        <p:nvSpPr>
          <p:cNvPr id="17412" name="Rectangle 6"/>
          <p:cNvSpPr>
            <a:spLocks noGrp="1" noChangeArrowheads="1"/>
          </p:cNvSpPr>
          <p:nvPr>
            <p:ph type="body" sz="half" idx="2"/>
          </p:nvPr>
        </p:nvSpPr>
        <p:spPr>
          <a:xfrm>
            <a:off x="4648200" y="1905000"/>
            <a:ext cx="4495800" cy="3840163"/>
          </a:xfrm>
        </p:spPr>
        <p:txBody>
          <a:bodyPr/>
          <a:lstStyle/>
          <a:p>
            <a:pPr eaLnBrk="1" hangingPunct="1"/>
            <a:r>
              <a:rPr lang="en-US" altLang="en-US" sz="2800" smtClean="0"/>
              <a:t>“The </a:t>
            </a:r>
            <a:r>
              <a:rPr lang="en-US" altLang="en-US" sz="2800" i="1" smtClean="0"/>
              <a:t>patient</a:t>
            </a:r>
            <a:r>
              <a:rPr lang="en-US" altLang="en-US" sz="2800" smtClean="0"/>
              <a:t> boy and the </a:t>
            </a:r>
            <a:r>
              <a:rPr lang="en-US" altLang="en-US" sz="2800" i="1" smtClean="0"/>
              <a:t>quiet</a:t>
            </a:r>
            <a:r>
              <a:rPr lang="en-US" altLang="en-US" sz="2800" smtClean="0"/>
              <a:t> girl were both </a:t>
            </a:r>
            <a:r>
              <a:rPr lang="en-US" altLang="en-US" sz="2800" i="1" smtClean="0"/>
              <a:t>well behaved </a:t>
            </a:r>
            <a:r>
              <a:rPr lang="en-US" altLang="en-US" sz="2800" smtClean="0"/>
              <a:t>and did not disobey their mother.</a:t>
            </a:r>
          </a:p>
          <a:p>
            <a:pPr eaLnBrk="1" hangingPunct="1"/>
            <a:endParaRPr lang="en-US" altLang="en-US" sz="2800" smtClean="0"/>
          </a:p>
        </p:txBody>
      </p:sp>
      <p:pic>
        <p:nvPicPr>
          <p:cNvPr id="17413" name="Picture 8" descr="C:\Users\Lynda\AppData\Local\Microsoft\Windows\Temporary Internet Files\Content.IE5\P5RZHRPC\MPj0433207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86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defRPr/>
            </a:pPr>
            <a:r>
              <a:rPr lang="en-US" sz="8000" b="1" u="sng" dirty="0" smtClean="0">
                <a:solidFill>
                  <a:schemeClr val="accent4">
                    <a:lumMod val="75000"/>
                  </a:schemeClr>
                </a:solidFill>
                <a:latin typeface="Freestyle Script" pitchFamily="66" charset="0"/>
              </a:rPr>
              <a:t>Indirect Characterization</a:t>
            </a:r>
            <a:endParaRPr lang="en-US" sz="8000" b="1" u="sng" dirty="0" smtClean="0">
              <a:solidFill>
                <a:schemeClr val="accent4">
                  <a:lumMod val="75000"/>
                </a:schemeClr>
              </a:solidFill>
            </a:endParaRPr>
          </a:p>
        </p:txBody>
      </p:sp>
      <p:sp>
        <p:nvSpPr>
          <p:cNvPr id="18435" name="Text Placeholder 2"/>
          <p:cNvSpPr>
            <a:spLocks noGrp="1"/>
          </p:cNvSpPr>
          <p:nvPr>
            <p:ph type="body" sz="half" idx="1"/>
          </p:nvPr>
        </p:nvSpPr>
        <p:spPr>
          <a:xfrm>
            <a:off x="457200" y="1600200"/>
            <a:ext cx="4038600" cy="4953000"/>
          </a:xfrm>
        </p:spPr>
        <p:txBody>
          <a:bodyPr/>
          <a:lstStyle/>
          <a:p>
            <a:pPr eaLnBrk="1" hangingPunct="1"/>
            <a:r>
              <a:rPr lang="en-US" altLang="en-US" sz="2800" u="sng" smtClean="0"/>
              <a:t>Indirect Characterization</a:t>
            </a:r>
            <a:r>
              <a:rPr lang="en-US" altLang="en-US" sz="2800" smtClean="0"/>
              <a:t> </a:t>
            </a:r>
            <a:r>
              <a:rPr lang="en-US" altLang="en-US" sz="2800" i="1" smtClean="0"/>
              <a:t>shows</a:t>
            </a:r>
            <a:r>
              <a:rPr lang="en-US" altLang="en-US" sz="2800" smtClean="0"/>
              <a:t> things that reveal the personality of the character.</a:t>
            </a:r>
          </a:p>
          <a:p>
            <a:pPr eaLnBrk="1" hangingPunct="1"/>
            <a:r>
              <a:rPr lang="en-US" altLang="en-US" sz="2800" b="1" smtClean="0">
                <a:solidFill>
                  <a:schemeClr val="hlink"/>
                </a:solidFill>
              </a:rPr>
              <a:t>S</a:t>
            </a:r>
            <a:r>
              <a:rPr lang="en-US" altLang="en-US" sz="2800" smtClean="0"/>
              <a:t>peech</a:t>
            </a:r>
          </a:p>
          <a:p>
            <a:pPr eaLnBrk="1" hangingPunct="1"/>
            <a:r>
              <a:rPr lang="en-US" altLang="en-US" sz="2800" b="1" smtClean="0">
                <a:solidFill>
                  <a:schemeClr val="hlink"/>
                </a:solidFill>
              </a:rPr>
              <a:t>T</a:t>
            </a:r>
            <a:r>
              <a:rPr lang="en-US" altLang="en-US" sz="2800" smtClean="0"/>
              <a:t>hought</a:t>
            </a:r>
          </a:p>
          <a:p>
            <a:pPr eaLnBrk="1" hangingPunct="1"/>
            <a:r>
              <a:rPr lang="en-US" altLang="en-US" sz="2800" b="1" smtClean="0">
                <a:solidFill>
                  <a:schemeClr val="hlink"/>
                </a:solidFill>
              </a:rPr>
              <a:t>E</a:t>
            </a:r>
            <a:r>
              <a:rPr lang="en-US" altLang="en-US" sz="2800" smtClean="0"/>
              <a:t>ffect on Others</a:t>
            </a:r>
          </a:p>
          <a:p>
            <a:pPr eaLnBrk="1" hangingPunct="1"/>
            <a:r>
              <a:rPr lang="en-US" altLang="en-US" sz="2800" b="1" smtClean="0">
                <a:solidFill>
                  <a:schemeClr val="hlink"/>
                </a:solidFill>
              </a:rPr>
              <a:t>A</a:t>
            </a:r>
            <a:r>
              <a:rPr lang="en-US" altLang="en-US" sz="2800" smtClean="0"/>
              <a:t>ctions</a:t>
            </a:r>
          </a:p>
          <a:p>
            <a:pPr eaLnBrk="1" hangingPunct="1"/>
            <a:r>
              <a:rPr lang="en-US" altLang="en-US" sz="2800" b="1" smtClean="0">
                <a:solidFill>
                  <a:schemeClr val="hlink"/>
                </a:solidFill>
              </a:rPr>
              <a:t>L</a:t>
            </a:r>
            <a:r>
              <a:rPr lang="en-US" altLang="en-US" sz="2800" smtClean="0"/>
              <a:t>ooks</a:t>
            </a:r>
          </a:p>
          <a:p>
            <a:pPr eaLnBrk="1" hangingPunct="1"/>
            <a:endParaRPr lang="en-US" altLang="en-US" smtClean="0"/>
          </a:p>
        </p:txBody>
      </p:sp>
      <p:sp>
        <p:nvSpPr>
          <p:cNvPr id="5" name="TextBox 4"/>
          <p:cNvSpPr txBox="1"/>
          <p:nvPr/>
        </p:nvSpPr>
        <p:spPr>
          <a:xfrm>
            <a:off x="4724400" y="1676400"/>
            <a:ext cx="3733800" cy="4400550"/>
          </a:xfrm>
          <a:prstGeom prst="rect">
            <a:avLst/>
          </a:prstGeom>
          <a:noFill/>
        </p:spPr>
        <p:txBody>
          <a:bodyPr>
            <a:spAutoFit/>
          </a:bodyPr>
          <a:lstStyle/>
          <a:p>
            <a:pPr algn="l">
              <a:defRPr/>
            </a:pPr>
            <a:r>
              <a:rPr lang="en-US" sz="2800" dirty="0">
                <a:latin typeface="+mn-lt"/>
              </a:rPr>
              <a:t>The boy sat next to his sister as she poked him and teased him. He did not react.  He carefully picked up her doll from the floor and placed it on her lap saying gently, “Here you go, why don’t you play with your doll?”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92162"/>
          </a:xfrm>
        </p:spPr>
        <p:txBody>
          <a:bodyPr/>
          <a:lstStyle/>
          <a:p>
            <a:pPr eaLnBrk="1" hangingPunct="1">
              <a:defRPr/>
            </a:pPr>
            <a:r>
              <a:rPr lang="en-US" sz="8000" b="1" u="sng" dirty="0" smtClean="0">
                <a:solidFill>
                  <a:schemeClr val="accent4">
                    <a:lumMod val="75000"/>
                  </a:schemeClr>
                </a:solidFill>
                <a:latin typeface="Freestyle Script" pitchFamily="66" charset="0"/>
              </a:rPr>
              <a:t>Indirect Characterization…</a:t>
            </a:r>
          </a:p>
        </p:txBody>
      </p:sp>
      <p:sp>
        <p:nvSpPr>
          <p:cNvPr id="19459" name="Rectangle 3"/>
          <p:cNvSpPr>
            <a:spLocks noGrp="1" noChangeArrowheads="1"/>
          </p:cNvSpPr>
          <p:nvPr>
            <p:ph type="body" idx="1"/>
          </p:nvPr>
        </p:nvSpPr>
        <p:spPr>
          <a:xfrm>
            <a:off x="457200" y="1371600"/>
            <a:ext cx="8229600" cy="4754563"/>
          </a:xfrm>
        </p:spPr>
        <p:txBody>
          <a:bodyPr/>
          <a:lstStyle/>
          <a:p>
            <a:pPr eaLnBrk="1" hangingPunct="1">
              <a:buFontTx/>
              <a:buNone/>
            </a:pPr>
            <a:r>
              <a:rPr lang="en-US" altLang="en-US" sz="2400" smtClean="0">
                <a:cs typeface="Arial" panose="020B0604020202020204" pitchFamily="34" charset="0"/>
              </a:rPr>
              <a:t>☻</a:t>
            </a:r>
            <a:r>
              <a:rPr lang="en-US" altLang="en-US" sz="2400" smtClean="0"/>
              <a:t>What does the character say?  How does the character speak?</a:t>
            </a:r>
          </a:p>
          <a:p>
            <a:pPr eaLnBrk="1" hangingPunct="1">
              <a:buFontTx/>
              <a:buNone/>
            </a:pPr>
            <a:r>
              <a:rPr lang="en-US" altLang="en-US" sz="2400" smtClean="0">
                <a:cs typeface="Arial" panose="020B0604020202020204" pitchFamily="34" charset="0"/>
              </a:rPr>
              <a:t>☻</a:t>
            </a:r>
            <a:r>
              <a:rPr lang="en-US" altLang="en-US" sz="2400" smtClean="0"/>
              <a:t> What is revealed through the character’s private thoughts and feelings?</a:t>
            </a:r>
          </a:p>
          <a:p>
            <a:pPr eaLnBrk="1" hangingPunct="1">
              <a:buFontTx/>
              <a:buNone/>
            </a:pPr>
            <a:r>
              <a:rPr lang="en-US" altLang="en-US" sz="2400" smtClean="0">
                <a:cs typeface="Arial" panose="020B0604020202020204" pitchFamily="34" charset="0"/>
              </a:rPr>
              <a:t>☻</a:t>
            </a:r>
            <a:r>
              <a:rPr lang="en-US" altLang="en-US" sz="2400" smtClean="0"/>
              <a:t> What is the character’s effect on others?  How do other characters feel or behave in reaction to the character?</a:t>
            </a:r>
          </a:p>
          <a:p>
            <a:pPr eaLnBrk="1" hangingPunct="1">
              <a:buFontTx/>
              <a:buNone/>
            </a:pPr>
            <a:r>
              <a:rPr lang="en-US" altLang="en-US" sz="2400" smtClean="0">
                <a:cs typeface="Arial" panose="020B0604020202020204" pitchFamily="34" charset="0"/>
              </a:rPr>
              <a:t>☻</a:t>
            </a:r>
            <a:r>
              <a:rPr lang="en-US" altLang="en-US" sz="2400" smtClean="0"/>
              <a:t> What does the character do?  How does he/she behave?</a:t>
            </a:r>
          </a:p>
          <a:p>
            <a:pPr eaLnBrk="1" hangingPunct="1">
              <a:buFontTx/>
              <a:buNone/>
            </a:pPr>
            <a:r>
              <a:rPr lang="en-US" altLang="en-US" sz="2400" smtClean="0">
                <a:cs typeface="Arial" panose="020B0604020202020204" pitchFamily="34" charset="0"/>
              </a:rPr>
              <a:t>☻</a:t>
            </a:r>
            <a:r>
              <a:rPr lang="en-US" altLang="en-US" sz="2400" smtClean="0"/>
              <a:t> What does the character look like?  Dress like?</a:t>
            </a:r>
          </a:p>
        </p:txBody>
      </p:sp>
      <p:pic>
        <p:nvPicPr>
          <p:cNvPr id="19460" name="Picture 5" descr="free cartoon clip art dog pup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953000"/>
            <a:ext cx="12668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frosty-snow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105400"/>
            <a:ext cx="12858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030-downhill-ski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181600"/>
            <a:ext cx="13906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1" descr="2682432377_ebd3a466ac">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5105400"/>
            <a:ext cx="9731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Grp="1" noChangeArrowheads="1"/>
          </p:cNvSpPr>
          <p:nvPr>
            <p:ph type="title"/>
          </p:nvPr>
        </p:nvSpPr>
        <p:spPr>
          <a:xfrm>
            <a:off x="228600" y="274638"/>
            <a:ext cx="8610600" cy="1782762"/>
          </a:xfrm>
        </p:spPr>
        <p:txBody>
          <a:bodyPr/>
          <a:lstStyle/>
          <a:p>
            <a:pPr eaLnBrk="1" hangingPunct="1">
              <a:defRPr/>
            </a:pPr>
            <a:r>
              <a:rPr lang="en-US" sz="8000" b="1" u="sng" dirty="0" smtClean="0">
                <a:solidFill>
                  <a:schemeClr val="accent4">
                    <a:lumMod val="75000"/>
                  </a:schemeClr>
                </a:solidFill>
                <a:latin typeface="Freestyle Script" pitchFamily="66" charset="0"/>
              </a:rPr>
              <a:t>Character Traits</a:t>
            </a:r>
            <a:r>
              <a:rPr lang="en-US" sz="2400" b="1" u="sng" dirty="0" smtClean="0">
                <a:solidFill>
                  <a:schemeClr val="accent4">
                    <a:lumMod val="75000"/>
                  </a:schemeClr>
                </a:solidFill>
                <a:latin typeface="Freestyle Script" pitchFamily="66" charset="0"/>
              </a:rPr>
              <a:t/>
            </a:r>
            <a:br>
              <a:rPr lang="en-US" sz="2400" b="1" u="sng" dirty="0" smtClean="0">
                <a:solidFill>
                  <a:schemeClr val="accent4">
                    <a:lumMod val="75000"/>
                  </a:schemeClr>
                </a:solidFill>
                <a:latin typeface="Freestyle Script" pitchFamily="66" charset="0"/>
              </a:rPr>
            </a:br>
            <a:r>
              <a:rPr lang="en-US" sz="2800" b="1" u="sng" dirty="0" smtClean="0">
                <a:solidFill>
                  <a:schemeClr val="accent4">
                    <a:lumMod val="75000"/>
                  </a:schemeClr>
                </a:solidFill>
                <a:latin typeface="Freestyle Script" pitchFamily="66" charset="0"/>
              </a:rPr>
              <a:t>Character Traits</a:t>
            </a:r>
            <a:r>
              <a:rPr lang="en-US" sz="2800" b="1" dirty="0" smtClean="0">
                <a:solidFill>
                  <a:schemeClr val="accent4">
                    <a:lumMod val="75000"/>
                  </a:schemeClr>
                </a:solidFill>
                <a:latin typeface="Freestyle Script" pitchFamily="66" charset="0"/>
              </a:rPr>
              <a:t> are descriptive adjectives that tell us specific qualities of a character</a:t>
            </a:r>
          </a:p>
        </p:txBody>
      </p:sp>
      <p:sp>
        <p:nvSpPr>
          <p:cNvPr id="20483" name="Rectangle 11"/>
          <p:cNvSpPr>
            <a:spLocks noChangeArrowheads="1"/>
          </p:cNvSpPr>
          <p:nvPr/>
        </p:nvSpPr>
        <p:spPr bwMode="auto">
          <a:xfrm>
            <a:off x="4479925" y="21066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Arial" panose="020B0604020202020204" pitchFamily="34" charset="0"/>
            </a:endParaRPr>
          </a:p>
        </p:txBody>
      </p:sp>
      <p:graphicFrame>
        <p:nvGraphicFramePr>
          <p:cNvPr id="6200" name="Group 56"/>
          <p:cNvGraphicFramePr>
            <a:graphicFrameLocks noGrp="1"/>
          </p:cNvGraphicFramePr>
          <p:nvPr/>
        </p:nvGraphicFramePr>
        <p:xfrm>
          <a:off x="304800" y="2209800"/>
          <a:ext cx="8839200" cy="4237038"/>
        </p:xfrm>
        <a:graphic>
          <a:graphicData uri="http://schemas.openxmlformats.org/drawingml/2006/table">
            <a:tbl>
              <a:tblPr/>
              <a:tblGrid>
                <a:gridCol w="1462088">
                  <a:extLst>
                    <a:ext uri="{9D8B030D-6E8A-4147-A177-3AD203B41FA5}">
                      <a16:colId xmlns:a16="http://schemas.microsoft.com/office/drawing/2014/main" val="20000"/>
                    </a:ext>
                  </a:extLst>
                </a:gridCol>
                <a:gridCol w="1738312">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536700">
                  <a:extLst>
                    <a:ext uri="{9D8B030D-6E8A-4147-A177-3AD203B41FA5}">
                      <a16:colId xmlns:a16="http://schemas.microsoft.com/office/drawing/2014/main" val="20003"/>
                    </a:ext>
                  </a:extLst>
                </a:gridCol>
                <a:gridCol w="1474788">
                  <a:extLst>
                    <a:ext uri="{9D8B030D-6E8A-4147-A177-3AD203B41FA5}">
                      <a16:colId xmlns:a16="http://schemas.microsoft.com/office/drawing/2014/main" val="20004"/>
                    </a:ext>
                  </a:extLst>
                </a:gridCol>
                <a:gridCol w="1255712">
                  <a:extLst>
                    <a:ext uri="{9D8B030D-6E8A-4147-A177-3AD203B41FA5}">
                      <a16:colId xmlns:a16="http://schemas.microsoft.com/office/drawing/2014/main" val="20005"/>
                    </a:ext>
                  </a:extLst>
                </a:gridCol>
              </a:tblGrid>
              <a:tr h="4237038">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Honest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Light-hearted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Leader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Expert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Brave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Conceited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Mischievous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Demanding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Thoughtful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Keen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Happy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Disagreeable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Simple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Fancy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Plain</a:t>
                      </a:r>
                      <a:endParaRPr kumimoji="0" lang="en-US" sz="1600" b="0" i="0" u="none" strike="noStrike" cap="none" normalizeH="0" baseline="0" dirty="0" smtClean="0">
                        <a:ln>
                          <a:noFill/>
                        </a:ln>
                        <a:solidFill>
                          <a:schemeClr val="tx1"/>
                        </a:solidFill>
                        <a:effectLst/>
                        <a:latin typeface="Arial" charset="0"/>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Excited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Studious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Inventive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Creative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Thrilling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Independent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Intelligent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Compassionate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Gentle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Proud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Wild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Messy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Neat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Joyful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Strong </a:t>
                      </a:r>
                      <a:endParaRPr kumimoji="0" lang="en-US" sz="1600" b="0" i="0" u="none" strike="noStrike" cap="none" normalizeH="0" baseline="0" dirty="0" smtClean="0">
                        <a:ln>
                          <a:noFill/>
                        </a:ln>
                        <a:solidFill>
                          <a:schemeClr val="tx1"/>
                        </a:solidFill>
                        <a:effectLst/>
                        <a:latin typeface="Arial" charset="0"/>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Bright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Courageous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Serious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Funny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Humorous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Sad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Poor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Rich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Tall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Dark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Light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Handsome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Pretty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Ugly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Selfish</a:t>
                      </a:r>
                      <a:endParaRPr kumimoji="0" lang="en-US" sz="1600" b="0" i="0" u="none" strike="noStrike" cap="none" normalizeH="0" baseline="0" dirty="0" smtClean="0">
                        <a:ln>
                          <a:noFill/>
                        </a:ln>
                        <a:solidFill>
                          <a:schemeClr val="tx1"/>
                        </a:solidFill>
                        <a:effectLst/>
                        <a:latin typeface="Arial" charset="0"/>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Unselfish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Self-confident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Respectful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Considerate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Imaginative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Busy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Patriotic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Fun-loving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Popular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Successful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Responsible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Lazy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Dreamer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Helpful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Simple-minded </a:t>
                      </a:r>
                      <a:endParaRPr kumimoji="0" lang="en-US" sz="1600" b="0" i="0" u="none" strike="noStrike" cap="none" normalizeH="0" baseline="0" dirty="0" smtClean="0">
                        <a:ln>
                          <a:noFill/>
                        </a:ln>
                        <a:solidFill>
                          <a:schemeClr val="tx1"/>
                        </a:solidFill>
                        <a:effectLst/>
                        <a:latin typeface="Arial" charset="0"/>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Humble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Friendly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Short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Adventurous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Hard-working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Timid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Shy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Bold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Daring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Dainty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Pitiful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Cooperative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Lovable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Prim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Proper</a:t>
                      </a:r>
                      <a:endParaRPr kumimoji="0" lang="en-US" sz="1600" b="0" i="0" u="none" strike="noStrike" cap="none" normalizeH="0" baseline="0" dirty="0" smtClean="0">
                        <a:ln>
                          <a:noFill/>
                        </a:ln>
                        <a:solidFill>
                          <a:schemeClr val="tx1"/>
                        </a:solidFill>
                        <a:effectLst/>
                        <a:latin typeface="Arial" charset="0"/>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Ambitious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Able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Quiet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Curious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Reserved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Pleasing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Bossy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Witty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Fighter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Tireless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Energetic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Cheerful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Smart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Impulsive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charset="0"/>
                          <a:cs typeface="Arial" charset="0"/>
                        </a:rPr>
                        <a:t>Loyal </a:t>
                      </a:r>
                      <a:endParaRPr kumimoji="0" lang="en-US" sz="1600" b="0" i="0" u="none" strike="noStrike" cap="none" normalizeH="0" baseline="0" dirty="0" smtClean="0">
                        <a:ln>
                          <a:noFill/>
                        </a:ln>
                        <a:solidFill>
                          <a:schemeClr val="tx1"/>
                        </a:solidFill>
                        <a:effectLst/>
                        <a:latin typeface="Arial" charset="0"/>
                      </a:endParaRPr>
                    </a:p>
                  </a:txBody>
                  <a:tcPr marT="45723" marB="4572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4800" u="sng" smtClean="0">
                <a:latin typeface="Batik Regular" pitchFamily="2" charset="0"/>
              </a:rPr>
              <a:t>Elements of a Story:</a:t>
            </a:r>
          </a:p>
        </p:txBody>
      </p:sp>
      <p:sp>
        <p:nvSpPr>
          <p:cNvPr id="3075" name="Content Placeholder 2"/>
          <p:cNvSpPr>
            <a:spLocks noGrp="1"/>
          </p:cNvSpPr>
          <p:nvPr>
            <p:ph idx="1"/>
          </p:nvPr>
        </p:nvSpPr>
        <p:spPr>
          <a:xfrm>
            <a:off x="457200" y="1600200"/>
            <a:ext cx="8382000" cy="4525963"/>
          </a:xfrm>
        </p:spPr>
        <p:txBody>
          <a:bodyPr/>
          <a:lstStyle/>
          <a:p>
            <a:r>
              <a:rPr lang="en-US" altLang="en-US" u="sng" smtClean="0"/>
              <a:t>Setting</a:t>
            </a:r>
            <a:r>
              <a:rPr lang="en-US" altLang="en-US" smtClean="0"/>
              <a:t> – </a:t>
            </a:r>
            <a:r>
              <a:rPr lang="en-US" altLang="en-US" sz="2000" smtClean="0"/>
              <a:t>The time and place a story takes place.</a:t>
            </a:r>
          </a:p>
          <a:p>
            <a:r>
              <a:rPr lang="en-US" altLang="en-US" u="sng" smtClean="0"/>
              <a:t>Characters</a:t>
            </a:r>
            <a:r>
              <a:rPr lang="en-US" altLang="en-US" smtClean="0"/>
              <a:t> – </a:t>
            </a:r>
            <a:r>
              <a:rPr lang="en-US" altLang="en-US" sz="2000" smtClean="0"/>
              <a:t>the people, animals or creatures in a story.</a:t>
            </a:r>
          </a:p>
          <a:p>
            <a:r>
              <a:rPr lang="en-US" altLang="en-US" u="sng" smtClean="0"/>
              <a:t>Plot</a:t>
            </a:r>
            <a:r>
              <a:rPr lang="en-US" altLang="en-US" smtClean="0"/>
              <a:t> – </a:t>
            </a:r>
            <a:r>
              <a:rPr lang="en-US" altLang="en-US" sz="2000" smtClean="0"/>
              <a:t>the series of events that make up a story.</a:t>
            </a:r>
          </a:p>
          <a:p>
            <a:r>
              <a:rPr lang="en-US" altLang="en-US" u="sng" smtClean="0"/>
              <a:t>Conflict</a:t>
            </a:r>
            <a:r>
              <a:rPr lang="en-US" altLang="en-US" smtClean="0"/>
              <a:t> – </a:t>
            </a:r>
            <a:r>
              <a:rPr lang="en-US" altLang="en-US" sz="2000" smtClean="0"/>
              <a:t>a problem or struggle between two people, things or ideas.</a:t>
            </a:r>
          </a:p>
        </p:txBody>
      </p:sp>
      <p:pic>
        <p:nvPicPr>
          <p:cNvPr id="3076" name="Picture 2" descr="http://70.91.195.205/MHS/Clubs/Book%20Club/animated_cat_on_book.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114800"/>
            <a:ext cx="25146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229600" cy="1143000"/>
          </a:xfrm>
        </p:spPr>
        <p:txBody>
          <a:bodyPr/>
          <a:lstStyle/>
          <a:p>
            <a:pPr>
              <a:defRPr/>
            </a:pPr>
            <a:r>
              <a:rPr lang="en-US" sz="6600" dirty="0">
                <a:solidFill>
                  <a:schemeClr val="accent4">
                    <a:lumMod val="75000"/>
                  </a:schemeClr>
                </a:solidFill>
                <a:effectLst>
                  <a:outerShdw blurRad="38100" dist="38100" dir="2700000" algn="tl">
                    <a:srgbClr val="000000"/>
                  </a:outerShdw>
                </a:effectLst>
                <a:latin typeface="Freestyle Script" pitchFamily="66" charset="0"/>
              </a:rPr>
              <a:t>Factors in Analyzing Characters</a:t>
            </a:r>
          </a:p>
        </p:txBody>
      </p:sp>
      <p:sp>
        <p:nvSpPr>
          <p:cNvPr id="29699" name="Rectangle 3"/>
          <p:cNvSpPr>
            <a:spLocks noGrp="1" noChangeArrowheads="1"/>
          </p:cNvSpPr>
          <p:nvPr>
            <p:ph type="body" idx="1"/>
          </p:nvPr>
        </p:nvSpPr>
        <p:spPr>
          <a:xfrm>
            <a:off x="609600" y="1371600"/>
            <a:ext cx="7696200" cy="4648200"/>
          </a:xfrm>
        </p:spPr>
        <p:txBody>
          <a:bodyPr/>
          <a:lstStyle/>
          <a:p>
            <a:pPr>
              <a:buFont typeface="Wingdings" panose="05000000000000000000" pitchFamily="2" charset="2"/>
              <a:buChar char="Ø"/>
            </a:pPr>
            <a:r>
              <a:rPr lang="en-US" altLang="en-US" smtClean="0"/>
              <a:t>Physical appearance/what they look like</a:t>
            </a:r>
          </a:p>
          <a:p>
            <a:pPr>
              <a:buFont typeface="Wingdings" panose="05000000000000000000" pitchFamily="2" charset="2"/>
              <a:buChar char="Ø"/>
            </a:pPr>
            <a:r>
              <a:rPr lang="en-US" altLang="en-US" smtClean="0"/>
              <a:t>Personality &amp; Character Traits</a:t>
            </a:r>
          </a:p>
          <a:p>
            <a:pPr>
              <a:buFont typeface="Wingdings" panose="05000000000000000000" pitchFamily="2" charset="2"/>
              <a:buChar char="Ø"/>
            </a:pPr>
            <a:r>
              <a:rPr lang="en-US" altLang="en-US" smtClean="0"/>
              <a:t>Background/personal history</a:t>
            </a:r>
          </a:p>
          <a:p>
            <a:pPr>
              <a:buFont typeface="Wingdings" panose="05000000000000000000" pitchFamily="2" charset="2"/>
              <a:buChar char="Ø"/>
            </a:pPr>
            <a:r>
              <a:rPr lang="en-US" altLang="en-US" smtClean="0"/>
              <a:t>Motivation/why do they act?</a:t>
            </a:r>
          </a:p>
          <a:p>
            <a:pPr>
              <a:buFont typeface="Wingdings" panose="05000000000000000000" pitchFamily="2" charset="2"/>
              <a:buChar char="Ø"/>
            </a:pPr>
            <a:r>
              <a:rPr lang="en-US" altLang="en-US" smtClean="0"/>
              <a:t>Relationships</a:t>
            </a:r>
          </a:p>
          <a:p>
            <a:pPr>
              <a:buFont typeface="Wingdings" panose="05000000000000000000" pitchFamily="2" charset="2"/>
              <a:buChar char="Ø"/>
            </a:pPr>
            <a:r>
              <a:rPr lang="en-US" altLang="en-US" smtClean="0"/>
              <a:t>Conflict or struggles</a:t>
            </a:r>
          </a:p>
          <a:p>
            <a:pPr>
              <a:buFont typeface="Wingdings" panose="05000000000000000000" pitchFamily="2" charset="2"/>
              <a:buChar char="Ø"/>
            </a:pPr>
            <a:r>
              <a:rPr lang="en-US" altLang="en-US" smtClean="0"/>
              <a:t>Does the character change?</a:t>
            </a:r>
          </a:p>
          <a:p>
            <a:pPr>
              <a:buFont typeface="Wingdings" panose="05000000000000000000" pitchFamily="2" charset="2"/>
              <a:buChar char="Ø"/>
            </a:pPr>
            <a:r>
              <a:rPr lang="en-US" altLang="en-US" smtClean="0"/>
              <a:t>What do they think and feel?</a:t>
            </a:r>
          </a:p>
          <a:p>
            <a:pPr>
              <a:buFont typeface="Wingdings" panose="05000000000000000000" pitchFamily="2" charset="2"/>
              <a:buChar char="Ø"/>
            </a:pPr>
            <a:r>
              <a:rPr lang="en-US" altLang="en-US" smtClean="0"/>
              <a:t>How do others feel about them?</a:t>
            </a:r>
          </a:p>
          <a:p>
            <a:pPr>
              <a:buFont typeface="Wingdings" panose="05000000000000000000" pitchFamily="2" charset="2"/>
              <a:buChar char="Ø"/>
            </a:pPr>
            <a:endParaRPr lang="en-US" altLang="en-US" smtClean="0"/>
          </a:p>
          <a:p>
            <a:pPr>
              <a:buFont typeface="Wingdings" panose="05000000000000000000" pitchFamily="2" charset="2"/>
              <a:buChar char="Ø"/>
            </a:pPr>
            <a:endParaRPr lang="en-US" altLang="en-US" smtClean="0"/>
          </a:p>
        </p:txBody>
      </p:sp>
      <p:pic>
        <p:nvPicPr>
          <p:cNvPr id="29700" name="Picture 4" descr="j028278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667000"/>
            <a:ext cx="280828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up)">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iterate type="wd">
                                    <p:tmPct val="100000"/>
                                  </p:iterate>
                                  <p:childTnLst>
                                    <p:set>
                                      <p:cBhvr>
                                        <p:cTn id="11" dur="1" fill="hold">
                                          <p:stCondLst>
                                            <p:cond delay="0"/>
                                          </p:stCondLst>
                                        </p:cTn>
                                        <p:tgtEl>
                                          <p:spTgt spid="29699">
                                            <p:txEl>
                                              <p:pRg st="0" end="0"/>
                                            </p:txEl>
                                          </p:spTgt>
                                        </p:tgtEl>
                                        <p:attrNameLst>
                                          <p:attrName>style.visibility</p:attrName>
                                        </p:attrNameLst>
                                      </p:cBhvr>
                                      <p:to>
                                        <p:strVal val="visible"/>
                                      </p:to>
                                    </p:set>
                                    <p:anim calcmode="lin" valueType="num">
                                      <p:cBhvr>
                                        <p:cTn id="12" dur="3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3" dur="300" fill="hold"/>
                                        <p:tgtEl>
                                          <p:spTgt spid="29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iterate type="wd">
                                    <p:tmPct val="100000"/>
                                  </p:iterate>
                                  <p:childTnLst>
                                    <p:set>
                                      <p:cBhvr>
                                        <p:cTn id="17" dur="1" fill="hold">
                                          <p:stCondLst>
                                            <p:cond delay="0"/>
                                          </p:stCondLst>
                                        </p:cTn>
                                        <p:tgtEl>
                                          <p:spTgt spid="29699">
                                            <p:txEl>
                                              <p:pRg st="1" end="1"/>
                                            </p:txEl>
                                          </p:spTgt>
                                        </p:tgtEl>
                                        <p:attrNameLst>
                                          <p:attrName>style.visibility</p:attrName>
                                        </p:attrNameLst>
                                      </p:cBhvr>
                                      <p:to>
                                        <p:strVal val="visible"/>
                                      </p:to>
                                    </p:set>
                                    <p:anim calcmode="lin" valueType="num">
                                      <p:cBhvr>
                                        <p:cTn id="18" dur="3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19" dur="300" fill="hold"/>
                                        <p:tgtEl>
                                          <p:spTgt spid="296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iterate type="wd">
                                    <p:tmPct val="100000"/>
                                  </p:iterate>
                                  <p:childTnLst>
                                    <p:set>
                                      <p:cBhvr>
                                        <p:cTn id="23" dur="1" fill="hold">
                                          <p:stCondLst>
                                            <p:cond delay="0"/>
                                          </p:stCondLst>
                                        </p:cTn>
                                        <p:tgtEl>
                                          <p:spTgt spid="29699">
                                            <p:txEl>
                                              <p:pRg st="2" end="2"/>
                                            </p:txEl>
                                          </p:spTgt>
                                        </p:tgtEl>
                                        <p:attrNameLst>
                                          <p:attrName>style.visibility</p:attrName>
                                        </p:attrNameLst>
                                      </p:cBhvr>
                                      <p:to>
                                        <p:strVal val="visible"/>
                                      </p:to>
                                    </p:set>
                                    <p:anim calcmode="lin" valueType="num">
                                      <p:cBhvr>
                                        <p:cTn id="24" dur="3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25" dur="300" fill="hold"/>
                                        <p:tgtEl>
                                          <p:spTgt spid="296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iterate type="wd">
                                    <p:tmPct val="100000"/>
                                  </p:iterate>
                                  <p:childTnLst>
                                    <p:set>
                                      <p:cBhvr>
                                        <p:cTn id="29" dur="1" fill="hold">
                                          <p:stCondLst>
                                            <p:cond delay="0"/>
                                          </p:stCondLst>
                                        </p:cTn>
                                        <p:tgtEl>
                                          <p:spTgt spid="29699">
                                            <p:txEl>
                                              <p:pRg st="3" end="3"/>
                                            </p:txEl>
                                          </p:spTgt>
                                        </p:tgtEl>
                                        <p:attrNameLst>
                                          <p:attrName>style.visibility</p:attrName>
                                        </p:attrNameLst>
                                      </p:cBhvr>
                                      <p:to>
                                        <p:strVal val="visible"/>
                                      </p:to>
                                    </p:set>
                                    <p:anim calcmode="lin" valueType="num">
                                      <p:cBhvr>
                                        <p:cTn id="30" dur="3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31" dur="300" fill="hold"/>
                                        <p:tgtEl>
                                          <p:spTgt spid="2969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iterate type="wd">
                                    <p:tmPct val="100000"/>
                                  </p:iterate>
                                  <p:childTnLst>
                                    <p:set>
                                      <p:cBhvr>
                                        <p:cTn id="35" dur="1" fill="hold">
                                          <p:stCondLst>
                                            <p:cond delay="0"/>
                                          </p:stCondLst>
                                        </p:cTn>
                                        <p:tgtEl>
                                          <p:spTgt spid="29699">
                                            <p:txEl>
                                              <p:pRg st="4" end="4"/>
                                            </p:txEl>
                                          </p:spTgt>
                                        </p:tgtEl>
                                        <p:attrNameLst>
                                          <p:attrName>style.visibility</p:attrName>
                                        </p:attrNameLst>
                                      </p:cBhvr>
                                      <p:to>
                                        <p:strVal val="visible"/>
                                      </p:to>
                                    </p:set>
                                    <p:anim calcmode="lin" valueType="num">
                                      <p:cBhvr>
                                        <p:cTn id="36" dur="3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37" dur="300" fill="hold"/>
                                        <p:tgtEl>
                                          <p:spTgt spid="2969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iterate type="wd">
                                    <p:tmPct val="100000"/>
                                  </p:iterate>
                                  <p:childTnLst>
                                    <p:set>
                                      <p:cBhvr>
                                        <p:cTn id="41" dur="1" fill="hold">
                                          <p:stCondLst>
                                            <p:cond delay="0"/>
                                          </p:stCondLst>
                                        </p:cTn>
                                        <p:tgtEl>
                                          <p:spTgt spid="29699">
                                            <p:txEl>
                                              <p:pRg st="5" end="5"/>
                                            </p:txEl>
                                          </p:spTgt>
                                        </p:tgtEl>
                                        <p:attrNameLst>
                                          <p:attrName>style.visibility</p:attrName>
                                        </p:attrNameLst>
                                      </p:cBhvr>
                                      <p:to>
                                        <p:strVal val="visible"/>
                                      </p:to>
                                    </p:set>
                                    <p:anim calcmode="lin" valueType="num">
                                      <p:cBhvr>
                                        <p:cTn id="42" dur="300" fill="hold"/>
                                        <p:tgtEl>
                                          <p:spTgt spid="29699">
                                            <p:txEl>
                                              <p:pRg st="5" end="5"/>
                                            </p:txEl>
                                          </p:spTgt>
                                        </p:tgtEl>
                                        <p:attrNameLst>
                                          <p:attrName>ppt_w</p:attrName>
                                        </p:attrNameLst>
                                      </p:cBhvr>
                                      <p:tavLst>
                                        <p:tav tm="0">
                                          <p:val>
                                            <p:fltVal val="0"/>
                                          </p:val>
                                        </p:tav>
                                        <p:tav tm="100000">
                                          <p:val>
                                            <p:strVal val="#ppt_w"/>
                                          </p:val>
                                        </p:tav>
                                      </p:tavLst>
                                    </p:anim>
                                    <p:anim calcmode="lin" valueType="num">
                                      <p:cBhvr>
                                        <p:cTn id="43" dur="300" fill="hold"/>
                                        <p:tgtEl>
                                          <p:spTgt spid="2969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iterate type="wd">
                                    <p:tmPct val="100000"/>
                                  </p:iterate>
                                  <p:childTnLst>
                                    <p:set>
                                      <p:cBhvr>
                                        <p:cTn id="47" dur="1" fill="hold">
                                          <p:stCondLst>
                                            <p:cond delay="0"/>
                                          </p:stCondLst>
                                        </p:cTn>
                                        <p:tgtEl>
                                          <p:spTgt spid="29699">
                                            <p:txEl>
                                              <p:pRg st="6" end="6"/>
                                            </p:txEl>
                                          </p:spTgt>
                                        </p:tgtEl>
                                        <p:attrNameLst>
                                          <p:attrName>style.visibility</p:attrName>
                                        </p:attrNameLst>
                                      </p:cBhvr>
                                      <p:to>
                                        <p:strVal val="visible"/>
                                      </p:to>
                                    </p:set>
                                    <p:anim calcmode="lin" valueType="num">
                                      <p:cBhvr>
                                        <p:cTn id="48" dur="300" fill="hold"/>
                                        <p:tgtEl>
                                          <p:spTgt spid="29699">
                                            <p:txEl>
                                              <p:pRg st="6" end="6"/>
                                            </p:txEl>
                                          </p:spTgt>
                                        </p:tgtEl>
                                        <p:attrNameLst>
                                          <p:attrName>ppt_w</p:attrName>
                                        </p:attrNameLst>
                                      </p:cBhvr>
                                      <p:tavLst>
                                        <p:tav tm="0">
                                          <p:val>
                                            <p:fltVal val="0"/>
                                          </p:val>
                                        </p:tav>
                                        <p:tav tm="100000">
                                          <p:val>
                                            <p:strVal val="#ppt_w"/>
                                          </p:val>
                                        </p:tav>
                                      </p:tavLst>
                                    </p:anim>
                                    <p:anim calcmode="lin" valueType="num">
                                      <p:cBhvr>
                                        <p:cTn id="49" dur="300" fill="hold"/>
                                        <p:tgtEl>
                                          <p:spTgt spid="2969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grpId="0" nodeType="clickEffect">
                                  <p:stCondLst>
                                    <p:cond delay="0"/>
                                  </p:stCondLst>
                                  <p:iterate type="wd">
                                    <p:tmPct val="100000"/>
                                  </p:iterate>
                                  <p:childTnLst>
                                    <p:set>
                                      <p:cBhvr>
                                        <p:cTn id="53" dur="1" fill="hold">
                                          <p:stCondLst>
                                            <p:cond delay="0"/>
                                          </p:stCondLst>
                                        </p:cTn>
                                        <p:tgtEl>
                                          <p:spTgt spid="29699">
                                            <p:txEl>
                                              <p:pRg st="7" end="7"/>
                                            </p:txEl>
                                          </p:spTgt>
                                        </p:tgtEl>
                                        <p:attrNameLst>
                                          <p:attrName>style.visibility</p:attrName>
                                        </p:attrNameLst>
                                      </p:cBhvr>
                                      <p:to>
                                        <p:strVal val="visible"/>
                                      </p:to>
                                    </p:set>
                                    <p:anim calcmode="lin" valueType="num">
                                      <p:cBhvr>
                                        <p:cTn id="54" dur="300" fill="hold"/>
                                        <p:tgtEl>
                                          <p:spTgt spid="29699">
                                            <p:txEl>
                                              <p:pRg st="7" end="7"/>
                                            </p:txEl>
                                          </p:spTgt>
                                        </p:tgtEl>
                                        <p:attrNameLst>
                                          <p:attrName>ppt_w</p:attrName>
                                        </p:attrNameLst>
                                      </p:cBhvr>
                                      <p:tavLst>
                                        <p:tav tm="0">
                                          <p:val>
                                            <p:fltVal val="0"/>
                                          </p:val>
                                        </p:tav>
                                        <p:tav tm="100000">
                                          <p:val>
                                            <p:strVal val="#ppt_w"/>
                                          </p:val>
                                        </p:tav>
                                      </p:tavLst>
                                    </p:anim>
                                    <p:anim calcmode="lin" valueType="num">
                                      <p:cBhvr>
                                        <p:cTn id="55" dur="300" fill="hold"/>
                                        <p:tgtEl>
                                          <p:spTgt spid="29699">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16" fill="hold" grpId="0" nodeType="clickEffect">
                                  <p:stCondLst>
                                    <p:cond delay="0"/>
                                  </p:stCondLst>
                                  <p:iterate type="wd">
                                    <p:tmPct val="100000"/>
                                  </p:iterate>
                                  <p:childTnLst>
                                    <p:set>
                                      <p:cBhvr>
                                        <p:cTn id="59" dur="1" fill="hold">
                                          <p:stCondLst>
                                            <p:cond delay="0"/>
                                          </p:stCondLst>
                                        </p:cTn>
                                        <p:tgtEl>
                                          <p:spTgt spid="29699">
                                            <p:txEl>
                                              <p:pRg st="8" end="8"/>
                                            </p:txEl>
                                          </p:spTgt>
                                        </p:tgtEl>
                                        <p:attrNameLst>
                                          <p:attrName>style.visibility</p:attrName>
                                        </p:attrNameLst>
                                      </p:cBhvr>
                                      <p:to>
                                        <p:strVal val="visible"/>
                                      </p:to>
                                    </p:set>
                                    <p:anim calcmode="lin" valueType="num">
                                      <p:cBhvr>
                                        <p:cTn id="60" dur="300" fill="hold"/>
                                        <p:tgtEl>
                                          <p:spTgt spid="29699">
                                            <p:txEl>
                                              <p:pRg st="8" end="8"/>
                                            </p:txEl>
                                          </p:spTgt>
                                        </p:tgtEl>
                                        <p:attrNameLst>
                                          <p:attrName>ppt_w</p:attrName>
                                        </p:attrNameLst>
                                      </p:cBhvr>
                                      <p:tavLst>
                                        <p:tav tm="0">
                                          <p:val>
                                            <p:fltVal val="0"/>
                                          </p:val>
                                        </p:tav>
                                        <p:tav tm="100000">
                                          <p:val>
                                            <p:strVal val="#ppt_w"/>
                                          </p:val>
                                        </p:tav>
                                      </p:tavLst>
                                    </p:anim>
                                    <p:anim calcmode="lin" valueType="num">
                                      <p:cBhvr>
                                        <p:cTn id="61" dur="300" fill="hold"/>
                                        <p:tgtEl>
                                          <p:spTgt spid="29699">
                                            <p:txEl>
                                              <p:pRg st="8" end="8"/>
                                            </p:txEl>
                                          </p:spTgt>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100"/>
                            </p:stCondLst>
                            <p:childTnLst>
                              <p:par>
                                <p:cTn id="63" presetID="2" presetClass="entr" presetSubtype="6" fill="hold" nodeType="afterEffect">
                                  <p:stCondLst>
                                    <p:cond delay="0"/>
                                  </p:stCondLst>
                                  <p:childTnLst>
                                    <p:set>
                                      <p:cBhvr>
                                        <p:cTn id="64" dur="1" fill="hold">
                                          <p:stCondLst>
                                            <p:cond delay="0"/>
                                          </p:stCondLst>
                                        </p:cTn>
                                        <p:tgtEl>
                                          <p:spTgt spid="29700"/>
                                        </p:tgtEl>
                                        <p:attrNameLst>
                                          <p:attrName>style.visibility</p:attrName>
                                        </p:attrNameLst>
                                      </p:cBhvr>
                                      <p:to>
                                        <p:strVal val="visible"/>
                                      </p:to>
                                    </p:set>
                                    <p:anim calcmode="lin" valueType="num">
                                      <p:cBhvr additive="base">
                                        <p:cTn id="65" dur="500" fill="hold"/>
                                        <p:tgtEl>
                                          <p:spTgt spid="29700"/>
                                        </p:tgtEl>
                                        <p:attrNameLst>
                                          <p:attrName>ppt_x</p:attrName>
                                        </p:attrNameLst>
                                      </p:cBhvr>
                                      <p:tavLst>
                                        <p:tav tm="0">
                                          <p:val>
                                            <p:strVal val="1+#ppt_w/2"/>
                                          </p:val>
                                        </p:tav>
                                        <p:tav tm="100000">
                                          <p:val>
                                            <p:strVal val="#ppt_x"/>
                                          </p:val>
                                        </p:tav>
                                      </p:tavLst>
                                    </p:anim>
                                    <p:anim calcmode="lin" valueType="num">
                                      <p:cBhvr additive="base">
                                        <p:cTn id="66"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8000" b="1" u="sng" dirty="0" smtClean="0">
                <a:solidFill>
                  <a:schemeClr val="accent4">
                    <a:lumMod val="75000"/>
                  </a:schemeClr>
                </a:solidFill>
                <a:latin typeface="Freestyle Script" pitchFamily="66" charset="0"/>
              </a:rPr>
              <a:t>Character Motivation</a:t>
            </a:r>
          </a:p>
        </p:txBody>
      </p:sp>
      <p:sp>
        <p:nvSpPr>
          <p:cNvPr id="22531" name="Rectangle 3"/>
          <p:cNvSpPr>
            <a:spLocks noGrp="1" noChangeArrowheads="1"/>
          </p:cNvSpPr>
          <p:nvPr>
            <p:ph type="body" idx="1"/>
          </p:nvPr>
        </p:nvSpPr>
        <p:spPr>
          <a:xfrm>
            <a:off x="304800" y="1447800"/>
            <a:ext cx="8229600" cy="4525963"/>
          </a:xfrm>
        </p:spPr>
        <p:txBody>
          <a:bodyPr/>
          <a:lstStyle/>
          <a:p>
            <a:pPr eaLnBrk="1" hangingPunct="1"/>
            <a:r>
              <a:rPr lang="en-US" altLang="en-US" sz="2800" u="sng" smtClean="0"/>
              <a:t>Character Motivation</a:t>
            </a:r>
            <a:r>
              <a:rPr lang="en-US" altLang="en-US" sz="2800" smtClean="0"/>
              <a:t> is the driving force behind </a:t>
            </a:r>
            <a:r>
              <a:rPr lang="en-US" altLang="en-US" sz="2800" i="1" smtClean="0"/>
              <a:t>why</a:t>
            </a:r>
            <a:r>
              <a:rPr lang="en-US" altLang="en-US" sz="2800" smtClean="0"/>
              <a:t> the character does what he/she does.  (Reasons for character’s actions)</a:t>
            </a:r>
            <a:endParaRPr lang="en-CA" altLang="en-US" sz="2800" smtClean="0"/>
          </a:p>
          <a:p>
            <a:pPr eaLnBrk="1" hangingPunct="1"/>
            <a:r>
              <a:rPr lang="en-CA" altLang="en-US" sz="2800" smtClean="0"/>
              <a:t>What does the main character want more than anything else (main goal)?</a:t>
            </a:r>
          </a:p>
          <a:p>
            <a:pPr eaLnBrk="1" hangingPunct="1"/>
            <a:r>
              <a:rPr lang="en-CA" altLang="en-US" sz="2800" smtClean="0"/>
              <a:t>What do secondary characters want more than anything else (main goal)?</a:t>
            </a:r>
          </a:p>
          <a:p>
            <a:pPr eaLnBrk="1" hangingPunct="1"/>
            <a:r>
              <a:rPr lang="en-CA" altLang="en-US" sz="2800" smtClean="0"/>
              <a:t>What potential conflicts or struggles might exist between the characters? </a:t>
            </a:r>
            <a:endParaRPr lang="en-US" altLang="en-US" sz="2800" smtClean="0"/>
          </a:p>
        </p:txBody>
      </p:sp>
      <p:pic>
        <p:nvPicPr>
          <p:cNvPr id="22532" name="Picture 4" descr="C:\Users\Lynda\AppData\Local\Microsoft\Windows\Temporary Internet Files\Content.IE5\R9OXX47N\MMj035674800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257800"/>
            <a:ext cx="17351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6000" b="1" u="sng" dirty="0" smtClean="0">
                <a:solidFill>
                  <a:schemeClr val="accent4">
                    <a:lumMod val="75000"/>
                  </a:schemeClr>
                </a:solidFill>
                <a:latin typeface="Freestyle Script" pitchFamily="66" charset="0"/>
              </a:rPr>
              <a:t>Snow White:  Character Motivation</a:t>
            </a:r>
          </a:p>
        </p:txBody>
      </p:sp>
      <p:sp>
        <p:nvSpPr>
          <p:cNvPr id="23555" name="Rectangle 3"/>
          <p:cNvSpPr>
            <a:spLocks noGrp="1" noChangeArrowheads="1"/>
          </p:cNvSpPr>
          <p:nvPr>
            <p:ph type="body" idx="1"/>
          </p:nvPr>
        </p:nvSpPr>
        <p:spPr/>
        <p:txBody>
          <a:bodyPr/>
          <a:lstStyle/>
          <a:p>
            <a:pPr marL="609600" indent="-609600" eaLnBrk="1" hangingPunct="1"/>
            <a:r>
              <a:rPr lang="en-US" altLang="en-US" sz="2400" b="1" smtClean="0"/>
              <a:t>Character Motivation</a:t>
            </a:r>
            <a:r>
              <a:rPr lang="en-US" altLang="en-US" sz="2400" smtClean="0"/>
              <a:t>. Why does the queen’s heart turn against Snow White?</a:t>
            </a:r>
          </a:p>
          <a:p>
            <a:pPr marL="609600" indent="-609600" eaLnBrk="1" hangingPunct="1"/>
            <a:r>
              <a:rPr lang="en-US" altLang="en-US" sz="2400" b="1" smtClean="0"/>
              <a:t>Character Motivation</a:t>
            </a:r>
            <a:r>
              <a:rPr lang="en-US" altLang="en-US" sz="2400" smtClean="0"/>
              <a:t>. Why do the dwarfs allow Snow White to stay with them?</a:t>
            </a:r>
            <a:endParaRPr lang="en-US" altLang="en-US" sz="2400" b="1" smtClean="0"/>
          </a:p>
          <a:p>
            <a:pPr marL="609600" indent="-609600" eaLnBrk="1" hangingPunct="1"/>
            <a:r>
              <a:rPr lang="en-US" altLang="en-US" sz="2400" b="1" smtClean="0"/>
              <a:t>Character Motivation</a:t>
            </a:r>
            <a:r>
              <a:rPr lang="en-US" altLang="en-US" sz="2400" smtClean="0"/>
              <a:t>. Why does the queen disguise herself as an old peddler woman?</a:t>
            </a:r>
          </a:p>
          <a:p>
            <a:pPr marL="609600" indent="-609600" eaLnBrk="1" hangingPunct="1"/>
            <a:r>
              <a:rPr lang="en-US" altLang="en-US" sz="2400" b="1" smtClean="0"/>
              <a:t>Character Motivation</a:t>
            </a:r>
            <a:r>
              <a:rPr lang="en-US" altLang="en-US" sz="2400" smtClean="0"/>
              <a:t>. Why does the queen give Snow White the poison apple?</a:t>
            </a:r>
          </a:p>
        </p:txBody>
      </p:sp>
      <p:pic>
        <p:nvPicPr>
          <p:cNvPr id="23556" name="Picture 5" descr="snow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572000"/>
            <a:ext cx="3248025"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WDC10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29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z="3600" b="1" u="sng" smtClean="0">
                <a:solidFill>
                  <a:srgbClr val="CC0066"/>
                </a:solidFill>
              </a:rPr>
              <a:t>Your Turn…Think of a character from a book, a movie or TV…</a:t>
            </a:r>
          </a:p>
        </p:txBody>
      </p:sp>
      <p:sp>
        <p:nvSpPr>
          <p:cNvPr id="24579" name="Content Placeholder 2"/>
          <p:cNvSpPr>
            <a:spLocks noGrp="1"/>
          </p:cNvSpPr>
          <p:nvPr>
            <p:ph idx="1"/>
          </p:nvPr>
        </p:nvSpPr>
        <p:spPr>
          <a:xfrm>
            <a:off x="457200" y="1600200"/>
            <a:ext cx="8229600" cy="3124200"/>
          </a:xfrm>
        </p:spPr>
        <p:txBody>
          <a:bodyPr/>
          <a:lstStyle/>
          <a:p>
            <a:pPr eaLnBrk="1" hangingPunct="1"/>
            <a:r>
              <a:rPr lang="en-US" altLang="en-US" sz="2800" smtClean="0"/>
              <a:t>Who is the character?  From what story?</a:t>
            </a:r>
          </a:p>
          <a:p>
            <a:pPr eaLnBrk="1" hangingPunct="1"/>
            <a:r>
              <a:rPr lang="en-US" altLang="en-US" sz="2800" smtClean="0"/>
              <a:t>What does he/she want?</a:t>
            </a:r>
          </a:p>
          <a:p>
            <a:pPr eaLnBrk="1" hangingPunct="1"/>
            <a:r>
              <a:rPr lang="en-US" altLang="en-US" sz="2800" smtClean="0"/>
              <a:t>What does he/she need?</a:t>
            </a:r>
          </a:p>
          <a:p>
            <a:pPr eaLnBrk="1" hangingPunct="1"/>
            <a:r>
              <a:rPr lang="en-US" altLang="en-US" sz="2800" smtClean="0"/>
              <a:t>What is his/her motivation?</a:t>
            </a:r>
          </a:p>
          <a:p>
            <a:pPr eaLnBrk="1" hangingPunct="1"/>
            <a:r>
              <a:rPr lang="en-US" altLang="en-US" sz="2800" smtClean="0"/>
              <a:t>What does he/she do to get what they need?</a:t>
            </a:r>
          </a:p>
          <a:p>
            <a:pPr eaLnBrk="1" hangingPunct="1"/>
            <a:r>
              <a:rPr lang="en-US" altLang="en-US" sz="2800" smtClean="0"/>
              <a:t>How does the character change during the movie, book or TV show?</a:t>
            </a:r>
          </a:p>
          <a:p>
            <a:pPr eaLnBrk="1" hangingPunct="1">
              <a:buFontTx/>
              <a:buNone/>
            </a:pPr>
            <a:r>
              <a:rPr lang="en-US" altLang="en-US" smtClean="0"/>
              <a:t> </a:t>
            </a:r>
          </a:p>
        </p:txBody>
      </p:sp>
      <p:pic>
        <p:nvPicPr>
          <p:cNvPr id="24580" name="Picture 2" descr="C:\Users\Lynda\AppData\Local\Microsoft\Windows\Temporary Internet Files\Content.IE5\3UDDEXC2\MPj0438705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105400"/>
            <a:ext cx="1338263"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C:\Users\Lynda\AppData\Local\Microsoft\Windows\Temporary Internet Files\Content.IE5\R9OXX47N\MCj0426068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816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C:\Users\Lynda\AppData\Local\Microsoft\Windows\Temporary Internet Files\Content.IE5\P5RZHRPC\MPj0439405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181600"/>
            <a:ext cx="10668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actorguru.com/wp-content/uploads/2008/09/movie_dir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0"/>
            <a:ext cx="48196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95400" y="457200"/>
            <a:ext cx="6477000" cy="1323975"/>
          </a:xfrm>
          <a:prstGeom prst="rect">
            <a:avLst/>
          </a:prstGeom>
          <a:noFill/>
        </p:spPr>
        <p:txBody>
          <a:bodyPr>
            <a:spAutoFit/>
          </a:bodyPr>
          <a:lstStyle/>
          <a:p>
            <a:pPr>
              <a:defRPr/>
            </a:pPr>
            <a:r>
              <a:rPr lang="en-US" sz="8000" b="1" dirty="0">
                <a:solidFill>
                  <a:schemeClr val="accent4">
                    <a:lumMod val="75000"/>
                  </a:schemeClr>
                </a:solidFill>
                <a:latin typeface="Batik Regular" pitchFamily="2" charset="0"/>
              </a:rPr>
              <a:t>Plot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5400" b="1" u="sng" smtClean="0">
                <a:latin typeface="Batik Regular" pitchFamily="2" charset="0"/>
              </a:rPr>
              <a:t>Plot</a:t>
            </a:r>
          </a:p>
        </p:txBody>
      </p:sp>
      <p:graphicFrame>
        <p:nvGraphicFramePr>
          <p:cNvPr id="27651" name="Object 2"/>
          <p:cNvGraphicFramePr>
            <a:graphicFrameLocks noChangeAspect="1"/>
          </p:cNvGraphicFramePr>
          <p:nvPr/>
        </p:nvGraphicFramePr>
        <p:xfrm>
          <a:off x="1524000" y="1600200"/>
          <a:ext cx="6348413" cy="3530600"/>
        </p:xfrm>
        <a:graphic>
          <a:graphicData uri="http://schemas.openxmlformats.org/presentationml/2006/ole">
            <mc:AlternateContent xmlns:mc="http://schemas.openxmlformats.org/markup-compatibility/2006">
              <mc:Choice xmlns:v="urn:schemas-microsoft-com:vml" Requires="v">
                <p:oleObj spid="_x0000_s27660" name="Image" r:id="rId3" imgW="6349206" imgH="3530159" progId="Photoshop.Image.6">
                  <p:embed/>
                </p:oleObj>
              </mc:Choice>
              <mc:Fallback>
                <p:oleObj name="Image" r:id="rId3" imgW="6349206" imgH="3530159" progId="Photoshop.Image.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6348413"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Text Box 4"/>
          <p:cNvSpPr txBox="1">
            <a:spLocks noChangeArrowheads="1"/>
          </p:cNvSpPr>
          <p:nvPr/>
        </p:nvSpPr>
        <p:spPr bwMode="auto">
          <a:xfrm>
            <a:off x="838200" y="54102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u="sng">
                <a:latin typeface="Arial" panose="020B0604020202020204" pitchFamily="34" charset="0"/>
                <a:cs typeface="Arial" panose="020B0604020202020204" pitchFamily="34" charset="0"/>
              </a:rPr>
              <a:t>Plot</a:t>
            </a:r>
            <a:r>
              <a:rPr lang="en-US" altLang="en-US">
                <a:latin typeface="Arial" panose="020B0604020202020204" pitchFamily="34" charset="0"/>
                <a:cs typeface="Arial" panose="020B0604020202020204" pitchFamily="34" charset="0"/>
              </a:rPr>
              <a:t> - the events that take place in a story.  Every story needs a plot!  The plot has different “parts…”  </a:t>
            </a:r>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685800" y="320675"/>
          <a:ext cx="7696200" cy="6156325"/>
        </p:xfrm>
        <a:graphic>
          <a:graphicData uri="http://schemas.openxmlformats.org/presentationml/2006/ole">
            <mc:AlternateContent xmlns:mc="http://schemas.openxmlformats.org/markup-compatibility/2006">
              <mc:Choice xmlns:v="urn:schemas-microsoft-com:vml" Requires="v">
                <p:oleObj spid="_x0000_s28688" name="Image" r:id="rId4" imgW="12698413" imgH="10158730" progId="Photoshop.Image.6">
                  <p:embed/>
                </p:oleObj>
              </mc:Choice>
              <mc:Fallback>
                <p:oleObj name="Image" r:id="rId4" imgW="12698413" imgH="10158730" progId="Photoshop.Image.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20675"/>
                        <a:ext cx="7696200" cy="615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Text Box 3"/>
          <p:cNvSpPr txBox="1">
            <a:spLocks noChangeArrowheads="1"/>
          </p:cNvSpPr>
          <p:nvPr/>
        </p:nvSpPr>
        <p:spPr bwMode="auto">
          <a:xfrm>
            <a:off x="381000" y="5257800"/>
            <a:ext cx="434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chemeClr val="tx2"/>
                </a:solidFill>
                <a:latin typeface="Arial" panose="020B0604020202020204" pitchFamily="34" charset="0"/>
              </a:rPr>
              <a:t>Exposition:</a:t>
            </a:r>
            <a:r>
              <a:rPr lang="en-US" altLang="en-US" sz="2000">
                <a:solidFill>
                  <a:schemeClr val="tx2"/>
                </a:solidFill>
                <a:latin typeface="Arial" panose="020B0604020202020204" pitchFamily="34" charset="0"/>
              </a:rPr>
              <a:t>  the start of the story, before the action starts</a:t>
            </a:r>
          </a:p>
        </p:txBody>
      </p:sp>
      <p:sp>
        <p:nvSpPr>
          <p:cNvPr id="28676" name="Text Box 4"/>
          <p:cNvSpPr txBox="1">
            <a:spLocks noChangeArrowheads="1"/>
          </p:cNvSpPr>
          <p:nvPr/>
        </p:nvSpPr>
        <p:spPr bwMode="auto">
          <a:xfrm>
            <a:off x="381000" y="3124200"/>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chemeClr val="tx2"/>
                </a:solidFill>
                <a:latin typeface="Arial" panose="020B0604020202020204" pitchFamily="34" charset="0"/>
              </a:rPr>
              <a:t>Rising Action:</a:t>
            </a:r>
            <a:r>
              <a:rPr lang="en-US" altLang="en-US" sz="2000">
                <a:solidFill>
                  <a:schemeClr val="tx2"/>
                </a:solidFill>
                <a:latin typeface="Arial" panose="020B0604020202020204" pitchFamily="34" charset="0"/>
              </a:rPr>
              <a:t> the series of events and </a:t>
            </a:r>
            <a:r>
              <a:rPr lang="en-US" altLang="en-US" sz="2000" b="1">
                <a:solidFill>
                  <a:srgbClr val="CC0066"/>
                </a:solidFill>
                <a:latin typeface="Arial" panose="020B0604020202020204" pitchFamily="34" charset="0"/>
              </a:rPr>
              <a:t>conflicts</a:t>
            </a:r>
            <a:r>
              <a:rPr lang="en-US" altLang="en-US" sz="2000">
                <a:solidFill>
                  <a:schemeClr val="tx2"/>
                </a:solidFill>
                <a:latin typeface="Arial" panose="020B0604020202020204" pitchFamily="34" charset="0"/>
              </a:rPr>
              <a:t> in the story that lead to the climax</a:t>
            </a:r>
          </a:p>
        </p:txBody>
      </p:sp>
      <p:sp>
        <p:nvSpPr>
          <p:cNvPr id="28677" name="Text Box 5"/>
          <p:cNvSpPr txBox="1">
            <a:spLocks noChangeArrowheads="1"/>
          </p:cNvSpPr>
          <p:nvPr/>
        </p:nvSpPr>
        <p:spPr bwMode="auto">
          <a:xfrm>
            <a:off x="2514600" y="1295400"/>
            <a:ext cx="411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chemeClr val="tx2"/>
                </a:solidFill>
                <a:latin typeface="Arial" panose="020B0604020202020204" pitchFamily="34" charset="0"/>
              </a:rPr>
              <a:t>Climax: </a:t>
            </a:r>
            <a:r>
              <a:rPr lang="en-US" altLang="en-US" sz="2000">
                <a:solidFill>
                  <a:schemeClr val="tx2"/>
                </a:solidFill>
                <a:latin typeface="Arial" panose="020B0604020202020204" pitchFamily="34" charset="0"/>
              </a:rPr>
              <a:t>the turning point, the most intense moment—either mentally or in action</a:t>
            </a:r>
            <a:endParaRPr lang="en-US" altLang="en-US" sz="2000" b="1">
              <a:solidFill>
                <a:schemeClr val="tx2"/>
              </a:solidFill>
              <a:latin typeface="Arial" panose="020B0604020202020204" pitchFamily="34" charset="0"/>
            </a:endParaRPr>
          </a:p>
        </p:txBody>
      </p:sp>
      <p:sp>
        <p:nvSpPr>
          <p:cNvPr id="28678" name="Text Box 6"/>
          <p:cNvSpPr txBox="1">
            <a:spLocks noChangeArrowheads="1"/>
          </p:cNvSpPr>
          <p:nvPr/>
        </p:nvSpPr>
        <p:spPr bwMode="auto">
          <a:xfrm>
            <a:off x="5105400" y="3200400"/>
            <a:ext cx="350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chemeClr val="tx2"/>
                </a:solidFill>
                <a:latin typeface="Arial" panose="020B0604020202020204" pitchFamily="34" charset="0"/>
              </a:rPr>
              <a:t>Falling Action:</a:t>
            </a:r>
            <a:r>
              <a:rPr lang="en-US" altLang="en-US" sz="2000">
                <a:solidFill>
                  <a:schemeClr val="tx2"/>
                </a:solidFill>
                <a:latin typeface="Arial" panose="020B0604020202020204" pitchFamily="34" charset="0"/>
              </a:rPr>
              <a:t> all of the action which follows the climax</a:t>
            </a:r>
            <a:endParaRPr lang="en-US" altLang="en-US" sz="2000" b="1">
              <a:solidFill>
                <a:schemeClr val="tx2"/>
              </a:solidFill>
              <a:latin typeface="Arial" panose="020B0604020202020204" pitchFamily="34" charset="0"/>
            </a:endParaRPr>
          </a:p>
        </p:txBody>
      </p:sp>
      <p:sp>
        <p:nvSpPr>
          <p:cNvPr id="28679" name="Text Box 7"/>
          <p:cNvSpPr txBox="1">
            <a:spLocks noChangeArrowheads="1"/>
          </p:cNvSpPr>
          <p:nvPr/>
        </p:nvSpPr>
        <p:spPr bwMode="auto">
          <a:xfrm>
            <a:off x="4953000" y="5257800"/>
            <a:ext cx="403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b="1">
                <a:solidFill>
                  <a:schemeClr val="tx2"/>
                </a:solidFill>
                <a:latin typeface="Arial" panose="020B0604020202020204" pitchFamily="34" charset="0"/>
              </a:rPr>
              <a:t>Resolution: </a:t>
            </a:r>
            <a:r>
              <a:rPr lang="en-US" altLang="en-US" sz="2000">
                <a:solidFill>
                  <a:schemeClr val="tx2"/>
                </a:solidFill>
                <a:latin typeface="Arial" panose="020B0604020202020204" pitchFamily="34" charset="0"/>
              </a:rPr>
              <a:t>the conclusion, the tying together of all of the threads</a:t>
            </a:r>
            <a:endParaRPr lang="en-US" altLang="en-US" sz="2000" b="1">
              <a:solidFill>
                <a:schemeClr val="tx2"/>
              </a:solidFill>
              <a:latin typeface="Arial" panose="020B0604020202020204" pitchFamily="34" charset="0"/>
            </a:endParaRPr>
          </a:p>
        </p:txBody>
      </p:sp>
      <p:sp>
        <p:nvSpPr>
          <p:cNvPr id="28680" name="Rectangle 8"/>
          <p:cNvSpPr>
            <a:spLocks noGrp="1" noChangeArrowheads="1"/>
          </p:cNvSpPr>
          <p:nvPr>
            <p:ph type="title"/>
          </p:nvPr>
        </p:nvSpPr>
        <p:spPr>
          <a:xfrm>
            <a:off x="685800" y="381000"/>
            <a:ext cx="7772400" cy="1143000"/>
          </a:xfrm>
          <a:noFill/>
        </p:spPr>
        <p:txBody>
          <a:bodyPr/>
          <a:lstStyle/>
          <a:p>
            <a:pPr eaLnBrk="1" hangingPunct="1"/>
            <a:r>
              <a:rPr lang="en-US" altLang="en-US" smtClean="0">
                <a:solidFill>
                  <a:srgbClr val="6600CC"/>
                </a:solidFill>
              </a:rPr>
              <a:t>Plot Components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The </a:t>
            </a:r>
            <a:r>
              <a:rPr lang="en-US" altLang="en-US" smtClean="0">
                <a:solidFill>
                  <a:srgbClr val="FF0000"/>
                </a:solidFill>
              </a:rPr>
              <a:t>climax</a:t>
            </a:r>
            <a:r>
              <a:rPr lang="en-US" altLang="en-US" smtClean="0"/>
              <a:t> is the most exciting part!!</a:t>
            </a:r>
          </a:p>
        </p:txBody>
      </p:sp>
      <p:pic>
        <p:nvPicPr>
          <p:cNvPr id="37892" name="Picture 4" descr="F:\bjacoy\Jacoy's Show\lift of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828800"/>
            <a:ext cx="357505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hous719.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33528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e are go for launch.wav"/>
                                        </p:tgtEl>
                                      </p:cMediaNode>
                                    </p:audio>
                                  </p:subTnLst>
                                </p:cTn>
                              </p:par>
                            </p:childTnLst>
                          </p:cTn>
                        </p:par>
                        <p:par>
                          <p:cTn id="9" fill="hold" nodeType="afterGroup">
                            <p:stCondLst>
                              <p:cond delay="500"/>
                            </p:stCondLst>
                            <p:childTnLst>
                              <p:par>
                                <p:cTn id="10" presetID="1" presetClass="mediacall" presetSubtype="0" fill="hold" nodeType="afterEffect">
                                  <p:stCondLst>
                                    <p:cond delay="3000"/>
                                  </p:stCondLst>
                                  <p:childTnLst>
                                    <p:cmd type="call" cmd="playFrom(0.0)">
                                      <p:cBhvr>
                                        <p:cTn id="11" dur="1222" fill="hold"/>
                                        <p:tgtEl>
                                          <p:spTgt spid="3789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3789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274638"/>
            <a:ext cx="8839200" cy="1143000"/>
          </a:xfrm>
        </p:spPr>
        <p:txBody>
          <a:bodyPr/>
          <a:lstStyle/>
          <a:p>
            <a:pPr>
              <a:defRPr/>
            </a:pPr>
            <a:r>
              <a:rPr lang="en-US" sz="4000" dirty="0">
                <a:effectLst>
                  <a:outerShdw blurRad="38100" dist="38100" dir="2700000" algn="tl">
                    <a:srgbClr val="000000"/>
                  </a:outerShdw>
                </a:effectLst>
                <a:latin typeface="Batik Regular" pitchFamily="2" charset="0"/>
              </a:rPr>
              <a:t>Special Techniques of </a:t>
            </a:r>
            <a:r>
              <a:rPr lang="en-US" sz="4000" dirty="0" smtClean="0">
                <a:effectLst>
                  <a:outerShdw blurRad="38100" dist="38100" dir="2700000" algn="tl">
                    <a:srgbClr val="000000"/>
                  </a:outerShdw>
                </a:effectLst>
                <a:latin typeface="Batik Regular" pitchFamily="2" charset="0"/>
              </a:rPr>
              <a:t>Plot…</a:t>
            </a:r>
            <a:endParaRPr lang="en-US" sz="4000" dirty="0">
              <a:effectLst>
                <a:outerShdw blurRad="38100" dist="38100" dir="2700000" algn="tl">
                  <a:srgbClr val="000000"/>
                </a:outerShdw>
              </a:effectLst>
              <a:latin typeface="Batik Regular" pitchFamily="2" charset="0"/>
            </a:endParaRPr>
          </a:p>
        </p:txBody>
      </p:sp>
      <p:sp>
        <p:nvSpPr>
          <p:cNvPr id="51203" name="Rectangle 3"/>
          <p:cNvSpPr>
            <a:spLocks noGrp="1" noChangeArrowheads="1"/>
          </p:cNvSpPr>
          <p:nvPr>
            <p:ph type="body" idx="1"/>
          </p:nvPr>
        </p:nvSpPr>
        <p:spPr/>
        <p:txBody>
          <a:bodyPr/>
          <a:lstStyle/>
          <a:p>
            <a:pPr>
              <a:lnSpc>
                <a:spcPct val="90000"/>
              </a:lnSpc>
              <a:buFont typeface="Wingdings" panose="05000000000000000000" pitchFamily="2" charset="2"/>
              <a:buChar char="Ø"/>
            </a:pPr>
            <a:r>
              <a:rPr lang="en-US" altLang="en-US" smtClean="0"/>
              <a:t>Suspense- excitement or tension</a:t>
            </a:r>
          </a:p>
          <a:p>
            <a:pPr>
              <a:lnSpc>
                <a:spcPct val="90000"/>
              </a:lnSpc>
              <a:buFont typeface="Wingdings" panose="05000000000000000000" pitchFamily="2" charset="2"/>
              <a:buChar char="Ø"/>
            </a:pPr>
            <a:r>
              <a:rPr lang="en-US" altLang="en-US" smtClean="0"/>
              <a:t>Flashback- interrupts the normal sequence of events to tell about something that happened in the past</a:t>
            </a:r>
          </a:p>
          <a:p>
            <a:pPr>
              <a:lnSpc>
                <a:spcPct val="90000"/>
              </a:lnSpc>
              <a:buFont typeface="Wingdings" panose="05000000000000000000" pitchFamily="2" charset="2"/>
              <a:buChar char="Ø"/>
            </a:pPr>
            <a:r>
              <a:rPr lang="en-US" altLang="en-US" smtClean="0"/>
              <a:t>Surprise Ending- conclusion that reader does not expect</a:t>
            </a:r>
          </a:p>
          <a:p>
            <a:pPr>
              <a:lnSpc>
                <a:spcPct val="90000"/>
              </a:lnSpc>
              <a:buFont typeface="Wingdings" panose="05000000000000000000" pitchFamily="2" charset="2"/>
              <a:buChar char="Ø"/>
            </a:pPr>
            <a:r>
              <a:rPr lang="en-US" altLang="en-US" smtClean="0"/>
              <a:t>And…Foreshadowing…</a:t>
            </a:r>
          </a:p>
        </p:txBody>
      </p:sp>
      <p:pic>
        <p:nvPicPr>
          <p:cNvPr id="51204" name="Picture 4" descr="bd06111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4648200"/>
            <a:ext cx="13049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ssolve">
                                      <p:cBhvr>
                                        <p:cTn id="7" dur="5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iterate type="wd">
                                    <p:tmPct val="100000"/>
                                  </p:iterate>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dissolve">
                                      <p:cBhvr>
                                        <p:cTn id="12" dur="300"/>
                                        <p:tgtEl>
                                          <p:spTgt spid="512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iterate type="wd">
                                    <p:tmPct val="100000"/>
                                  </p:iterate>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dissolve">
                                      <p:cBhvr>
                                        <p:cTn id="17" dur="300"/>
                                        <p:tgtEl>
                                          <p:spTgt spid="512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iterate type="wd">
                                    <p:tmPct val="100000"/>
                                  </p:iterate>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dissolve">
                                      <p:cBhvr>
                                        <p:cTn id="22" dur="300"/>
                                        <p:tgtEl>
                                          <p:spTgt spid="512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iterate type="wd">
                                    <p:tmPct val="100000"/>
                                  </p:iterate>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dissolve">
                                      <p:cBhvr>
                                        <p:cTn id="27" dur="300"/>
                                        <p:tgtEl>
                                          <p:spTgt spid="512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9" presetClass="entr" presetSubtype="10" fill="hold" nodeType="clickEffect">
                                  <p:stCondLst>
                                    <p:cond delay="0"/>
                                  </p:stCondLst>
                                  <p:childTnLst>
                                    <p:set>
                                      <p:cBhvr>
                                        <p:cTn id="31" dur="1" fill="hold">
                                          <p:stCondLst>
                                            <p:cond delay="0"/>
                                          </p:stCondLst>
                                        </p:cTn>
                                        <p:tgtEl>
                                          <p:spTgt spid="51204"/>
                                        </p:tgtEl>
                                        <p:attrNameLst>
                                          <p:attrName>style.visibility</p:attrName>
                                        </p:attrNameLst>
                                      </p:cBhvr>
                                      <p:to>
                                        <p:strVal val="visible"/>
                                      </p:to>
                                    </p:set>
                                    <p:anim calcmode="lin" valueType="num">
                                      <p:cBhvr>
                                        <p:cTn id="32" dur="5000" fill="hold"/>
                                        <p:tgtEl>
                                          <p:spTgt spid="51204"/>
                                        </p:tgtEl>
                                        <p:attrNameLst>
                                          <p:attrName>ppt_w</p:attrName>
                                        </p:attrNameLst>
                                      </p:cBhvr>
                                      <p:tavLst>
                                        <p:tav tm="0" fmla="#ppt_w*sin(2.5*pi*$)">
                                          <p:val>
                                            <p:fltVal val="0"/>
                                          </p:val>
                                        </p:tav>
                                        <p:tav tm="100000">
                                          <p:val>
                                            <p:fltVal val="1"/>
                                          </p:val>
                                        </p:tav>
                                      </p:tavLst>
                                    </p:anim>
                                    <p:anim calcmode="lin" valueType="num">
                                      <p:cBhvr>
                                        <p:cTn id="33" dur="5000" fill="hold"/>
                                        <p:tgtEl>
                                          <p:spTgt spid="512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A hint about what will happen next is called </a:t>
            </a:r>
            <a:r>
              <a:rPr lang="en-US" dirty="0" smtClean="0">
                <a:solidFill>
                  <a:schemeClr val="accent4">
                    <a:lumMod val="75000"/>
                  </a:schemeClr>
                </a:solidFill>
              </a:rPr>
              <a:t>foreshadowing</a:t>
            </a:r>
          </a:p>
        </p:txBody>
      </p:sp>
      <p:sp>
        <p:nvSpPr>
          <p:cNvPr id="35844" name="Text Box 4"/>
          <p:cNvSpPr txBox="1">
            <a:spLocks noChangeArrowheads="1"/>
          </p:cNvSpPr>
          <p:nvPr/>
        </p:nvSpPr>
        <p:spPr bwMode="auto">
          <a:xfrm>
            <a:off x="1600200" y="2590800"/>
            <a:ext cx="601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en-US" altLang="en-US" sz="3200"/>
              <a:t>For example, if you hear this:</a:t>
            </a:r>
          </a:p>
        </p:txBody>
      </p:sp>
      <p:sp>
        <p:nvSpPr>
          <p:cNvPr id="35845" name="Text Box 5"/>
          <p:cNvSpPr txBox="1">
            <a:spLocks noChangeArrowheads="1"/>
          </p:cNvSpPr>
          <p:nvPr/>
        </p:nvSpPr>
        <p:spPr bwMode="auto">
          <a:xfrm>
            <a:off x="838200" y="3886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t>Then you know someone’s about to get eaten!</a:t>
            </a:r>
          </a:p>
        </p:txBody>
      </p:sp>
      <p:pic>
        <p:nvPicPr>
          <p:cNvPr id="35846" name="jaws01.wav">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6858000" y="2514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F:\bjacoy\Jacoy's Show\scuba dive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5638800"/>
            <a:ext cx="1066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8" descr="F:\bjacoy\Jacoy's Show\watching lifeguard.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495800"/>
            <a:ext cx="13160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descr="F:\bjacoy\Jacoy's Show\moving shark.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029200"/>
            <a:ext cx="3124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slide(fromBottom)">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5846"/>
                                        </p:tgtEl>
                                        <p:attrNameLst>
                                          <p:attrName>style.visibility</p:attrName>
                                        </p:attrNameLst>
                                      </p:cBhvr>
                                      <p:to>
                                        <p:strVal val="visible"/>
                                      </p:to>
                                    </p:set>
                                    <p:anim calcmode="lin" valueType="num">
                                      <p:cBhvr additive="base">
                                        <p:cTn id="12" dur="500" fill="hold"/>
                                        <p:tgtEl>
                                          <p:spTgt spid="35846"/>
                                        </p:tgtEl>
                                        <p:attrNameLst>
                                          <p:attrName>ppt_x</p:attrName>
                                        </p:attrNameLst>
                                      </p:cBhvr>
                                      <p:tavLst>
                                        <p:tav tm="0">
                                          <p:val>
                                            <p:strVal val="0-#ppt_w/2"/>
                                          </p:val>
                                        </p:tav>
                                        <p:tav tm="100000">
                                          <p:val>
                                            <p:strVal val="#ppt_x"/>
                                          </p:val>
                                        </p:tav>
                                      </p:tavLst>
                                    </p:anim>
                                    <p:anim calcmode="lin" valueType="num">
                                      <p:cBhvr additive="base">
                                        <p:cTn id="13"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5848"/>
                                        </p:tgtEl>
                                        <p:attrNameLst>
                                          <p:attrName>style.visibility</p:attrName>
                                        </p:attrNameLst>
                                      </p:cBhvr>
                                      <p:to>
                                        <p:strVal val="visible"/>
                                      </p:to>
                                    </p:set>
                                    <p:anim calcmode="lin" valueType="num">
                                      <p:cBhvr additive="base">
                                        <p:cTn id="18" dur="500" fill="hold"/>
                                        <p:tgtEl>
                                          <p:spTgt spid="35848"/>
                                        </p:tgtEl>
                                        <p:attrNameLst>
                                          <p:attrName>ppt_x</p:attrName>
                                        </p:attrNameLst>
                                      </p:cBhvr>
                                      <p:tavLst>
                                        <p:tav tm="0">
                                          <p:val>
                                            <p:strVal val="0-#ppt_w/2"/>
                                          </p:val>
                                        </p:tav>
                                        <p:tav tm="100000">
                                          <p:val>
                                            <p:strVal val="#ppt_x"/>
                                          </p:val>
                                        </p:tav>
                                      </p:tavLst>
                                    </p:anim>
                                    <p:anim calcmode="lin" valueType="num">
                                      <p:cBhvr additive="base">
                                        <p:cTn id="19" dur="500" fill="hold"/>
                                        <p:tgtEl>
                                          <p:spTgt spid="3584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35847"/>
                                        </p:tgtEl>
                                        <p:attrNameLst>
                                          <p:attrName>style.visibility</p:attrName>
                                        </p:attrNameLst>
                                      </p:cBhvr>
                                      <p:to>
                                        <p:strVal val="visible"/>
                                      </p:to>
                                    </p:set>
                                    <p:anim calcmode="lin" valueType="num">
                                      <p:cBhvr additive="base">
                                        <p:cTn id="24" dur="500" fill="hold"/>
                                        <p:tgtEl>
                                          <p:spTgt spid="35847"/>
                                        </p:tgtEl>
                                        <p:attrNameLst>
                                          <p:attrName>ppt_x</p:attrName>
                                        </p:attrNameLst>
                                      </p:cBhvr>
                                      <p:tavLst>
                                        <p:tav tm="0">
                                          <p:val>
                                            <p:strVal val="1+#ppt_w/2"/>
                                          </p:val>
                                        </p:tav>
                                        <p:tav tm="100000">
                                          <p:val>
                                            <p:strVal val="#ppt_x"/>
                                          </p:val>
                                        </p:tav>
                                      </p:tavLst>
                                    </p:anim>
                                    <p:anim calcmode="lin" valueType="num">
                                      <p:cBhvr additive="base">
                                        <p:cTn id="25" dur="500" fill="hold"/>
                                        <p:tgtEl>
                                          <p:spTgt spid="3584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5845"/>
                                        </p:tgtEl>
                                        <p:attrNameLst>
                                          <p:attrName>style.visibility</p:attrName>
                                        </p:attrNameLst>
                                      </p:cBhvr>
                                      <p:to>
                                        <p:strVal val="visible"/>
                                      </p:to>
                                    </p:set>
                                    <p:anim calcmode="lin" valueType="num">
                                      <p:cBhvr additive="base">
                                        <p:cTn id="30" dur="500" fill="hold"/>
                                        <p:tgtEl>
                                          <p:spTgt spid="35845"/>
                                        </p:tgtEl>
                                        <p:attrNameLst>
                                          <p:attrName>ppt_x</p:attrName>
                                        </p:attrNameLst>
                                      </p:cBhvr>
                                      <p:tavLst>
                                        <p:tav tm="0">
                                          <p:val>
                                            <p:strVal val="0-#ppt_w/2"/>
                                          </p:val>
                                        </p:tav>
                                        <p:tav tm="100000">
                                          <p:val>
                                            <p:strVal val="#ppt_x"/>
                                          </p:val>
                                        </p:tav>
                                      </p:tavLst>
                                    </p:anim>
                                    <p:anim calcmode="lin" valueType="num">
                                      <p:cBhvr additive="base">
                                        <p:cTn id="31"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35849"/>
                                        </p:tgtEl>
                                        <p:attrNameLst>
                                          <p:attrName>style.visibility</p:attrName>
                                        </p:attrNameLst>
                                      </p:cBhvr>
                                      <p:to>
                                        <p:strVal val="visible"/>
                                      </p:to>
                                    </p:set>
                                    <p:anim calcmode="lin" valueType="num">
                                      <p:cBhvr additive="base">
                                        <p:cTn id="36" dur="500" fill="hold"/>
                                        <p:tgtEl>
                                          <p:spTgt spid="35849"/>
                                        </p:tgtEl>
                                        <p:attrNameLst>
                                          <p:attrName>ppt_x</p:attrName>
                                        </p:attrNameLst>
                                      </p:cBhvr>
                                      <p:tavLst>
                                        <p:tav tm="0">
                                          <p:val>
                                            <p:strVal val="1+#ppt_w/2"/>
                                          </p:val>
                                        </p:tav>
                                        <p:tav tm="100000">
                                          <p:val>
                                            <p:strVal val="#ppt_x"/>
                                          </p:val>
                                        </p:tav>
                                      </p:tavLst>
                                    </p:anim>
                                    <p:anim calcmode="lin" valueType="num">
                                      <p:cBhvr additive="base">
                                        <p:cTn id="37" dur="500" fill="hold"/>
                                        <p:tgtEl>
                                          <p:spTgt spid="358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4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81000"/>
            <a:ext cx="6400800" cy="1752600"/>
          </a:xfrm>
        </p:spPr>
        <p:txBody>
          <a:bodyPr/>
          <a:lstStyle/>
          <a:p>
            <a:pPr>
              <a:buFont typeface="Arial" charset="0"/>
              <a:buNone/>
              <a:defRPr/>
            </a:pPr>
            <a:r>
              <a:rPr lang="en-US" sz="8800" b="1" dirty="0" smtClean="0">
                <a:solidFill>
                  <a:schemeClr val="accent4">
                    <a:lumMod val="75000"/>
                  </a:schemeClr>
                </a:solidFill>
                <a:latin typeface="Batik Regular" pitchFamily="2" charset="0"/>
              </a:rPr>
              <a:t>Setting</a:t>
            </a:r>
            <a:endParaRPr lang="en-US" sz="8800" b="1" dirty="0">
              <a:solidFill>
                <a:schemeClr val="accent4">
                  <a:lumMod val="75000"/>
                </a:schemeClr>
              </a:solidFill>
              <a:latin typeface="Batik Regular" pitchFamily="2" charset="0"/>
            </a:endParaRPr>
          </a:p>
        </p:txBody>
      </p:sp>
      <p:pic>
        <p:nvPicPr>
          <p:cNvPr id="4099" name="Picture 2" descr="http://orionwell.files.wordpress.com/2008/03/movie-dir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05000"/>
            <a:ext cx="32766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pPr>
              <a:defRPr/>
            </a:pPr>
            <a:r>
              <a:rPr lang="en-US" sz="8000" b="1" dirty="0" smtClean="0">
                <a:solidFill>
                  <a:schemeClr val="accent4">
                    <a:lumMod val="75000"/>
                  </a:schemeClr>
                </a:solidFill>
                <a:latin typeface="Batik Regular" pitchFamily="2" charset="0"/>
              </a:rPr>
              <a:t>Conflict</a:t>
            </a:r>
            <a:endParaRPr lang="en-US" sz="8000" b="1" dirty="0">
              <a:solidFill>
                <a:schemeClr val="accent4">
                  <a:lumMod val="75000"/>
                </a:schemeClr>
              </a:solidFill>
              <a:latin typeface="Batik Regular" pitchFamily="2" charset="0"/>
            </a:endParaRPr>
          </a:p>
        </p:txBody>
      </p:sp>
      <p:pic>
        <p:nvPicPr>
          <p:cNvPr id="33795" name="Picture 2" descr="http://images.buycostumes.com/mgen/merchandiser/105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050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229600" cy="1143000"/>
          </a:xfrm>
        </p:spPr>
        <p:txBody>
          <a:bodyPr/>
          <a:lstStyle/>
          <a:p>
            <a:pPr eaLnBrk="1" hangingPunct="1">
              <a:defRPr/>
            </a:pPr>
            <a:r>
              <a:rPr lang="en-US" sz="8800" b="1" u="sng" dirty="0" smtClean="0">
                <a:solidFill>
                  <a:schemeClr val="accent1">
                    <a:lumMod val="50000"/>
                  </a:schemeClr>
                </a:solidFill>
                <a:latin typeface="Freestyle Script" pitchFamily="66" charset="0"/>
              </a:rPr>
              <a:t>Conflict</a:t>
            </a:r>
          </a:p>
        </p:txBody>
      </p:sp>
      <p:sp>
        <p:nvSpPr>
          <p:cNvPr id="34819" name="Rectangle 3"/>
          <p:cNvSpPr>
            <a:spLocks noGrp="1" noChangeArrowheads="1"/>
          </p:cNvSpPr>
          <p:nvPr>
            <p:ph type="body" idx="1"/>
          </p:nvPr>
        </p:nvSpPr>
        <p:spPr>
          <a:xfrm>
            <a:off x="381000" y="1828800"/>
            <a:ext cx="3810000" cy="4114800"/>
          </a:xfrm>
        </p:spPr>
        <p:txBody>
          <a:bodyPr/>
          <a:lstStyle/>
          <a:p>
            <a:pPr eaLnBrk="1" hangingPunct="1"/>
            <a:r>
              <a:rPr lang="en-US" altLang="en-US" u="sng" smtClean="0"/>
              <a:t>Conflict</a:t>
            </a:r>
            <a:r>
              <a:rPr lang="en-US" altLang="en-US" smtClean="0"/>
              <a:t> is the “battle” between two forces.</a:t>
            </a:r>
          </a:p>
          <a:p>
            <a:pPr eaLnBrk="1" hangingPunct="1"/>
            <a:endParaRPr lang="en-US" altLang="en-US" smtClean="0"/>
          </a:p>
          <a:p>
            <a:pPr eaLnBrk="1" hangingPunct="1"/>
            <a:r>
              <a:rPr lang="en-US" altLang="en-US" i="1" smtClean="0"/>
              <a:t>Conflict isn’t always bad..sometimes it helps to create change.</a:t>
            </a:r>
          </a:p>
          <a:p>
            <a:pPr eaLnBrk="1" hangingPunct="1">
              <a:buFontTx/>
              <a:buNone/>
            </a:pPr>
            <a:endParaRPr lang="en-US" altLang="en-US" smtClean="0"/>
          </a:p>
          <a:p>
            <a:pPr eaLnBrk="1" hangingPunct="1">
              <a:buFontTx/>
              <a:buNone/>
            </a:pPr>
            <a:endParaRPr lang="en-US" altLang="en-US" smtClean="0"/>
          </a:p>
        </p:txBody>
      </p:sp>
      <p:pic>
        <p:nvPicPr>
          <p:cNvPr id="34820" name="Picture 4" descr="C:\Users\Lynda\AppData\Local\Microsoft\Windows\Temporary Internet Files\Content.IE5\P5RZHRPC\MPj0316768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981200"/>
            <a:ext cx="42402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533400"/>
            <a:ext cx="7340600" cy="609600"/>
          </a:xfrm>
        </p:spPr>
        <p:txBody>
          <a:bodyPr/>
          <a:lstStyle/>
          <a:p>
            <a:pPr algn="l" eaLnBrk="1" hangingPunct="1"/>
            <a:r>
              <a:rPr lang="en-US" altLang="en-US" smtClean="0">
                <a:solidFill>
                  <a:srgbClr val="6600CC"/>
                </a:solidFill>
              </a:rPr>
              <a:t>Conflict</a:t>
            </a:r>
          </a:p>
        </p:txBody>
      </p:sp>
      <p:sp>
        <p:nvSpPr>
          <p:cNvPr id="35843" name="Rectangle 3"/>
          <p:cNvSpPr>
            <a:spLocks noGrp="1" noChangeArrowheads="1"/>
          </p:cNvSpPr>
          <p:nvPr>
            <p:ph type="body" sz="half" idx="1"/>
          </p:nvPr>
        </p:nvSpPr>
        <p:spPr>
          <a:xfrm>
            <a:off x="304800" y="1219200"/>
            <a:ext cx="5486400" cy="1676400"/>
          </a:xfrm>
        </p:spPr>
        <p:txBody>
          <a:bodyPr/>
          <a:lstStyle/>
          <a:p>
            <a:pPr eaLnBrk="1" hangingPunct="1">
              <a:buFontTx/>
              <a:buNone/>
            </a:pPr>
            <a:r>
              <a:rPr lang="en-US" altLang="en-US" sz="2400" smtClean="0"/>
              <a:t>	Conflict is the struggle between two forces in a story.  Without conflict, there is no plot.</a:t>
            </a:r>
          </a:p>
        </p:txBody>
      </p:sp>
      <p:pic>
        <p:nvPicPr>
          <p:cNvPr id="35844" name="Picture 4" descr="j0139659"/>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943600" y="3444875"/>
            <a:ext cx="2743200" cy="2551113"/>
          </a:xfrm>
        </p:spPr>
      </p:pic>
      <p:graphicFrame>
        <p:nvGraphicFramePr>
          <p:cNvPr id="35845" name="Object 5"/>
          <p:cNvGraphicFramePr>
            <a:graphicFrameLocks noChangeAspect="1"/>
          </p:cNvGraphicFramePr>
          <p:nvPr/>
        </p:nvGraphicFramePr>
        <p:xfrm>
          <a:off x="2895600" y="2438400"/>
          <a:ext cx="2819400" cy="1395413"/>
        </p:xfrm>
        <a:graphic>
          <a:graphicData uri="http://schemas.openxmlformats.org/presentationml/2006/ole">
            <mc:AlternateContent xmlns:mc="http://schemas.openxmlformats.org/markup-compatibility/2006">
              <mc:Choice xmlns:v="urn:schemas-microsoft-com:vml" Requires="v">
                <p:oleObj spid="_x0000_s35869" name="Image" r:id="rId4" imgW="5079365" imgH="2514286" progId="Photoshop.Image.6">
                  <p:embed/>
                </p:oleObj>
              </mc:Choice>
              <mc:Fallback>
                <p:oleObj name="Image" r:id="rId4" imgW="5079365" imgH="2514286" progId="Photoshop.Image.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438400"/>
                        <a:ext cx="2819400"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p:cNvGraphicFramePr>
            <a:graphicFrameLocks noChangeAspect="1"/>
          </p:cNvGraphicFramePr>
          <p:nvPr/>
        </p:nvGraphicFramePr>
        <p:xfrm>
          <a:off x="6324600" y="609600"/>
          <a:ext cx="2540000" cy="2565400"/>
        </p:xfrm>
        <a:graphic>
          <a:graphicData uri="http://schemas.openxmlformats.org/presentationml/2006/ole">
            <mc:AlternateContent xmlns:mc="http://schemas.openxmlformats.org/markup-compatibility/2006">
              <mc:Choice xmlns:v="urn:schemas-microsoft-com:vml" Requires="v">
                <p:oleObj spid="_x0000_s35870" name="Image" r:id="rId6" imgW="5079365" imgH="5130159" progId="Photoshop.Image.6">
                  <p:embed/>
                </p:oleObj>
              </mc:Choice>
              <mc:Fallback>
                <p:oleObj name="Image" r:id="rId6" imgW="5079365" imgH="5130159" progId="Photoshop.Image.6">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609600"/>
                        <a:ext cx="25400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p:cNvGraphicFramePr>
            <a:graphicFrameLocks noChangeAspect="1"/>
          </p:cNvGraphicFramePr>
          <p:nvPr/>
        </p:nvGraphicFramePr>
        <p:xfrm>
          <a:off x="685800" y="4114800"/>
          <a:ext cx="4572000" cy="2249488"/>
        </p:xfrm>
        <a:graphic>
          <a:graphicData uri="http://schemas.openxmlformats.org/presentationml/2006/ole">
            <mc:AlternateContent xmlns:mc="http://schemas.openxmlformats.org/markup-compatibility/2006">
              <mc:Choice xmlns:v="urn:schemas-microsoft-com:vml" Requires="v">
                <p:oleObj spid="_x0000_s35871" name="Image" r:id="rId8" imgW="3174603" imgH="1561905" progId="Photoshop.Image.6">
                  <p:embed/>
                </p:oleObj>
              </mc:Choice>
              <mc:Fallback>
                <p:oleObj name="Image" r:id="rId8" imgW="3174603" imgH="1561905" progId="Photoshop.Image.6">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4114800"/>
                        <a:ext cx="4572000"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0" y="228600"/>
            <a:ext cx="6019800" cy="1066800"/>
          </a:xfrm>
        </p:spPr>
        <p:txBody>
          <a:bodyPr/>
          <a:lstStyle/>
          <a:p>
            <a:pPr eaLnBrk="1" hangingPunct="1">
              <a:defRPr/>
            </a:pPr>
            <a:r>
              <a:rPr lang="en-US" b="1" u="sng" dirty="0" smtClean="0">
                <a:solidFill>
                  <a:schemeClr val="tx1">
                    <a:lumMod val="75000"/>
                    <a:lumOff val="25000"/>
                  </a:schemeClr>
                </a:solidFill>
                <a:latin typeface="Batik Regular" pitchFamily="2" charset="0"/>
              </a:rPr>
              <a:t>Types of Conflict</a:t>
            </a:r>
          </a:p>
        </p:txBody>
      </p:sp>
      <p:grpSp>
        <p:nvGrpSpPr>
          <p:cNvPr id="36867" name="Group 3"/>
          <p:cNvGrpSpPr>
            <a:grpSpLocks/>
          </p:cNvGrpSpPr>
          <p:nvPr/>
        </p:nvGrpSpPr>
        <p:grpSpPr bwMode="auto">
          <a:xfrm>
            <a:off x="1066800" y="2286000"/>
            <a:ext cx="5715000" cy="1049338"/>
            <a:chOff x="384" y="1536"/>
            <a:chExt cx="3600" cy="661"/>
          </a:xfrm>
        </p:grpSpPr>
        <p:pic>
          <p:nvPicPr>
            <p:cNvPr id="36879" name="Picture 4" descr="ag0050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0" y="1536"/>
              <a:ext cx="864"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0" name="Text Box 5"/>
            <p:cNvSpPr txBox="1">
              <a:spLocks noChangeArrowheads="1"/>
            </p:cNvSpPr>
            <p:nvPr/>
          </p:nvSpPr>
          <p:spPr bwMode="auto">
            <a:xfrm>
              <a:off x="384" y="1728"/>
              <a:ext cx="24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Character vs Nature</a:t>
              </a:r>
            </a:p>
          </p:txBody>
        </p:sp>
      </p:grpSp>
      <p:grpSp>
        <p:nvGrpSpPr>
          <p:cNvPr id="36868" name="Group 6"/>
          <p:cNvGrpSpPr>
            <a:grpSpLocks/>
          </p:cNvGrpSpPr>
          <p:nvPr/>
        </p:nvGrpSpPr>
        <p:grpSpPr bwMode="auto">
          <a:xfrm>
            <a:off x="1066800" y="3505200"/>
            <a:ext cx="6019800" cy="800100"/>
            <a:chOff x="384" y="2352"/>
            <a:chExt cx="3792" cy="504"/>
          </a:xfrm>
        </p:grpSpPr>
        <p:pic>
          <p:nvPicPr>
            <p:cNvPr id="36877" name="Picture 7" descr="bd05447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7" y="2352"/>
              <a:ext cx="127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Text Box 8"/>
            <p:cNvSpPr txBox="1">
              <a:spLocks noChangeArrowheads="1"/>
            </p:cNvSpPr>
            <p:nvPr/>
          </p:nvSpPr>
          <p:spPr bwMode="auto">
            <a:xfrm>
              <a:off x="384" y="2496"/>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Character vs Society</a:t>
              </a:r>
            </a:p>
          </p:txBody>
        </p:sp>
      </p:grpSp>
      <p:grpSp>
        <p:nvGrpSpPr>
          <p:cNvPr id="36869" name="Group 9"/>
          <p:cNvGrpSpPr>
            <a:grpSpLocks/>
          </p:cNvGrpSpPr>
          <p:nvPr/>
        </p:nvGrpSpPr>
        <p:grpSpPr bwMode="auto">
          <a:xfrm>
            <a:off x="609600" y="4495800"/>
            <a:ext cx="5867400" cy="1422400"/>
            <a:chOff x="384" y="2832"/>
            <a:chExt cx="3696" cy="896"/>
          </a:xfrm>
        </p:grpSpPr>
        <p:sp>
          <p:nvSpPr>
            <p:cNvPr id="36874" name="Text Box 10"/>
            <p:cNvSpPr txBox="1">
              <a:spLocks noChangeArrowheads="1"/>
            </p:cNvSpPr>
            <p:nvPr/>
          </p:nvSpPr>
          <p:spPr bwMode="auto">
            <a:xfrm>
              <a:off x="672" y="3072"/>
              <a:ext cx="24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Character vs Self</a:t>
              </a:r>
            </a:p>
          </p:txBody>
        </p:sp>
        <p:graphicFrame>
          <p:nvGraphicFramePr>
            <p:cNvPr id="36875" name="Object 11"/>
            <p:cNvGraphicFramePr>
              <a:graphicFrameLocks noChangeAspect="1"/>
            </p:cNvGraphicFramePr>
            <p:nvPr/>
          </p:nvGraphicFramePr>
          <p:xfrm>
            <a:off x="3512" y="2928"/>
            <a:ext cx="568" cy="800"/>
          </p:xfrm>
          <a:graphic>
            <a:graphicData uri="http://schemas.openxmlformats.org/presentationml/2006/ole">
              <mc:AlternateContent xmlns:mc="http://schemas.openxmlformats.org/markup-compatibility/2006">
                <mc:Choice xmlns:v="urn:schemas-microsoft-com:vml" Requires="v">
                  <p:oleObj spid="_x0000_s36888" name="Image" r:id="rId5" imgW="901587" imgH="1269841" progId="Photoshop.Image.6">
                    <p:embed/>
                  </p:oleObj>
                </mc:Choice>
                <mc:Fallback>
                  <p:oleObj name="Image" r:id="rId5" imgW="901587" imgH="1269841" progId="Photoshop.Image.6">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2" y="2928"/>
                          <a:ext cx="568"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6" name="Text Box 12"/>
            <p:cNvSpPr txBox="1">
              <a:spLocks noChangeArrowheads="1"/>
            </p:cNvSpPr>
            <p:nvPr/>
          </p:nvSpPr>
          <p:spPr bwMode="auto">
            <a:xfrm>
              <a:off x="384" y="2832"/>
              <a:ext cx="20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grpSp>
      <p:grpSp>
        <p:nvGrpSpPr>
          <p:cNvPr id="36870" name="Group 13"/>
          <p:cNvGrpSpPr>
            <a:grpSpLocks/>
          </p:cNvGrpSpPr>
          <p:nvPr/>
        </p:nvGrpSpPr>
        <p:grpSpPr bwMode="auto">
          <a:xfrm>
            <a:off x="609600" y="1143000"/>
            <a:ext cx="6335713" cy="1035050"/>
            <a:chOff x="384" y="720"/>
            <a:chExt cx="3991" cy="652"/>
          </a:xfrm>
        </p:grpSpPr>
        <p:pic>
          <p:nvPicPr>
            <p:cNvPr id="36871" name="Picture 14" descr="an0037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8" y="816"/>
              <a:ext cx="1207"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15"/>
            <p:cNvSpPr txBox="1">
              <a:spLocks noChangeArrowheads="1"/>
            </p:cNvSpPr>
            <p:nvPr/>
          </p:nvSpPr>
          <p:spPr bwMode="auto">
            <a:xfrm>
              <a:off x="672" y="960"/>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latin typeface="Arial" panose="020B0604020202020204" pitchFamily="34" charset="0"/>
                </a:rPr>
                <a:t>Character vs Character</a:t>
              </a:r>
            </a:p>
          </p:txBody>
        </p:sp>
        <p:sp>
          <p:nvSpPr>
            <p:cNvPr id="36873" name="Text Box 16"/>
            <p:cNvSpPr txBox="1">
              <a:spLocks noChangeArrowheads="1"/>
            </p:cNvSpPr>
            <p:nvPr/>
          </p:nvSpPr>
          <p:spPr bwMode="auto">
            <a:xfrm>
              <a:off x="384" y="720"/>
              <a:ext cx="38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7"/>
          <p:cNvGraphicFramePr>
            <a:graphicFrameLocks noChangeAspect="1"/>
          </p:cNvGraphicFramePr>
          <p:nvPr/>
        </p:nvGraphicFramePr>
        <p:xfrm>
          <a:off x="7162800" y="533400"/>
          <a:ext cx="1676400" cy="1828800"/>
        </p:xfrm>
        <a:graphic>
          <a:graphicData uri="http://schemas.openxmlformats.org/presentationml/2006/ole">
            <mc:AlternateContent xmlns:mc="http://schemas.openxmlformats.org/markup-compatibility/2006">
              <mc:Choice xmlns:v="urn:schemas-microsoft-com:vml" Requires="v">
                <p:oleObj spid="_x0000_s37927" r:id="rId3" imgW="5157788" imgH="5624513" progId="MS_ClipArt_Gallery">
                  <p:embed/>
                </p:oleObj>
              </mc:Choice>
              <mc:Fallback>
                <p:oleObj r:id="rId3" imgW="5157788" imgH="5624513" progId="MS_ClipArt_Gallery">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33400"/>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1" name="Object 6"/>
          <p:cNvGraphicFramePr>
            <a:graphicFrameLocks noChangeAspect="1"/>
          </p:cNvGraphicFramePr>
          <p:nvPr/>
        </p:nvGraphicFramePr>
        <p:xfrm>
          <a:off x="457200" y="3810000"/>
          <a:ext cx="1549400" cy="1554163"/>
        </p:xfrm>
        <a:graphic>
          <a:graphicData uri="http://schemas.openxmlformats.org/presentationml/2006/ole">
            <mc:AlternateContent xmlns:mc="http://schemas.openxmlformats.org/markup-compatibility/2006">
              <mc:Choice xmlns:v="urn:schemas-microsoft-com:vml" Requires="v">
                <p:oleObj spid="_x0000_s37928" r:id="rId5" imgW="4824413" imgH="4838700" progId="MS_ClipArt_Gallery">
                  <p:embed/>
                </p:oleObj>
              </mc:Choice>
              <mc:Fallback>
                <p:oleObj r:id="rId5" imgW="4824413" imgH="4838700" progId="MS_ClipArt_Gallery">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10000"/>
                        <a:ext cx="1549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2" name="Object 5"/>
          <p:cNvGraphicFramePr>
            <a:graphicFrameLocks noChangeAspect="1"/>
          </p:cNvGraphicFramePr>
          <p:nvPr/>
        </p:nvGraphicFramePr>
        <p:xfrm>
          <a:off x="304800" y="1981200"/>
          <a:ext cx="1558925" cy="1568450"/>
        </p:xfrm>
        <a:graphic>
          <a:graphicData uri="http://schemas.openxmlformats.org/presentationml/2006/ole">
            <mc:AlternateContent xmlns:mc="http://schemas.openxmlformats.org/markup-compatibility/2006">
              <mc:Choice xmlns:v="urn:schemas-microsoft-com:vml" Requires="v">
                <p:oleObj spid="_x0000_s37929" r:id="rId7" imgW="1195121" imgH="1202436" progId="MS_ClipArt_Gallery">
                  <p:embed/>
                </p:oleObj>
              </mc:Choice>
              <mc:Fallback>
                <p:oleObj r:id="rId7" imgW="1195121" imgH="1202436" progId="MS_ClipArt_Gallery">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981200"/>
                        <a:ext cx="15589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893" name="Object 4"/>
          <p:cNvGraphicFramePr>
            <a:graphicFrameLocks noChangeAspect="1"/>
          </p:cNvGraphicFramePr>
          <p:nvPr/>
        </p:nvGraphicFramePr>
        <p:xfrm>
          <a:off x="7086600" y="4937125"/>
          <a:ext cx="1771650" cy="1920875"/>
        </p:xfrm>
        <a:graphic>
          <a:graphicData uri="http://schemas.openxmlformats.org/presentationml/2006/ole">
            <mc:AlternateContent xmlns:mc="http://schemas.openxmlformats.org/markup-compatibility/2006">
              <mc:Choice xmlns:v="urn:schemas-microsoft-com:vml" Requires="v">
                <p:oleObj spid="_x0000_s37930" r:id="rId9" imgW="3632156" imgH="3935896" progId="MS_ClipArt_Gallery">
                  <p:embed/>
                </p:oleObj>
              </mc:Choice>
              <mc:Fallback>
                <p:oleObj r:id="rId9" imgW="3632156" imgH="3935896" progId="MS_ClipArt_Gallery">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4937125"/>
                        <a:ext cx="17716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4" name="Rectangle 8"/>
          <p:cNvSpPr>
            <a:spLocks noChangeArrowheads="1"/>
          </p:cNvSpPr>
          <p:nvPr/>
        </p:nvSpPr>
        <p:spPr bwMode="auto">
          <a:xfrm>
            <a:off x="0" y="284163"/>
            <a:ext cx="8839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b="1" u="sng">
                <a:latin typeface="Batik Regular" pitchFamily="2" charset="0"/>
                <a:cs typeface="Times New Roman" panose="02020603050405020304" pitchFamily="18" charset="0"/>
              </a:rPr>
              <a:t>Types Of Conflict</a:t>
            </a:r>
            <a:r>
              <a:rPr lang="en-US" altLang="en-US" sz="3600" b="1">
                <a:latin typeface="Batik Regular" pitchFamily="2" charset="0"/>
                <a:cs typeface="Times New Roman" panose="02020603050405020304" pitchFamily="18" charset="0"/>
              </a:rPr>
              <a:t>…a </a:t>
            </a:r>
            <a:r>
              <a:rPr lang="en-US" altLang="en-US" sz="2800" b="1">
                <a:latin typeface="Batik Regular" pitchFamily="2" charset="0"/>
                <a:cs typeface="Times New Roman" panose="02020603050405020304" pitchFamily="18" charset="0"/>
              </a:rPr>
              <a:t>deeper look</a:t>
            </a:r>
            <a:endParaRPr lang="en-US" altLang="en-US" sz="2800">
              <a:latin typeface="Batik Regular" pitchFamily="2" charset="0"/>
            </a:endParaRPr>
          </a:p>
        </p:txBody>
      </p:sp>
      <p:sp>
        <p:nvSpPr>
          <p:cNvPr id="37895" name="Rectangle 9"/>
          <p:cNvSpPr>
            <a:spLocks noChangeArrowheads="1"/>
          </p:cNvSpPr>
          <p:nvPr/>
        </p:nvSpPr>
        <p:spPr bwMode="auto">
          <a:xfrm>
            <a:off x="2819400" y="1295400"/>
            <a:ext cx="38242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457200" algn="l"/>
              </a:tabLst>
              <a:defRPr sz="2400">
                <a:solidFill>
                  <a:schemeClr val="tx1"/>
                </a:solidFill>
                <a:latin typeface="Times New Roman" panose="02020603050405020304" pitchFamily="18" charset="0"/>
              </a:defRPr>
            </a:lvl1pPr>
            <a:lvl2pPr marL="742950" indent="-285750" eaLnBrk="0" hangingPunct="0">
              <a:tabLst>
                <a:tab pos="457200" algn="l"/>
              </a:tabLst>
              <a:defRPr sz="2400">
                <a:solidFill>
                  <a:schemeClr val="tx1"/>
                </a:solidFill>
                <a:latin typeface="Times New Roman" panose="02020603050405020304" pitchFamily="18" charset="0"/>
              </a:defRPr>
            </a:lvl2pPr>
            <a:lvl3pPr marL="1143000" indent="-228600" eaLnBrk="0" hangingPunct="0">
              <a:tabLst>
                <a:tab pos="457200" algn="l"/>
              </a:tabLst>
              <a:defRPr sz="2400">
                <a:solidFill>
                  <a:schemeClr val="tx1"/>
                </a:solidFill>
                <a:latin typeface="Times New Roman" panose="02020603050405020304" pitchFamily="18" charset="0"/>
              </a:defRPr>
            </a:lvl3pPr>
            <a:lvl4pPr marL="1600200" indent="-228600" eaLnBrk="0" hangingPunct="0">
              <a:tabLst>
                <a:tab pos="457200" algn="l"/>
              </a:tabLst>
              <a:defRPr sz="2400">
                <a:solidFill>
                  <a:schemeClr val="tx1"/>
                </a:solidFill>
                <a:latin typeface="Times New Roman" panose="02020603050405020304" pitchFamily="18" charset="0"/>
              </a:defRPr>
            </a:lvl4pPr>
            <a:lvl5pPr marL="2057400" indent="-228600" eaLnBrk="0" hangingPunct="0">
              <a:tabLst>
                <a:tab pos="4572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9pPr>
          </a:lstStyle>
          <a:p>
            <a:pPr eaLnBrk="1" hangingPunct="1"/>
            <a:endParaRPr lang="en-US" altLang="en-US" sz="900"/>
          </a:p>
          <a:p>
            <a:pPr>
              <a:buFontTx/>
              <a:buAutoNum type="arabicPeriod"/>
            </a:pPr>
            <a:r>
              <a:rPr lang="en-US" altLang="en-US" b="1">
                <a:latin typeface="Comic Sans MS" panose="030F0702030302020204" pitchFamily="66" charset="0"/>
                <a:cs typeface="Times New Roman" panose="02020603050405020304" pitchFamily="18" charset="0"/>
              </a:rPr>
              <a:t>Character vs. Character</a:t>
            </a:r>
            <a:endParaRPr lang="en-US" altLang="en-US" sz="900"/>
          </a:p>
          <a:p>
            <a:r>
              <a:rPr lang="en-US" altLang="en-US">
                <a:latin typeface="Comic Sans MS" panose="030F0702030302020204" pitchFamily="66" charset="0"/>
                <a:cs typeface="Times New Roman" panose="02020603050405020304" pitchFamily="18" charset="0"/>
              </a:rPr>
              <a:t>(problem with another character) </a:t>
            </a:r>
            <a:endParaRPr lang="en-US" altLang="en-US">
              <a:latin typeface="Arial" panose="020B0604020202020204" pitchFamily="34" charset="0"/>
            </a:endParaRPr>
          </a:p>
        </p:txBody>
      </p:sp>
      <p:sp>
        <p:nvSpPr>
          <p:cNvPr id="37896" name="Rectangle 10"/>
          <p:cNvSpPr>
            <a:spLocks noChangeArrowheads="1"/>
          </p:cNvSpPr>
          <p:nvPr/>
        </p:nvSpPr>
        <p:spPr bwMode="auto">
          <a:xfrm>
            <a:off x="2057400" y="3810000"/>
            <a:ext cx="6618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Comic Sans MS" panose="030F0702030302020204" pitchFamily="66" charset="0"/>
                <a:cs typeface="Times New Roman" panose="02020603050405020304" pitchFamily="18" charset="0"/>
              </a:rPr>
              <a:t>3. </a:t>
            </a:r>
            <a:r>
              <a:rPr lang="en-US" altLang="en-US" b="1">
                <a:latin typeface="Comic Sans MS" panose="030F0702030302020204" pitchFamily="66" charset="0"/>
                <a:cs typeface="Times New Roman" panose="02020603050405020304" pitchFamily="18" charset="0"/>
              </a:rPr>
              <a:t>Character vs. Society</a:t>
            </a:r>
            <a:endParaRPr lang="en-US" altLang="en-US" sz="900"/>
          </a:p>
          <a:p>
            <a:r>
              <a:rPr lang="en-US" altLang="en-US">
                <a:latin typeface="Comic Sans MS" panose="030F0702030302020204" pitchFamily="66" charset="0"/>
                <a:cs typeface="Times New Roman" panose="02020603050405020304" pitchFamily="18" charset="0"/>
              </a:rPr>
              <a:t>(problem with the laws or beliefs of a group)</a:t>
            </a:r>
          </a:p>
          <a:p>
            <a:r>
              <a:rPr lang="en-US" altLang="en-US">
                <a:latin typeface="Comic Sans MS" panose="030F0702030302020204" pitchFamily="66" charset="0"/>
                <a:cs typeface="Times New Roman" panose="02020603050405020304" pitchFamily="18" charset="0"/>
              </a:rPr>
              <a:t>(character vs. community, society or culture)</a:t>
            </a:r>
            <a:endParaRPr lang="en-US" altLang="en-US">
              <a:latin typeface="Arial" panose="020B0604020202020204" pitchFamily="34" charset="0"/>
            </a:endParaRPr>
          </a:p>
        </p:txBody>
      </p:sp>
      <p:sp>
        <p:nvSpPr>
          <p:cNvPr id="37897" name="Rectangle 11"/>
          <p:cNvSpPr>
            <a:spLocks noChangeArrowheads="1"/>
          </p:cNvSpPr>
          <p:nvPr/>
        </p:nvSpPr>
        <p:spPr bwMode="auto">
          <a:xfrm>
            <a:off x="2057400" y="2438400"/>
            <a:ext cx="4594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Comic Sans MS" panose="030F0702030302020204" pitchFamily="66" charset="0"/>
                <a:cs typeface="Times New Roman" panose="02020603050405020304" pitchFamily="18" charset="0"/>
              </a:rPr>
              <a:t>        2. </a:t>
            </a:r>
            <a:r>
              <a:rPr lang="en-US" altLang="en-US" b="1">
                <a:latin typeface="Comic Sans MS" panose="030F0702030302020204" pitchFamily="66" charset="0"/>
                <a:cs typeface="Times New Roman" panose="02020603050405020304" pitchFamily="18" charset="0"/>
              </a:rPr>
              <a:t>Character vs. Nature</a:t>
            </a:r>
            <a:endParaRPr lang="en-US" altLang="en-US" sz="900"/>
          </a:p>
          <a:p>
            <a:r>
              <a:rPr lang="en-US" altLang="en-US">
                <a:latin typeface="Comic Sans MS" panose="030F0702030302020204" pitchFamily="66" charset="0"/>
                <a:cs typeface="Times New Roman" panose="02020603050405020304" pitchFamily="18" charset="0"/>
              </a:rPr>
              <a:t>(problem with force of nature)</a:t>
            </a:r>
            <a:endParaRPr lang="en-US" altLang="en-US">
              <a:latin typeface="Arial" panose="020B0604020202020204" pitchFamily="34" charset="0"/>
            </a:endParaRPr>
          </a:p>
        </p:txBody>
      </p:sp>
      <p:sp>
        <p:nvSpPr>
          <p:cNvPr id="37898" name="Rectangle 12"/>
          <p:cNvSpPr>
            <a:spLocks noChangeArrowheads="1"/>
          </p:cNvSpPr>
          <p:nvPr/>
        </p:nvSpPr>
        <p:spPr bwMode="auto">
          <a:xfrm>
            <a:off x="1828800" y="5410200"/>
            <a:ext cx="510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Comic Sans MS" panose="030F0702030302020204" pitchFamily="66" charset="0"/>
                <a:cs typeface="Times New Roman" panose="02020603050405020304" pitchFamily="18" charset="0"/>
              </a:rPr>
              <a:t>            4.  </a:t>
            </a:r>
            <a:r>
              <a:rPr lang="en-US" altLang="en-US" b="1">
                <a:latin typeface="Comic Sans MS" panose="030F0702030302020204" pitchFamily="66" charset="0"/>
                <a:cs typeface="Times New Roman" panose="02020603050405020304" pitchFamily="18" charset="0"/>
              </a:rPr>
              <a:t>Character vs. Self</a:t>
            </a:r>
            <a:endParaRPr lang="en-US" altLang="en-US" sz="900"/>
          </a:p>
          <a:p>
            <a:r>
              <a:rPr lang="en-US" altLang="en-US">
                <a:latin typeface="Comic Sans MS" panose="030F0702030302020204" pitchFamily="66" charset="0"/>
                <a:cs typeface="Times New Roman" panose="02020603050405020304" pitchFamily="18" charset="0"/>
              </a:rPr>
              <a:t>    (problem with deciding what to    </a:t>
            </a:r>
            <a:endParaRPr lang="en-US" altLang="en-US" sz="900"/>
          </a:p>
          <a:p>
            <a:r>
              <a:rPr lang="en-US" altLang="en-US">
                <a:latin typeface="Comic Sans MS" panose="030F0702030302020204" pitchFamily="66" charset="0"/>
                <a:cs typeface="Times New Roman" panose="02020603050405020304" pitchFamily="18" charset="0"/>
              </a:rPr>
              <a:t>  do or think;  “inner conflict”)</a:t>
            </a:r>
            <a:endParaRPr lang="en-US" altLang="en-US">
              <a:latin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762000" y="0"/>
            <a:ext cx="7772400" cy="1470025"/>
          </a:xfrm>
        </p:spPr>
        <p:txBody>
          <a:bodyPr/>
          <a:lstStyle/>
          <a:p>
            <a:pPr eaLnBrk="1" hangingPunct="1"/>
            <a:r>
              <a:rPr lang="en-US" altLang="en-US" sz="6000" b="1" u="sng" smtClean="0">
                <a:solidFill>
                  <a:srgbClr val="7030A0"/>
                </a:solidFill>
                <a:latin typeface="Jokerman" panose="04090605060D06020702" pitchFamily="82" charset="0"/>
                <a:cs typeface="Aharoni" pitchFamily="2" charset="0"/>
              </a:rPr>
              <a:t>Your turn…</a:t>
            </a:r>
          </a:p>
        </p:txBody>
      </p:sp>
      <p:sp>
        <p:nvSpPr>
          <p:cNvPr id="11267" name="Subtitle 2"/>
          <p:cNvSpPr>
            <a:spLocks noGrp="1"/>
          </p:cNvSpPr>
          <p:nvPr>
            <p:ph type="subTitle" idx="1"/>
          </p:nvPr>
        </p:nvSpPr>
        <p:spPr>
          <a:xfrm>
            <a:off x="533400" y="1371600"/>
            <a:ext cx="8001000" cy="4724400"/>
          </a:xfrm>
        </p:spPr>
        <p:txBody>
          <a:bodyPr/>
          <a:lstStyle/>
          <a:p>
            <a:pPr eaLnBrk="1" hangingPunct="1">
              <a:buFont typeface="Arial" charset="0"/>
              <a:buNone/>
              <a:defRPr/>
            </a:pPr>
            <a:r>
              <a:rPr lang="en-US" sz="6000" i="1" dirty="0" smtClean="0">
                <a:solidFill>
                  <a:schemeClr val="tx1">
                    <a:lumMod val="75000"/>
                    <a:lumOff val="25000"/>
                  </a:schemeClr>
                </a:solidFill>
                <a:latin typeface="Freestyle Script" pitchFamily="66" charset="0"/>
              </a:rPr>
              <a:t>What’s a well-known movie that has…</a:t>
            </a:r>
          </a:p>
          <a:p>
            <a:pPr eaLnBrk="1" hangingPunct="1">
              <a:buFont typeface="Arial" charset="0"/>
              <a:buNone/>
              <a:defRPr/>
            </a:pPr>
            <a:endParaRPr lang="en-US" sz="1200" dirty="0" smtClean="0">
              <a:solidFill>
                <a:schemeClr val="tx1">
                  <a:lumMod val="75000"/>
                  <a:lumOff val="25000"/>
                </a:schemeClr>
              </a:solidFill>
            </a:endParaRPr>
          </a:p>
          <a:p>
            <a:pPr algn="l" eaLnBrk="1" hangingPunct="1">
              <a:buFont typeface="Arial" charset="0"/>
              <a:buNone/>
              <a:defRPr/>
            </a:pPr>
            <a:r>
              <a:rPr lang="en-US" dirty="0" smtClean="0">
                <a:solidFill>
                  <a:schemeClr val="tx1">
                    <a:lumMod val="75000"/>
                    <a:lumOff val="25000"/>
                  </a:schemeClr>
                </a:solidFill>
              </a:rPr>
              <a:t>Character vs. Character Conflict</a:t>
            </a:r>
          </a:p>
          <a:p>
            <a:pPr algn="l" eaLnBrk="1" hangingPunct="1">
              <a:buFont typeface="Arial" charset="0"/>
              <a:buNone/>
              <a:defRPr/>
            </a:pPr>
            <a:endParaRPr lang="en-US" sz="1200" dirty="0" smtClean="0">
              <a:solidFill>
                <a:schemeClr val="tx1">
                  <a:lumMod val="75000"/>
                  <a:lumOff val="25000"/>
                </a:schemeClr>
              </a:solidFill>
            </a:endParaRPr>
          </a:p>
          <a:p>
            <a:pPr algn="l" eaLnBrk="1" hangingPunct="1">
              <a:buFont typeface="Arial" charset="0"/>
              <a:buNone/>
              <a:defRPr/>
            </a:pPr>
            <a:r>
              <a:rPr lang="en-US" dirty="0" smtClean="0">
                <a:solidFill>
                  <a:schemeClr val="tx1">
                    <a:lumMod val="75000"/>
                    <a:lumOff val="25000"/>
                  </a:schemeClr>
                </a:solidFill>
              </a:rPr>
              <a:t>Character vs. Nature Conflict</a:t>
            </a:r>
          </a:p>
          <a:p>
            <a:pPr algn="l" eaLnBrk="1" hangingPunct="1">
              <a:buFont typeface="Arial" charset="0"/>
              <a:buNone/>
              <a:defRPr/>
            </a:pPr>
            <a:endParaRPr lang="en-US" sz="1200" dirty="0" smtClean="0">
              <a:solidFill>
                <a:schemeClr val="tx1">
                  <a:lumMod val="75000"/>
                  <a:lumOff val="25000"/>
                </a:schemeClr>
              </a:solidFill>
            </a:endParaRPr>
          </a:p>
          <a:p>
            <a:pPr algn="l" eaLnBrk="1" hangingPunct="1">
              <a:buFont typeface="Arial" charset="0"/>
              <a:buNone/>
              <a:defRPr/>
            </a:pPr>
            <a:r>
              <a:rPr lang="en-US" dirty="0" smtClean="0">
                <a:solidFill>
                  <a:schemeClr val="tx1">
                    <a:lumMod val="75000"/>
                    <a:lumOff val="25000"/>
                  </a:schemeClr>
                </a:solidFill>
              </a:rPr>
              <a:t>Character vs. Society</a:t>
            </a:r>
          </a:p>
          <a:p>
            <a:pPr algn="l" eaLnBrk="1" hangingPunct="1">
              <a:buFont typeface="Arial" charset="0"/>
              <a:buNone/>
              <a:defRPr/>
            </a:pPr>
            <a:endParaRPr lang="en-US" sz="1200" dirty="0" smtClean="0">
              <a:solidFill>
                <a:schemeClr val="tx1">
                  <a:lumMod val="75000"/>
                  <a:lumOff val="25000"/>
                </a:schemeClr>
              </a:solidFill>
            </a:endParaRPr>
          </a:p>
          <a:p>
            <a:pPr algn="l" eaLnBrk="1" hangingPunct="1">
              <a:buFont typeface="Arial" charset="0"/>
              <a:buNone/>
              <a:defRPr/>
            </a:pPr>
            <a:r>
              <a:rPr lang="en-US" dirty="0" smtClean="0">
                <a:solidFill>
                  <a:schemeClr val="tx1">
                    <a:lumMod val="75000"/>
                    <a:lumOff val="25000"/>
                  </a:schemeClr>
                </a:solidFill>
              </a:rPr>
              <a:t>Character vs. Self</a:t>
            </a:r>
          </a:p>
          <a:p>
            <a:pPr eaLnBrk="1" hangingPunct="1">
              <a:buFont typeface="Arial" charset="0"/>
              <a:buNone/>
              <a:defRPr/>
            </a:pPr>
            <a:endParaRPr lang="en-US" dirty="0" smtClean="0"/>
          </a:p>
        </p:txBody>
      </p:sp>
      <p:pic>
        <p:nvPicPr>
          <p:cNvPr id="38916" name="Picture 2" descr="C:\Users\Lynda\AppData\Local\Microsoft\Windows\Temporary Internet Files\Content.IE5\P5RZHRPC\MCj0139659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505200"/>
            <a:ext cx="26860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en-US" altLang="en-US" sz="6000" u="sng" smtClean="0">
                <a:latin typeface="Batik Regular" pitchFamily="2" charset="0"/>
              </a:rPr>
              <a:t>Setting</a:t>
            </a:r>
          </a:p>
        </p:txBody>
      </p:sp>
      <p:sp>
        <p:nvSpPr>
          <p:cNvPr id="5123" name="Content Placeholder 2"/>
          <p:cNvSpPr>
            <a:spLocks noGrp="1"/>
          </p:cNvSpPr>
          <p:nvPr>
            <p:ph sz="half" idx="1"/>
          </p:nvPr>
        </p:nvSpPr>
        <p:spPr>
          <a:xfrm>
            <a:off x="5334000" y="1219200"/>
            <a:ext cx="3200400" cy="4525963"/>
          </a:xfrm>
        </p:spPr>
        <p:txBody>
          <a:bodyPr/>
          <a:lstStyle/>
          <a:p>
            <a:pPr>
              <a:lnSpc>
                <a:spcPct val="90000"/>
              </a:lnSpc>
              <a:buFont typeface="Wingdings" panose="05000000000000000000" pitchFamily="2" charset="2"/>
              <a:buNone/>
            </a:pPr>
            <a:r>
              <a:rPr lang="en-US" altLang="en-US" smtClean="0"/>
              <a:t>Details can describe:</a:t>
            </a:r>
          </a:p>
          <a:p>
            <a:pPr lvl="1">
              <a:lnSpc>
                <a:spcPct val="90000"/>
              </a:lnSpc>
              <a:buClr>
                <a:schemeClr val="accent2"/>
              </a:buClr>
              <a:buFont typeface="Wingdings" panose="05000000000000000000" pitchFamily="2" charset="2"/>
              <a:buChar char="ü"/>
            </a:pPr>
            <a:r>
              <a:rPr lang="en-US" altLang="en-US" smtClean="0"/>
              <a:t>Time of day</a:t>
            </a:r>
          </a:p>
          <a:p>
            <a:pPr lvl="1">
              <a:lnSpc>
                <a:spcPct val="90000"/>
              </a:lnSpc>
              <a:buClr>
                <a:schemeClr val="accent2"/>
              </a:buClr>
              <a:buFont typeface="Wingdings" panose="05000000000000000000" pitchFamily="2" charset="2"/>
              <a:buChar char="ü"/>
            </a:pPr>
            <a:r>
              <a:rPr lang="en-US" altLang="en-US" smtClean="0"/>
              <a:t>Time of year</a:t>
            </a:r>
          </a:p>
          <a:p>
            <a:pPr lvl="1">
              <a:lnSpc>
                <a:spcPct val="90000"/>
              </a:lnSpc>
              <a:buClr>
                <a:schemeClr val="accent2"/>
              </a:buClr>
              <a:buFont typeface="Wingdings" panose="05000000000000000000" pitchFamily="2" charset="2"/>
              <a:buChar char="ü"/>
            </a:pPr>
            <a:r>
              <a:rPr lang="en-US" altLang="en-US" smtClean="0"/>
              <a:t>Time in History</a:t>
            </a:r>
          </a:p>
          <a:p>
            <a:pPr lvl="1">
              <a:lnSpc>
                <a:spcPct val="90000"/>
              </a:lnSpc>
              <a:buClr>
                <a:schemeClr val="accent2"/>
              </a:buClr>
              <a:buFont typeface="Wingdings" panose="05000000000000000000" pitchFamily="2" charset="2"/>
              <a:buChar char="ü"/>
            </a:pPr>
            <a:r>
              <a:rPr lang="en-US" altLang="en-US" smtClean="0"/>
              <a:t>Scenery</a:t>
            </a:r>
          </a:p>
          <a:p>
            <a:pPr lvl="1">
              <a:lnSpc>
                <a:spcPct val="90000"/>
              </a:lnSpc>
              <a:buClr>
                <a:schemeClr val="accent2"/>
              </a:buClr>
              <a:buFont typeface="Wingdings" panose="05000000000000000000" pitchFamily="2" charset="2"/>
              <a:buChar char="ü"/>
            </a:pPr>
            <a:r>
              <a:rPr lang="en-US" altLang="en-US" smtClean="0"/>
              <a:t>Weather</a:t>
            </a:r>
          </a:p>
          <a:p>
            <a:pPr lvl="1">
              <a:lnSpc>
                <a:spcPct val="90000"/>
              </a:lnSpc>
              <a:buClr>
                <a:schemeClr val="accent2"/>
              </a:buClr>
              <a:buFont typeface="Wingdings" panose="05000000000000000000" pitchFamily="2" charset="2"/>
              <a:buChar char="ü"/>
            </a:pPr>
            <a:r>
              <a:rPr lang="en-US" altLang="en-US" smtClean="0"/>
              <a:t>Location</a:t>
            </a:r>
          </a:p>
          <a:p>
            <a:endParaRPr lang="en-US" altLang="en-US" smtClean="0"/>
          </a:p>
        </p:txBody>
      </p:sp>
      <p:sp>
        <p:nvSpPr>
          <p:cNvPr id="5124" name="Content Placeholder 3"/>
          <p:cNvSpPr>
            <a:spLocks noGrp="1"/>
          </p:cNvSpPr>
          <p:nvPr>
            <p:ph sz="half" idx="2"/>
          </p:nvPr>
        </p:nvSpPr>
        <p:spPr>
          <a:xfrm>
            <a:off x="152400" y="1143000"/>
            <a:ext cx="4953000" cy="4525963"/>
          </a:xfrm>
        </p:spPr>
        <p:txBody>
          <a:bodyPr/>
          <a:lstStyle/>
          <a:p>
            <a:r>
              <a:rPr lang="en-US" altLang="en-US" smtClean="0"/>
              <a:t>The </a:t>
            </a:r>
            <a:r>
              <a:rPr lang="en-US" altLang="en-US" u="sng" smtClean="0"/>
              <a:t>setting</a:t>
            </a:r>
            <a:r>
              <a:rPr lang="en-US" altLang="en-US" smtClean="0"/>
              <a:t> describes where an when the story takes place.</a:t>
            </a:r>
          </a:p>
          <a:p>
            <a:r>
              <a:rPr lang="en-US" altLang="en-US" smtClean="0"/>
              <a:t>It helps build background  and create images in the mind.</a:t>
            </a:r>
          </a:p>
          <a:p>
            <a:r>
              <a:rPr lang="en-US" altLang="en-US" smtClean="0"/>
              <a:t>It helps set the tone or mood of the story.</a:t>
            </a:r>
          </a:p>
        </p:txBody>
      </p:sp>
      <p:pic>
        <p:nvPicPr>
          <p:cNvPr id="5" name="Picture 6" descr="bd0620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10000"/>
            <a:ext cx="1524000" cy="15240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descr="http://www.mythicalireland.com/art/richardmoore/dowth-island-setting-su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343400"/>
            <a:ext cx="23622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descr="http://api.ning.com/files/pl-Zyid0b02H17IAT7aN878Z47E5O30IefKWRAwbUo2EqtTRtJ-9vgGPuuyiqeP4JTBFz9k1MN0ODUNagfABLEKN-hefjatK/PredictingTheWeather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343400"/>
            <a:ext cx="23463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u="sng" smtClean="0">
                <a:latin typeface="Batik Regular" pitchFamily="2" charset="0"/>
              </a:rPr>
              <a:t>Using the Five Senses</a:t>
            </a:r>
          </a:p>
        </p:txBody>
      </p:sp>
      <p:sp>
        <p:nvSpPr>
          <p:cNvPr id="6147" name="Content Placeholder 2"/>
          <p:cNvSpPr>
            <a:spLocks noGrp="1"/>
          </p:cNvSpPr>
          <p:nvPr>
            <p:ph sz="half" idx="1"/>
          </p:nvPr>
        </p:nvSpPr>
        <p:spPr>
          <a:xfrm>
            <a:off x="381000" y="1600200"/>
            <a:ext cx="3505200" cy="4525963"/>
          </a:xfrm>
        </p:spPr>
        <p:txBody>
          <a:bodyPr/>
          <a:lstStyle/>
          <a:p>
            <a:r>
              <a:rPr lang="en-US" altLang="en-US" smtClean="0"/>
              <a:t>A good setting helps the reader visualize the places in the story.</a:t>
            </a:r>
          </a:p>
          <a:p>
            <a:r>
              <a:rPr lang="en-US" altLang="en-US" smtClean="0"/>
              <a:t>A good author includes descriptions of the setting using the five senses…</a:t>
            </a:r>
          </a:p>
        </p:txBody>
      </p:sp>
      <p:sp>
        <p:nvSpPr>
          <p:cNvPr id="6148" name="Content Placeholder 3"/>
          <p:cNvSpPr>
            <a:spLocks noGrp="1"/>
          </p:cNvSpPr>
          <p:nvPr>
            <p:ph sz="half" idx="2"/>
          </p:nvPr>
        </p:nvSpPr>
        <p:spPr>
          <a:xfrm>
            <a:off x="4114800" y="1600200"/>
            <a:ext cx="4038600" cy="4525963"/>
          </a:xfrm>
        </p:spPr>
        <p:txBody>
          <a:bodyPr/>
          <a:lstStyle/>
          <a:p>
            <a:r>
              <a:rPr lang="en-US" altLang="en-US" dirty="0" smtClean="0"/>
              <a:t>SIGHT</a:t>
            </a:r>
          </a:p>
          <a:p>
            <a:r>
              <a:rPr lang="en-US" altLang="en-US" dirty="0" smtClean="0"/>
              <a:t>SMELL</a:t>
            </a:r>
          </a:p>
          <a:p>
            <a:r>
              <a:rPr lang="en-US" altLang="en-US" dirty="0" smtClean="0"/>
              <a:t>TASTE</a:t>
            </a:r>
          </a:p>
          <a:p>
            <a:r>
              <a:rPr lang="en-US" altLang="en-US" dirty="0" smtClean="0"/>
              <a:t>FEEL</a:t>
            </a:r>
          </a:p>
          <a:p>
            <a:r>
              <a:rPr lang="en-US" altLang="en-US" dirty="0" smtClean="0"/>
              <a:t>SOUND</a:t>
            </a:r>
          </a:p>
        </p:txBody>
      </p:sp>
      <p:pic>
        <p:nvPicPr>
          <p:cNvPr id="6149" name="Picture 2" descr="http://ladyfi.files.wordpress.com/2008/09/five-senses_vmo01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43200"/>
            <a:ext cx="28575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3planesoft.com/img/castle_scree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76200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228600" y="15240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b="1">
                <a:latin typeface="Batik Regular" pitchFamily="2" charset="0"/>
              </a:rPr>
              <a:t>Take a Look…Which is better?</a:t>
            </a:r>
          </a:p>
        </p:txBody>
      </p:sp>
      <p:sp>
        <p:nvSpPr>
          <p:cNvPr id="7172" name="TextBox 4"/>
          <p:cNvSpPr txBox="1">
            <a:spLocks noChangeArrowheads="1"/>
          </p:cNvSpPr>
          <p:nvPr/>
        </p:nvSpPr>
        <p:spPr bwMode="auto">
          <a:xfrm>
            <a:off x="914400" y="213360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The castle was beside the water.</a:t>
            </a:r>
          </a:p>
        </p:txBody>
      </p:sp>
      <p:sp>
        <p:nvSpPr>
          <p:cNvPr id="7173" name="TextBox 5"/>
          <p:cNvSpPr txBox="1">
            <a:spLocks noChangeArrowheads="1"/>
          </p:cNvSpPr>
          <p:nvPr/>
        </p:nvSpPr>
        <p:spPr bwMode="auto">
          <a:xfrm>
            <a:off x="304800" y="4953000"/>
            <a:ext cx="5715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The waves crashed loudly against the shoreline.  The fog lifted lightly and the medieval castle came into view.  It was a beautiful site!  The fog brushed my face and I could smell the smoke from the fire in the distance and taste the sea salt on my lips.</a:t>
            </a:r>
          </a:p>
        </p:txBody>
      </p:sp>
      <p:sp>
        <p:nvSpPr>
          <p:cNvPr id="7175" name="TextBox 7"/>
          <p:cNvSpPr txBox="1">
            <a:spLocks noChangeArrowheads="1"/>
          </p:cNvSpPr>
          <p:nvPr/>
        </p:nvSpPr>
        <p:spPr bwMode="auto">
          <a:xfrm>
            <a:off x="1295400" y="38100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lstStyle/>
          <a:p>
            <a:r>
              <a:rPr lang="en-US" altLang="en-US" smtClean="0">
                <a:latin typeface="Neurochrome" pitchFamily="2" charset="0"/>
              </a:rPr>
              <a:t>Your Turn…</a:t>
            </a:r>
          </a:p>
        </p:txBody>
      </p:sp>
      <p:sp>
        <p:nvSpPr>
          <p:cNvPr id="8195" name="Content Placeholder 2"/>
          <p:cNvSpPr>
            <a:spLocks noGrp="1"/>
          </p:cNvSpPr>
          <p:nvPr>
            <p:ph idx="1"/>
          </p:nvPr>
        </p:nvSpPr>
        <p:spPr>
          <a:xfrm>
            <a:off x="381000" y="1295400"/>
            <a:ext cx="8458200" cy="4525963"/>
          </a:xfrm>
        </p:spPr>
        <p:txBody>
          <a:bodyPr/>
          <a:lstStyle/>
          <a:p>
            <a:r>
              <a:rPr lang="en-US" altLang="en-US" sz="2800" dirty="0" smtClean="0"/>
              <a:t>On the next slide, there is a picture of a setting.  </a:t>
            </a:r>
          </a:p>
          <a:p>
            <a:r>
              <a:rPr lang="en-US" altLang="en-US" sz="2800" dirty="0" smtClean="0"/>
              <a:t>In your own words, write a detailed description of the setting in your picture.  Include many adjectives and don’t forget to include descriptions for each of the five senses: see, hear, feel, smell, taste </a:t>
            </a:r>
          </a:p>
        </p:txBody>
      </p:sp>
      <p:pic>
        <p:nvPicPr>
          <p:cNvPr id="8197" name="Picture 2" descr="http://www.cksinfo.com/clipart/office/supplies/pens/pe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4267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findamuralist.com/mural_images/thumbnails/110_fantasy%20cas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001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pPr>
              <a:defRPr/>
            </a:pPr>
            <a:r>
              <a:rPr lang="en-US" sz="8000" b="1" dirty="0" smtClean="0">
                <a:solidFill>
                  <a:schemeClr val="accent4">
                    <a:lumMod val="75000"/>
                  </a:schemeClr>
                </a:solidFill>
                <a:latin typeface="Batik Regular" pitchFamily="2" charset="0"/>
              </a:rPr>
              <a:t>Characters</a:t>
            </a:r>
            <a:endParaRPr lang="en-US" sz="8000" b="1" dirty="0">
              <a:solidFill>
                <a:schemeClr val="accent4">
                  <a:lumMod val="75000"/>
                </a:schemeClr>
              </a:solidFill>
              <a:latin typeface="Batik Regular" pitchFamily="2" charset="0"/>
            </a:endParaRPr>
          </a:p>
        </p:txBody>
      </p:sp>
      <p:pic>
        <p:nvPicPr>
          <p:cNvPr id="10243" name="Picture 2" descr="http://www.centraldenverblog.com/wp-content/uploads/2007/06/movie_20director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0"/>
            <a:ext cx="35052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254EBDD9C949438C90578563A57AC8" ma:contentTypeVersion="1" ma:contentTypeDescription="Create a new document." ma:contentTypeScope="" ma:versionID="01c1f8a0412dbbfe5cffcb26ca6e7905">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2CAA213-E96F-447D-ADE4-D00BB708A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572651B-5941-4000-AFF2-1ECBD16B55C2}">
  <ds:schemaRefs>
    <ds:schemaRef ds:uri="http://schemas.microsoft.com/sharepoint/v3/contenttype/forms"/>
  </ds:schemaRefs>
</ds:datastoreItem>
</file>

<file path=customXml/itemProps3.xml><?xml version="1.0" encoding="utf-8"?>
<ds:datastoreItem xmlns:ds="http://schemas.openxmlformats.org/officeDocument/2006/customXml" ds:itemID="{6E7DCE41-E6E5-4FCC-91A0-92641BB68CDF}">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876</TotalTime>
  <Words>1486</Words>
  <Application>Microsoft Office PowerPoint</Application>
  <PresentationFormat>On-screen Show (4:3)</PresentationFormat>
  <Paragraphs>252</Paragraphs>
  <Slides>35</Slides>
  <Notes>1</Notes>
  <HiddenSlides>0</HiddenSlides>
  <MMClips>4</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9" baseType="lpstr">
      <vt:lpstr>Times New Roman</vt:lpstr>
      <vt:lpstr>Arial</vt:lpstr>
      <vt:lpstr>Calibri</vt:lpstr>
      <vt:lpstr>Batik Regular</vt:lpstr>
      <vt:lpstr>Segoe Script</vt:lpstr>
      <vt:lpstr>Wingdings</vt:lpstr>
      <vt:lpstr>Neurochrome</vt:lpstr>
      <vt:lpstr>Freestyle Script</vt:lpstr>
      <vt:lpstr>Comic Sans MS</vt:lpstr>
      <vt:lpstr>Jokerman</vt:lpstr>
      <vt:lpstr>Aharoni</vt:lpstr>
      <vt:lpstr>Office Theme</vt:lpstr>
      <vt:lpstr>Adobe Photoshop Image</vt:lpstr>
      <vt:lpstr>MS_ClipArt_Gallery</vt:lpstr>
      <vt:lpstr>Elements of a  Story</vt:lpstr>
      <vt:lpstr>Elements of a Story:</vt:lpstr>
      <vt:lpstr>PowerPoint Presentation</vt:lpstr>
      <vt:lpstr>Setting</vt:lpstr>
      <vt:lpstr>Using the Five Senses</vt:lpstr>
      <vt:lpstr>PowerPoint Presentation</vt:lpstr>
      <vt:lpstr>Your Turn…</vt:lpstr>
      <vt:lpstr>PowerPoint Presentation</vt:lpstr>
      <vt:lpstr>Characters</vt:lpstr>
      <vt:lpstr>Every story needs Characters…</vt:lpstr>
      <vt:lpstr>The protagonist is the leading character.  Usually the “good guy”</vt:lpstr>
      <vt:lpstr>The antagonist is the opposing force.  Usually the “bad guy”.</vt:lpstr>
      <vt:lpstr>Characterization</vt:lpstr>
      <vt:lpstr>Think about your favorite book, movie or TV character…</vt:lpstr>
      <vt:lpstr>Characterization</vt:lpstr>
      <vt:lpstr>Direct Characterization</vt:lpstr>
      <vt:lpstr>Indirect Characterization</vt:lpstr>
      <vt:lpstr>Indirect Characterization…</vt:lpstr>
      <vt:lpstr>Character Traits Character Traits are descriptive adjectives that tell us specific qualities of a character</vt:lpstr>
      <vt:lpstr>Factors in Analyzing Characters</vt:lpstr>
      <vt:lpstr>Character Motivation</vt:lpstr>
      <vt:lpstr>Snow White:  Character Motivation</vt:lpstr>
      <vt:lpstr>Your Turn…Think of a character from a book, a movie or TV…</vt:lpstr>
      <vt:lpstr>PowerPoint Presentation</vt:lpstr>
      <vt:lpstr>Plot</vt:lpstr>
      <vt:lpstr>Plot Components</vt:lpstr>
      <vt:lpstr>The climax is the most exciting part!!</vt:lpstr>
      <vt:lpstr>Special Techniques of Plot…</vt:lpstr>
      <vt:lpstr>A hint about what will happen next is called foreshadowing</vt:lpstr>
      <vt:lpstr>Conflict</vt:lpstr>
      <vt:lpstr>Conflict</vt:lpstr>
      <vt:lpstr>Conflict</vt:lpstr>
      <vt:lpstr>Types of Conflict</vt:lpstr>
      <vt:lpstr>PowerPoint Presentation</vt:lpstr>
      <vt:lpstr>Your turn…</vt:lpstr>
    </vt:vector>
  </TitlesOfParts>
  <Company>Nebo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Literary Elements</dc:title>
  <dc:creator>Instructional</dc:creator>
  <cp:lastModifiedBy>Windows User</cp:lastModifiedBy>
  <cp:revision>47</cp:revision>
  <cp:lastPrinted>1601-01-01T00:00:00Z</cp:lastPrinted>
  <dcterms:created xsi:type="dcterms:W3CDTF">2001-06-19T17:25:30Z</dcterms:created>
  <dcterms:modified xsi:type="dcterms:W3CDTF">2018-09-14T11:54:42Z</dcterms:modified>
</cp:coreProperties>
</file>