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268" autoAdjust="0"/>
  </p:normalViewPr>
  <p:slideViewPr>
    <p:cSldViewPr>
      <p:cViewPr varScale="1">
        <p:scale>
          <a:sx n="71" d="100"/>
          <a:sy n="71" d="100"/>
        </p:scale>
        <p:origin x="1786" y="-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F1BC0-36E3-404B-B2AF-F27A7F9B0154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16EFE6-F087-4EAA-A131-94B871F604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6EFE6-F087-4EAA-A131-94B871F6048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6EFE6-F087-4EAA-A131-94B871F6048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Pass</a:t>
            </a:r>
            <a:r>
              <a:rPr lang="en-US" b="1" baseline="0" dirty="0" smtClean="0"/>
              <a:t> out “Strategies for Reading Poetry - Student Handout”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6EFE6-F087-4EAA-A131-94B871F6048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Pass Out Poetic Elements Notes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6EFE6-F087-4EAA-A131-94B871F6048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6EFE6-F087-4EAA-A131-94B871F6048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6EFE6-F087-4EAA-A131-94B871F6048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Pass out Partner</a:t>
            </a:r>
            <a:r>
              <a:rPr lang="en-US" b="1" baseline="0" dirty="0" smtClean="0"/>
              <a:t> Practice Poem! </a:t>
            </a:r>
            <a:endParaRPr lang="en-US" b="1" baseline="0" smtClean="0"/>
          </a:p>
          <a:p>
            <a:r>
              <a:rPr lang="en-US" b="1" baseline="0" dirty="0" smtClean="0"/>
              <a:t>Poem by John Ciardi.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6EFE6-F087-4EAA-A131-94B871F6048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Pass Out “Poetry:</a:t>
            </a:r>
            <a:r>
              <a:rPr lang="en-US" b="1" baseline="0" dirty="0" smtClean="0"/>
              <a:t> Structure” and the poem “Casey at the Bat” to students.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6EFE6-F087-4EAA-A131-94B871F6048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144-D4AF-498C-BBFB-2ABFA973172A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40F3-D238-4AA2-A5C4-4C09C9744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144-D4AF-498C-BBFB-2ABFA973172A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40F3-D238-4AA2-A5C4-4C09C9744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144-D4AF-498C-BBFB-2ABFA973172A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40F3-D238-4AA2-A5C4-4C09C9744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144-D4AF-498C-BBFB-2ABFA973172A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40F3-D238-4AA2-A5C4-4C09C9744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144-D4AF-498C-BBFB-2ABFA973172A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40F3-D238-4AA2-A5C4-4C09C9744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144-D4AF-498C-BBFB-2ABFA973172A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40F3-D238-4AA2-A5C4-4C09C9744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144-D4AF-498C-BBFB-2ABFA973172A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40F3-D238-4AA2-A5C4-4C09C9744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144-D4AF-498C-BBFB-2ABFA973172A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40F3-D238-4AA2-A5C4-4C09C9744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144-D4AF-498C-BBFB-2ABFA973172A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40F3-D238-4AA2-A5C4-4C09C9744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144-D4AF-498C-BBFB-2ABFA973172A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40F3-D238-4AA2-A5C4-4C09C9744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144-D4AF-498C-BBFB-2ABFA973172A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E40F3-D238-4AA2-A5C4-4C09C9744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A6144-D4AF-498C-BBFB-2ABFA973172A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E40F3-D238-4AA2-A5C4-4C09C9744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Poetry 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Casey at the Bat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Poetry is different </a:t>
            </a:r>
            <a:r>
              <a:rPr lang="en-US" sz="6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 </a:t>
            </a:r>
            <a:r>
              <a:rPr lang="en-US" sz="6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Prose!</a:t>
            </a:r>
            <a:endParaRPr lang="en-US" sz="6000" b="1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We must read it differently!</a:t>
            </a:r>
            <a:endParaRPr lang="en-US" dirty="0"/>
          </a:p>
        </p:txBody>
      </p:sp>
      <p:pic>
        <p:nvPicPr>
          <p:cNvPr id="2050" name="Picture 2" descr="https://encrypted-tbn0.gstatic.com/images?q=tbn:ANd9GcQ5MG8mLIaesBBo6wbdRTtyplJV99g8Iz_ctkCzMEduTRgdx7OP6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16122" y="3200400"/>
            <a:ext cx="4511756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encrypted-tbn0.gstatic.com/images?q=tbn:ANd9GcTENRUg9mbDCp9Ax-ay8oqCZFJ7iHDyHYz4zssz-0NwMhBotdKQR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4886324"/>
            <a:ext cx="2514600" cy="181927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Strategies for Reading Poetry!</a:t>
            </a:r>
            <a:endParaRPr lang="en-US" sz="5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 lnSpcReduction="10000"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Preview! Look at the title, pictures, etc.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Read poem silently, pausing </a:t>
            </a:r>
            <a:r>
              <a:rPr lang="en-US" i="1" dirty="0" smtClean="0"/>
              <a:t>only</a:t>
            </a:r>
            <a:r>
              <a:rPr lang="en-US" dirty="0" smtClean="0"/>
              <a:t> at punctuation.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Read poem aloud listening to rhythm.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Read poem a third time and think about images. Visualize the poem in your mind!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Look at specific words and phrases—use strategies to figure out things you don’t understand! (dictionary, context clues, ask peer)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Think about a poem’s meaning or theme. What is the message?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Finding Our Way Around a Poem!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Line</a:t>
            </a:r>
            <a:r>
              <a:rPr lang="en-US" dirty="0" smtClean="0"/>
              <a:t>: a row of words in a poem</a:t>
            </a:r>
          </a:p>
          <a:p>
            <a:r>
              <a:rPr lang="en-US" b="1" u="sng" dirty="0" smtClean="0"/>
              <a:t>Stanza</a:t>
            </a:r>
            <a:r>
              <a:rPr lang="en-US" dirty="0" smtClean="0"/>
              <a:t>:	a verse of a poem; a group of lines in a poem.</a:t>
            </a:r>
          </a:p>
          <a:p>
            <a:r>
              <a:rPr lang="en-US" b="1" u="sng" dirty="0" smtClean="0"/>
              <a:t>Rhyme</a:t>
            </a:r>
            <a:r>
              <a:rPr lang="en-US" dirty="0" smtClean="0"/>
              <a:t> </a:t>
            </a:r>
            <a:r>
              <a:rPr lang="en-US" b="1" u="sng" dirty="0" smtClean="0"/>
              <a:t>Scheme</a:t>
            </a:r>
            <a:r>
              <a:rPr lang="en-US" dirty="0" smtClean="0"/>
              <a:t>: rhyme pattern in a poem; marked with letters—Each rhyme is assigned a letter.</a:t>
            </a:r>
            <a:endParaRPr lang="en-US" dirty="0"/>
          </a:p>
        </p:txBody>
      </p:sp>
      <p:pic>
        <p:nvPicPr>
          <p:cNvPr id="12290" name="Picture 2" descr="https://encrypted-tbn1.gstatic.com/images?q=tbn:ANd9GcTmrxCUukSlrMploYomNoKru5mAsAOV5wFIMaMS67ulhTrt7Mt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4655076"/>
            <a:ext cx="3352800" cy="22029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“My Beard” (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Shel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Silverstein)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My beard grows to my toes,</a:t>
            </a:r>
          </a:p>
          <a:p>
            <a:pPr>
              <a:buNone/>
            </a:pPr>
            <a:r>
              <a:rPr lang="en-US" dirty="0" smtClean="0"/>
              <a:t>I never wear no clothes,</a:t>
            </a:r>
          </a:p>
          <a:p>
            <a:pPr>
              <a:buNone/>
            </a:pPr>
            <a:r>
              <a:rPr lang="en-US" dirty="0" smtClean="0"/>
              <a:t>I wraps my hair</a:t>
            </a:r>
          </a:p>
          <a:p>
            <a:pPr>
              <a:buNone/>
            </a:pPr>
            <a:r>
              <a:rPr lang="en-US" dirty="0" smtClean="0"/>
              <a:t>Around my bare,</a:t>
            </a:r>
          </a:p>
          <a:p>
            <a:pPr>
              <a:buNone/>
            </a:pPr>
            <a:r>
              <a:rPr lang="en-US" dirty="0" smtClean="0"/>
              <a:t>And down the road I goes.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3276600"/>
            <a:ext cx="3649306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6553200" y="5181600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705600" y="5334000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858000" y="5486400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553200" y="5181600"/>
            <a:ext cx="30480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629400" y="5334000"/>
            <a:ext cx="304800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81000" y="5257800"/>
            <a:ext cx="480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How many lines? Stanzas?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Rhyme Scheme?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4000" y="1600200"/>
            <a:ext cx="838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A</a:t>
            </a:r>
          </a:p>
          <a:p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A</a:t>
            </a:r>
          </a:p>
          <a:p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B</a:t>
            </a:r>
          </a:p>
          <a:p>
            <a:endParaRPr lang="en-US" b="1" dirty="0" smtClean="0">
              <a:solidFill>
                <a:srgbClr val="00B050"/>
              </a:solidFill>
            </a:endParaRPr>
          </a:p>
          <a:p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B</a:t>
            </a:r>
          </a:p>
          <a:p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A</a:t>
            </a:r>
          </a:p>
          <a:p>
            <a:endParaRPr lang="en-US" b="1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800" b="1" dirty="0"/>
              <a:t>f</a:t>
            </a:r>
            <a:r>
              <a:rPr lang="en-US" sz="4800" b="1" dirty="0" smtClean="0"/>
              <a:t>rom Rain in Summer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Henry Wadsworth Longfellow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5105400" cy="5867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How beautiful is the rain!</a:t>
            </a:r>
          </a:p>
          <a:p>
            <a:pPr>
              <a:buNone/>
            </a:pPr>
            <a:r>
              <a:rPr lang="en-US" dirty="0" smtClean="0"/>
              <a:t>After the dust and heat,</a:t>
            </a:r>
          </a:p>
          <a:p>
            <a:pPr>
              <a:buNone/>
            </a:pPr>
            <a:r>
              <a:rPr lang="en-US" dirty="0" smtClean="0"/>
              <a:t>In the broad and fiery street,</a:t>
            </a:r>
          </a:p>
          <a:p>
            <a:pPr>
              <a:buNone/>
            </a:pPr>
            <a:r>
              <a:rPr lang="en-US" dirty="0" smtClean="0"/>
              <a:t>In the narrow lane,</a:t>
            </a:r>
          </a:p>
          <a:p>
            <a:pPr>
              <a:buNone/>
            </a:pPr>
            <a:r>
              <a:rPr lang="en-US" dirty="0" smtClean="0"/>
              <a:t>How beautiful is the rain!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How it clatters along the roofs,</a:t>
            </a:r>
          </a:p>
          <a:p>
            <a:pPr>
              <a:buNone/>
            </a:pPr>
            <a:r>
              <a:rPr lang="en-US" dirty="0" smtClean="0"/>
              <a:t>Like the tramp of hoofs!</a:t>
            </a:r>
          </a:p>
          <a:p>
            <a:pPr>
              <a:buNone/>
            </a:pPr>
            <a:r>
              <a:rPr lang="en-US" dirty="0" smtClean="0"/>
              <a:t>How it gushes and struggles out</a:t>
            </a:r>
          </a:p>
          <a:p>
            <a:pPr>
              <a:buNone/>
            </a:pPr>
            <a:r>
              <a:rPr lang="en-US" dirty="0" smtClean="0"/>
              <a:t>From the throat of the overflowing spout!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Across the window-pane</a:t>
            </a:r>
          </a:p>
          <a:p>
            <a:pPr>
              <a:buNone/>
            </a:pPr>
            <a:r>
              <a:rPr lang="en-US" dirty="0" smtClean="0"/>
              <a:t>It pours and pours;</a:t>
            </a:r>
          </a:p>
          <a:p>
            <a:pPr>
              <a:buNone/>
            </a:pPr>
            <a:r>
              <a:rPr lang="en-US" dirty="0" smtClean="0"/>
              <a:t>And swift and wide,</a:t>
            </a:r>
          </a:p>
          <a:p>
            <a:pPr>
              <a:buNone/>
            </a:pPr>
            <a:r>
              <a:rPr lang="en-US" dirty="0" smtClean="0"/>
              <a:t>With a muddy tide,</a:t>
            </a:r>
          </a:p>
          <a:p>
            <a:pPr>
              <a:buNone/>
            </a:pPr>
            <a:r>
              <a:rPr lang="en-US" dirty="0" smtClean="0"/>
              <a:t>Like a river down the gutter roars</a:t>
            </a:r>
          </a:p>
          <a:p>
            <a:pPr>
              <a:buNone/>
            </a:pPr>
            <a:r>
              <a:rPr lang="en-US" dirty="0" smtClean="0"/>
              <a:t>The rain, the welcome rain!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0721" y="4267200"/>
            <a:ext cx="3893279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6200" y="2319278"/>
            <a:ext cx="45720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9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10</a:t>
            </a:r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15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15000" y="1676400"/>
            <a:ext cx="480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How many lines? 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>Stanzas?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Rhyme Scheme?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7850" y="3889037"/>
            <a:ext cx="3486150" cy="289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 Activity</a:t>
            </a:r>
            <a:b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“Why Nobody Pets the Lion at the Zoo”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your partner,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Read the poem, following the “Strategies for Reading Poetry.”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Identify the number of lines.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Identify the number of stanzas.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Identify the rhyme scheme.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sz="7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“Casey at the Bat”</a:t>
            </a:r>
            <a:r>
              <a:rPr lang="en-U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Ernest Lawrence Thayer</a:t>
            </a:r>
            <a:endParaRPr lang="en-US" sz="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2103437"/>
            <a:ext cx="4800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/>
              <a:t>"Love has its sonnets galore. War has its epics in heroic verse. Tragedy its somber story in measured lines. Baseball has Casey at the Bat." </a:t>
            </a: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- Albert Spalding</a:t>
            </a:r>
          </a:p>
          <a:p>
            <a:pPr algn="ctr">
              <a:buNone/>
            </a:pPr>
            <a:r>
              <a:rPr lang="en-US" dirty="0"/>
              <a:t> </a:t>
            </a:r>
          </a:p>
          <a:p>
            <a:pPr algn="ctr">
              <a:buNone/>
            </a:pP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47800"/>
            <a:ext cx="3738995" cy="5168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1347</TotalTime>
  <Words>400</Words>
  <Application>Microsoft Office PowerPoint</Application>
  <PresentationFormat>On-screen Show (4:3)</PresentationFormat>
  <Paragraphs>93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Poetry Structure</vt:lpstr>
      <vt:lpstr>Poetry is different than Prose!</vt:lpstr>
      <vt:lpstr>Strategies for Reading Poetry!</vt:lpstr>
      <vt:lpstr>Finding Our Way Around a Poem!</vt:lpstr>
      <vt:lpstr>“My Beard” (Shel Silverstein)</vt:lpstr>
      <vt:lpstr>from Rain in Summer Henry Wadsworth Longfellow</vt:lpstr>
      <vt:lpstr>Partner Activity “Why Nobody Pets the Lion at the Zoo”</vt:lpstr>
      <vt:lpstr>“Casey at the Bat” Ernest Lawrence Thayer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 Structure</dc:title>
  <dc:creator>Brenna Smith</dc:creator>
  <cp:lastModifiedBy>Julie Stanaway</cp:lastModifiedBy>
  <cp:revision>9</cp:revision>
  <dcterms:created xsi:type="dcterms:W3CDTF">2011-12-20T14:53:32Z</dcterms:created>
  <dcterms:modified xsi:type="dcterms:W3CDTF">2019-05-06T13:10:24Z</dcterms:modified>
</cp:coreProperties>
</file>