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258" r:id="rId6"/>
    <p:sldId id="259" r:id="rId7"/>
    <p:sldId id="260" r:id="rId8"/>
    <p:sldId id="263" r:id="rId9"/>
    <p:sldId id="261" r:id="rId10"/>
    <p:sldId id="262" r:id="rId11"/>
    <p:sldId id="264" r:id="rId12"/>
    <p:sldId id="265" r:id="rId13"/>
    <p:sldId id="266" r:id="rId14"/>
    <p:sldId id="267" r:id="rId15"/>
    <p:sldId id="268" r:id="rId16"/>
    <p:sldId id="269" r:id="rId17"/>
    <p:sldId id="270" r:id="rId18"/>
    <p:sldId id="271" r:id="rId19"/>
    <p:sldId id="277" r:id="rId20"/>
    <p:sldId id="279" r:id="rId21"/>
    <p:sldId id="278" r:id="rId22"/>
    <p:sldId id="280" r:id="rId23"/>
    <p:sldId id="281" r:id="rId24"/>
    <p:sldId id="282" r:id="rId25"/>
    <p:sldId id="283" r:id="rId26"/>
    <p:sldId id="284" r:id="rId27"/>
    <p:sldId id="285"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1" autoAdjust="0"/>
    <p:restoredTop sz="97430" autoAdjust="0"/>
  </p:normalViewPr>
  <p:slideViewPr>
    <p:cSldViewPr>
      <p:cViewPr varScale="1">
        <p:scale>
          <a:sx n="83" d="100"/>
          <a:sy n="83" d="100"/>
        </p:scale>
        <p:origin x="1098" y="90"/>
      </p:cViewPr>
      <p:guideLst>
        <p:guide orient="horz" pos="2160"/>
        <p:guide pos="2880"/>
      </p:guideLst>
    </p:cSldViewPr>
  </p:slideViewPr>
  <p:outlineViewPr>
    <p:cViewPr>
      <p:scale>
        <a:sx n="33" d="100"/>
        <a:sy n="33" d="100"/>
      </p:scale>
      <p:origin x="0" y="124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A8734A8-064F-425C-8E07-D3F31E7563D3}" type="datetimeFigureOut">
              <a:rPr lang="en-US" smtClean="0"/>
              <a:pPr/>
              <a:t>11/15/2016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CB4DDA7-CBFE-4EBB-A7B0-DAD6F2EBD64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8734A8-064F-425C-8E07-D3F31E7563D3}"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4DDA7-CBFE-4EBB-A7B0-DAD6F2EBD6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A8734A8-064F-425C-8E07-D3F31E7563D3}" type="datetimeFigureOut">
              <a:rPr lang="en-US" smtClean="0"/>
              <a:pPr/>
              <a:t>11/15/2016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CB4DDA7-CBFE-4EBB-A7B0-DAD6F2EBD64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prstGeom prst="rect">
            <a:avLst/>
          </a:prstGeo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EA8734A8-064F-425C-8E07-D3F31E7563D3}" type="datetimeFigureOut">
              <a:rPr lang="en-US" smtClean="0"/>
              <a:pPr/>
              <a:t>11/15/2016</a:t>
            </a:fld>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3CB4DDA7-CBFE-4EBB-A7B0-DAD6F2EBD64E}" type="slidenum">
              <a:rPr lang="en-US" smtClean="0"/>
              <a:pPr/>
              <a:t>‹#›</a:t>
            </a:fld>
            <a:endParaRPr lang="en-US"/>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EA8734A8-064F-425C-8E07-D3F31E7563D3}" type="datetimeFigureOut">
              <a:rPr lang="en-US" smtClean="0"/>
              <a:pPr/>
              <a:t>11/15/2016</a:t>
            </a:fld>
            <a:endParaRPr lang="en-US"/>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3CB4DDA7-CBFE-4EBB-A7B0-DAD6F2EBD64E}" type="slidenum">
              <a:rPr lang="en-US" smtClean="0"/>
              <a:pPr/>
              <a:t>‹#›</a:t>
            </a:fld>
            <a:endParaRPr lang="en-US"/>
          </a:p>
        </p:txBody>
      </p:sp>
      <p:sp>
        <p:nvSpPr>
          <p:cNvPr id="14" name="Footer Placeholder 13"/>
          <p:cNvSpPr>
            <a:spLocks noGrp="1"/>
          </p:cNvSpPr>
          <p:nvPr>
            <p:ph type="ftr" sz="quarter" idx="12"/>
          </p:nvPr>
        </p:nvSpPr>
        <p:spPr>
          <a:xfrm>
            <a:off x="609600" y="6248206"/>
            <a:ext cx="5421083" cy="365125"/>
          </a:xfrm>
          <a:prstGeom prst="rect">
            <a:avLst/>
          </a:prstGeo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fld id="{EA8734A8-064F-425C-8E07-D3F31E7563D3}" type="datetimeFigureOut">
              <a:rPr lang="en-US" smtClean="0"/>
              <a:pPr/>
              <a:t>11/15/2016</a:t>
            </a:fld>
            <a:endParaRPr lang="en-US"/>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3CB4DDA7-CBFE-4EBB-A7B0-DAD6F2EBD64E}" type="slidenum">
              <a:rPr lang="en-US" smtClean="0"/>
              <a:pPr/>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EA8734A8-064F-425C-8E07-D3F31E7563D3}" type="datetimeFigureOut">
              <a:rPr lang="en-US" smtClean="0"/>
              <a:pPr/>
              <a:t>11/15/2016</a:t>
            </a:fld>
            <a:endParaRPr lang="en-US"/>
          </a:p>
        </p:txBody>
      </p:sp>
      <p:sp>
        <p:nvSpPr>
          <p:cNvPr id="12" name="Slide Number Placeholder 11"/>
          <p:cNvSpPr>
            <a:spLocks noGrp="1"/>
          </p:cNvSpPr>
          <p:nvPr>
            <p:ph type="sldNum" sz="quarter" idx="16"/>
          </p:nvPr>
        </p:nvSpPr>
        <p:spPr>
          <a:xfrm>
            <a:off x="0" y="1272222"/>
            <a:ext cx="533400" cy="244476"/>
          </a:xfrm>
          <a:prstGeom prst="rect">
            <a:avLst/>
          </a:prstGeom>
        </p:spPr>
        <p:txBody>
          <a:bodyPr rtlCol="0"/>
          <a:lstStyle/>
          <a:p>
            <a:fld id="{3CB4DDA7-CBFE-4EBB-A7B0-DAD6F2EBD64E}" type="slidenum">
              <a:rPr lang="en-US" smtClean="0"/>
              <a:pPr/>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fld id="{EA8734A8-064F-425C-8E07-D3F31E7563D3}" type="datetimeFigureOut">
              <a:rPr lang="en-US" smtClean="0"/>
              <a:pPr/>
              <a:t>11/15/2016</a:t>
            </a:fld>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3CB4DDA7-CBFE-4EBB-A7B0-DAD6F2EBD64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fld id="{EA8734A8-064F-425C-8E07-D3F31E7563D3}" type="datetimeFigureOut">
              <a:rPr lang="en-US" smtClean="0"/>
              <a:pPr/>
              <a:t>11/15/2016</a:t>
            </a:fld>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3CB4DDA7-CBFE-4EBB-A7B0-DAD6F2EBD64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EA8734A8-064F-425C-8E07-D3F31E7563D3}" type="datetimeFigureOut">
              <a:rPr lang="en-US" smtClean="0"/>
              <a:pPr/>
              <a:t>11/15/2016</a:t>
            </a:fld>
            <a:endParaRPr lang="en-US"/>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3CB4DDA7-CBFE-4EBB-A7B0-DAD6F2EBD64E}" type="slidenum">
              <a:rPr lang="en-US" smtClean="0"/>
              <a:pPr/>
              <a:t>‹#›</a:t>
            </a:fld>
            <a:endParaRPr lang="en-US"/>
          </a:p>
        </p:txBody>
      </p:sp>
      <p:sp>
        <p:nvSpPr>
          <p:cNvPr id="3" name="Text Placeholder 2"/>
          <p:cNvSpPr>
            <a:spLocks noGrp="1"/>
          </p:cNvSpPr>
          <p:nvPr>
            <p:ph type="body" idx="2"/>
          </p:nvPr>
        </p:nvSpPr>
        <p:spPr>
          <a:xfrm>
            <a:off x="609600" y="1752600"/>
            <a:ext cx="1600200" cy="43434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fld id="{EA8734A8-064F-425C-8E07-D3F31E7563D3}" type="datetimeFigureOut">
              <a:rPr lang="en-US" smtClean="0"/>
              <a:pPr/>
              <a:t>11/15/2016</a:t>
            </a:fld>
            <a:endParaRPr lang="en-US"/>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lvl1pPr>
          </a:lstStyle>
          <a:p>
            <a:fld id="{3CB4DDA7-CBFE-4EBB-A7B0-DAD6F2EBD64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A8734A8-064F-425C-8E07-D3F31E7563D3}"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CB4DDA7-CBFE-4EBB-A7B0-DAD6F2EBD64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12648" y="1600200"/>
            <a:ext cx="8153400" cy="452628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EA8734A8-064F-425C-8E07-D3F31E7563D3}" type="datetimeFigureOut">
              <a:rPr lang="en-US" smtClean="0"/>
              <a:pPr/>
              <a:t>11/15/2016</a:t>
            </a:fld>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fld id="{3CB4DDA7-CBFE-4EBB-A7B0-DAD6F2EBD64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fld id="{EA8734A8-064F-425C-8E07-D3F31E7563D3}" type="datetimeFigureOut">
              <a:rPr lang="en-US" smtClean="0"/>
              <a:pPr/>
              <a:t>11/15/2016</a:t>
            </a:fld>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3CB4DDA7-CBFE-4EBB-A7B0-DAD6F2EBD64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prstGeom prst="rect">
            <a:avLst/>
          </a:prstGeo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EA8734A8-064F-425C-8E07-D3F31E7563D3}" type="datetimeFigureOut">
              <a:rPr lang="en-US" smtClean="0"/>
              <a:pPr/>
              <a:t>11/15/2016</a:t>
            </a:fld>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3CB4DDA7-CBFE-4EBB-A7B0-DAD6F2EBD64E}" type="slidenum">
              <a:rPr lang="en-US" smtClean="0"/>
              <a:pPr/>
              <a:t>‹#›</a:t>
            </a:fld>
            <a:endParaRPr lang="en-US"/>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EA8734A8-064F-425C-8E07-D3F31E7563D3}" type="datetimeFigureOut">
              <a:rPr lang="en-US" smtClean="0"/>
              <a:pPr/>
              <a:t>11/15/2016</a:t>
            </a:fld>
            <a:endParaRPr lang="en-US"/>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3CB4DDA7-CBFE-4EBB-A7B0-DAD6F2EBD64E}" type="slidenum">
              <a:rPr lang="en-US" smtClean="0"/>
              <a:pPr/>
              <a:t>‹#›</a:t>
            </a:fld>
            <a:endParaRPr lang="en-US"/>
          </a:p>
        </p:txBody>
      </p:sp>
      <p:sp>
        <p:nvSpPr>
          <p:cNvPr id="14" name="Footer Placeholder 13"/>
          <p:cNvSpPr>
            <a:spLocks noGrp="1"/>
          </p:cNvSpPr>
          <p:nvPr>
            <p:ph type="ftr" sz="quarter" idx="12"/>
          </p:nvPr>
        </p:nvSpPr>
        <p:spPr>
          <a:xfrm>
            <a:off x="609600" y="6248206"/>
            <a:ext cx="5421083" cy="365125"/>
          </a:xfrm>
          <a:prstGeom prst="rect">
            <a:avLst/>
          </a:prstGeo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fld id="{EA8734A8-064F-425C-8E07-D3F31E7563D3}" type="datetimeFigureOut">
              <a:rPr lang="en-US" smtClean="0"/>
              <a:pPr/>
              <a:t>11/15/2016</a:t>
            </a:fld>
            <a:endParaRPr lang="en-US"/>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3CB4DDA7-CBFE-4EBB-A7B0-DAD6F2EBD64E}" type="slidenum">
              <a:rPr lang="en-US" smtClean="0"/>
              <a:pPr/>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EA8734A8-064F-425C-8E07-D3F31E7563D3}" type="datetimeFigureOut">
              <a:rPr lang="en-US" smtClean="0"/>
              <a:pPr/>
              <a:t>11/15/2016</a:t>
            </a:fld>
            <a:endParaRPr lang="en-US"/>
          </a:p>
        </p:txBody>
      </p:sp>
      <p:sp>
        <p:nvSpPr>
          <p:cNvPr id="12" name="Slide Number Placeholder 11"/>
          <p:cNvSpPr>
            <a:spLocks noGrp="1"/>
          </p:cNvSpPr>
          <p:nvPr>
            <p:ph type="sldNum" sz="quarter" idx="16"/>
          </p:nvPr>
        </p:nvSpPr>
        <p:spPr>
          <a:xfrm>
            <a:off x="0" y="1272222"/>
            <a:ext cx="533400" cy="244476"/>
          </a:xfrm>
          <a:prstGeom prst="rect">
            <a:avLst/>
          </a:prstGeom>
        </p:spPr>
        <p:txBody>
          <a:bodyPr rtlCol="0"/>
          <a:lstStyle/>
          <a:p>
            <a:fld id="{3CB4DDA7-CBFE-4EBB-A7B0-DAD6F2EBD64E}" type="slidenum">
              <a:rPr lang="en-US" smtClean="0"/>
              <a:pPr/>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fld id="{EA8734A8-064F-425C-8E07-D3F31E7563D3}" type="datetimeFigureOut">
              <a:rPr lang="en-US" smtClean="0"/>
              <a:pPr/>
              <a:t>11/15/2016</a:t>
            </a:fld>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3CB4DDA7-CBFE-4EBB-A7B0-DAD6F2EBD64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fld id="{EA8734A8-064F-425C-8E07-D3F31E7563D3}" type="datetimeFigureOut">
              <a:rPr lang="en-US" smtClean="0"/>
              <a:pPr/>
              <a:t>11/15/2016</a:t>
            </a:fld>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3CB4DDA7-CBFE-4EBB-A7B0-DAD6F2EBD64E}"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EA8734A8-064F-425C-8E07-D3F31E7563D3}" type="datetimeFigureOut">
              <a:rPr lang="en-US" smtClean="0"/>
              <a:pPr/>
              <a:t>11/15/2016</a:t>
            </a:fld>
            <a:endParaRPr lang="en-US"/>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3CB4DDA7-CBFE-4EBB-A7B0-DAD6F2EBD64E}" type="slidenum">
              <a:rPr lang="en-US" smtClean="0"/>
              <a:pPr/>
              <a:t>‹#›</a:t>
            </a:fld>
            <a:endParaRPr lang="en-US"/>
          </a:p>
        </p:txBody>
      </p:sp>
      <p:sp>
        <p:nvSpPr>
          <p:cNvPr id="3" name="Text Placeholder 2"/>
          <p:cNvSpPr>
            <a:spLocks noGrp="1"/>
          </p:cNvSpPr>
          <p:nvPr>
            <p:ph type="body" idx="2"/>
          </p:nvPr>
        </p:nvSpPr>
        <p:spPr>
          <a:xfrm>
            <a:off x="609600" y="1752600"/>
            <a:ext cx="1600200" cy="43434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fld id="{EA8734A8-064F-425C-8E07-D3F31E7563D3}" type="datetimeFigureOut">
              <a:rPr lang="en-US" smtClean="0"/>
              <a:pPr/>
              <a:t>11/15/2016</a:t>
            </a:fld>
            <a:endParaRPr lang="en-US"/>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lvl1pPr>
          </a:lstStyle>
          <a:p>
            <a:fld id="{3CB4DDA7-CBFE-4EBB-A7B0-DAD6F2EBD64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A8734A8-064F-425C-8E07-D3F31E7563D3}" type="datetimeFigureOut">
              <a:rPr lang="en-US" smtClean="0"/>
              <a:pPr/>
              <a:t>11/15/2016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CB4DDA7-CBFE-4EBB-A7B0-DAD6F2EBD64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12648" y="1600200"/>
            <a:ext cx="8153400" cy="452628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EA8734A8-064F-425C-8E07-D3F31E7563D3}" type="datetimeFigureOut">
              <a:rPr lang="en-US" smtClean="0"/>
              <a:pPr/>
              <a:t>11/15/2016</a:t>
            </a:fld>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fld id="{3CB4DDA7-CBFE-4EBB-A7B0-DAD6F2EBD64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fld id="{EA8734A8-064F-425C-8E07-D3F31E7563D3}" type="datetimeFigureOut">
              <a:rPr lang="en-US" smtClean="0"/>
              <a:pPr/>
              <a:t>11/15/2016</a:t>
            </a:fld>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3CB4DDA7-CBFE-4EBB-A7B0-DAD6F2EBD64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A8734A8-064F-425C-8E07-D3F31E7563D3}" type="datetimeFigureOut">
              <a:rPr lang="en-US" smtClean="0"/>
              <a:pPr/>
              <a:t>11/15/2016</a:t>
            </a:fld>
            <a:endParaRPr lang="en-US"/>
          </a:p>
        </p:txBody>
      </p:sp>
      <p:sp>
        <p:nvSpPr>
          <p:cNvPr id="10" name="Slide Number Placeholder 9"/>
          <p:cNvSpPr>
            <a:spLocks noGrp="1"/>
          </p:cNvSpPr>
          <p:nvPr>
            <p:ph type="sldNum" sz="quarter" idx="16"/>
          </p:nvPr>
        </p:nvSpPr>
        <p:spPr/>
        <p:txBody>
          <a:bodyPr rtlCol="0"/>
          <a:lstStyle/>
          <a:p>
            <a:fld id="{3CB4DDA7-CBFE-4EBB-A7B0-DAD6F2EBD64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A8734A8-064F-425C-8E07-D3F31E7563D3}" type="datetimeFigureOut">
              <a:rPr lang="en-US" smtClean="0"/>
              <a:pPr/>
              <a:t>11/15/2016</a:t>
            </a:fld>
            <a:endParaRPr lang="en-US"/>
          </a:p>
        </p:txBody>
      </p:sp>
      <p:sp>
        <p:nvSpPr>
          <p:cNvPr id="12" name="Slide Number Placeholder 11"/>
          <p:cNvSpPr>
            <a:spLocks noGrp="1"/>
          </p:cNvSpPr>
          <p:nvPr>
            <p:ph type="sldNum" sz="quarter" idx="16"/>
          </p:nvPr>
        </p:nvSpPr>
        <p:spPr/>
        <p:txBody>
          <a:bodyPr rtlCol="0"/>
          <a:lstStyle/>
          <a:p>
            <a:fld id="{3CB4DDA7-CBFE-4EBB-A7B0-DAD6F2EBD64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8734A8-064F-425C-8E07-D3F31E7563D3}" type="datetimeFigureOut">
              <a:rPr lang="en-US" smtClean="0"/>
              <a:pPr/>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CB4DDA7-CBFE-4EBB-A7B0-DAD6F2EBD6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734A8-064F-425C-8E07-D3F31E7563D3}" type="datetimeFigureOut">
              <a:rPr lang="en-US" smtClean="0"/>
              <a:pPr/>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CB4DDA7-CBFE-4EBB-A7B0-DAD6F2EBD6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A8734A8-064F-425C-8E07-D3F31E7563D3}"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CB4DDA7-CBFE-4EBB-A7B0-DAD6F2EBD64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A8734A8-064F-425C-8E07-D3F31E7563D3}" type="datetimeFigureOut">
              <a:rPr lang="en-US" smtClean="0"/>
              <a:pPr/>
              <a:t>11/15/2016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CB4DDA7-CBFE-4EBB-A7B0-DAD6F2EBD64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A8734A8-064F-425C-8E07-D3F31E7563D3}" type="datetimeFigureOut">
              <a:rPr lang="en-US" smtClean="0"/>
              <a:pPr/>
              <a:t>11/15/2016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CB4DDA7-CBFE-4EBB-A7B0-DAD6F2EBD6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QuestionShape"/>
          <p:cNvSpPr/>
          <p:nvPr userDrawn="1"/>
        </p:nvSpPr>
        <p:spPr>
          <a:xfrm>
            <a:off x="127000" y="127000"/>
            <a:ext cx="8890000" cy="2857500"/>
          </a:xfrm>
          <a:prstGeom prst="rect">
            <a:avLst/>
          </a:prstGeom>
        </p:spPr>
        <p:txBody>
          <a:bodyPr vert="horz" anchor="ctr">
            <a:normAutofit/>
          </a:bodyPr>
          <a:lstStyle/>
          <a:p>
            <a:pPr lvl="0">
              <a:spcBef>
                <a:spcPct val="0"/>
              </a:spcBef>
              <a:buNone/>
            </a:pPr>
            <a:r>
              <a:rPr kumimoji="0" lang="en-US" sz="4400" smtClean="0">
                <a:solidFill>
                  <a:schemeClr val="tx2"/>
                </a:solidFill>
                <a:latin typeface="+mj-lt"/>
                <a:ea typeface="+mj-ea"/>
                <a:cs typeface="+mj-cs"/>
              </a:rPr>
              <a:t>iRespond Question Master</a:t>
            </a:r>
            <a:endParaRPr kumimoji="0" lang="en-US" sz="4400">
              <a:solidFill>
                <a:schemeClr val="tx2"/>
              </a:solidFill>
              <a:latin typeface="+mj-lt"/>
              <a:ea typeface="+mj-ea"/>
              <a:cs typeface="+mj-cs"/>
            </a:endParaRPr>
          </a:p>
        </p:txBody>
      </p:sp>
      <p:sp>
        <p:nvSpPr>
          <p:cNvPr id="4" name="AShape"/>
          <p:cNvSpPr/>
          <p:nvPr userDrawn="1"/>
        </p:nvSpPr>
        <p:spPr>
          <a:xfrm>
            <a:off x="127000" y="3111500"/>
            <a:ext cx="8890000" cy="711200"/>
          </a:xfrm>
          <a:prstGeom prst="rect">
            <a:avLst/>
          </a:prstGeom>
        </p:spPr>
        <p:txBody>
          <a:bodyPr vert="horz">
            <a:normAutofit/>
          </a:bodyPr>
          <a:lstStyle/>
          <a:p>
            <a:pPr marL="320040" lvl="0" indent="-320040" algn="l" defTabSz="914400" rtl="0" eaLnBrk="1" latinLnBrk="0" hangingPunct="1">
              <a:spcBef>
                <a:spcPts val="700"/>
              </a:spcBef>
              <a:buClr>
                <a:schemeClr val="accent2"/>
              </a:buClr>
              <a:buSzPct val="60000"/>
              <a:buFont typeface="Wingdings"/>
              <a:buNone/>
            </a:pPr>
            <a:r>
              <a:rPr kumimoji="0" lang="en-US" sz="2900" smtClean="0">
                <a:solidFill>
                  <a:schemeClr val="tx1"/>
                </a:solidFill>
              </a:rPr>
              <a:t>A.) Response A</a:t>
            </a:r>
            <a:endParaRPr kumimoji="0" lang="en-US" sz="2900">
              <a:solidFill>
                <a:schemeClr val="tx1"/>
              </a:solidFill>
            </a:endParaRPr>
          </a:p>
        </p:txBody>
      </p:sp>
      <p:sp>
        <p:nvSpPr>
          <p:cNvPr id="5" name="BShape"/>
          <p:cNvSpPr/>
          <p:nvPr userDrawn="1"/>
        </p:nvSpPr>
        <p:spPr>
          <a:xfrm>
            <a:off x="127000" y="3835400"/>
            <a:ext cx="8890000" cy="711200"/>
          </a:xfrm>
          <a:prstGeom prst="rect">
            <a:avLst/>
          </a:prstGeom>
        </p:spPr>
        <p:txBody>
          <a:bodyPr vert="horz">
            <a:normAutofit/>
          </a:bodyPr>
          <a:lstStyle/>
          <a:p>
            <a:pPr marL="320040" lvl="0" indent="-320040" algn="l" defTabSz="914400" rtl="0" eaLnBrk="1" latinLnBrk="0" hangingPunct="1">
              <a:spcBef>
                <a:spcPts val="700"/>
              </a:spcBef>
              <a:buClr>
                <a:schemeClr val="accent2"/>
              </a:buClr>
              <a:buSzPct val="60000"/>
              <a:buFont typeface="Wingdings"/>
              <a:buNone/>
            </a:pPr>
            <a:r>
              <a:rPr kumimoji="0" lang="en-US" sz="2900" smtClean="0">
                <a:solidFill>
                  <a:schemeClr val="tx1"/>
                </a:solidFill>
              </a:rPr>
              <a:t>B.) Response B</a:t>
            </a:r>
            <a:endParaRPr kumimoji="0" lang="en-US" sz="2900">
              <a:solidFill>
                <a:schemeClr val="tx1"/>
              </a:solidFill>
            </a:endParaRPr>
          </a:p>
        </p:txBody>
      </p:sp>
      <p:sp>
        <p:nvSpPr>
          <p:cNvPr id="6" name="CShape"/>
          <p:cNvSpPr/>
          <p:nvPr userDrawn="1"/>
        </p:nvSpPr>
        <p:spPr>
          <a:xfrm>
            <a:off x="127000" y="4559300"/>
            <a:ext cx="8890000" cy="711200"/>
          </a:xfrm>
          <a:prstGeom prst="rect">
            <a:avLst/>
          </a:prstGeom>
        </p:spPr>
        <p:txBody>
          <a:bodyPr vert="horz">
            <a:normAutofit/>
          </a:bodyPr>
          <a:lstStyle/>
          <a:p>
            <a:pPr marL="320040" lvl="0" indent="-320040" algn="l" defTabSz="914400" rtl="0" eaLnBrk="1" latinLnBrk="0" hangingPunct="1">
              <a:spcBef>
                <a:spcPts val="700"/>
              </a:spcBef>
              <a:buClr>
                <a:schemeClr val="accent2"/>
              </a:buClr>
              <a:buSzPct val="60000"/>
              <a:buFont typeface="Wingdings"/>
              <a:buNone/>
            </a:pPr>
            <a:r>
              <a:rPr kumimoji="0" lang="en-US" sz="2900" smtClean="0">
                <a:solidFill>
                  <a:schemeClr val="tx1"/>
                </a:solidFill>
              </a:rPr>
              <a:t>C.) Response C</a:t>
            </a:r>
            <a:endParaRPr kumimoji="0" lang="en-US" sz="2900">
              <a:solidFill>
                <a:schemeClr val="tx1"/>
              </a:solidFill>
            </a:endParaRPr>
          </a:p>
        </p:txBody>
      </p:sp>
      <p:sp>
        <p:nvSpPr>
          <p:cNvPr id="10" name="DShape"/>
          <p:cNvSpPr/>
          <p:nvPr userDrawn="1"/>
        </p:nvSpPr>
        <p:spPr>
          <a:xfrm>
            <a:off x="127000" y="5283200"/>
            <a:ext cx="8890000" cy="711200"/>
          </a:xfrm>
          <a:prstGeom prst="rect">
            <a:avLst/>
          </a:prstGeom>
        </p:spPr>
        <p:txBody>
          <a:bodyPr vert="horz">
            <a:normAutofit/>
          </a:bodyPr>
          <a:lstStyle/>
          <a:p>
            <a:pPr marL="320040" lvl="0" indent="-320040" algn="l" defTabSz="914400" rtl="0" eaLnBrk="1" latinLnBrk="0" hangingPunct="1">
              <a:spcBef>
                <a:spcPts val="700"/>
              </a:spcBef>
              <a:buClr>
                <a:schemeClr val="accent2"/>
              </a:buClr>
              <a:buSzPct val="60000"/>
              <a:buFont typeface="Wingdings"/>
              <a:buNone/>
            </a:pPr>
            <a:r>
              <a:rPr kumimoji="0" lang="en-US" sz="2900" smtClean="0">
                <a:solidFill>
                  <a:schemeClr val="tx1"/>
                </a:solidFill>
              </a:rPr>
              <a:t>D.) Response D</a:t>
            </a:r>
            <a:endParaRPr kumimoji="0" lang="en-US" sz="2900">
              <a:solidFill>
                <a:schemeClr val="tx1"/>
              </a:solidFill>
            </a:endParaRPr>
          </a:p>
        </p:txBody>
      </p:sp>
      <p:sp>
        <p:nvSpPr>
          <p:cNvPr id="11" name="EShape"/>
          <p:cNvSpPr/>
          <p:nvPr userDrawn="1"/>
        </p:nvSpPr>
        <p:spPr>
          <a:xfrm>
            <a:off x="127000" y="6007100"/>
            <a:ext cx="8890000" cy="711200"/>
          </a:xfrm>
          <a:prstGeom prst="rect">
            <a:avLst/>
          </a:prstGeom>
        </p:spPr>
        <p:txBody>
          <a:bodyPr vert="horz">
            <a:normAutofit/>
          </a:bodyPr>
          <a:lstStyle/>
          <a:p>
            <a:pPr marL="320040" lvl="0" indent="-320040" algn="l" defTabSz="914400" rtl="0" eaLnBrk="1" latinLnBrk="0" hangingPunct="1">
              <a:spcBef>
                <a:spcPts val="700"/>
              </a:spcBef>
              <a:buClr>
                <a:schemeClr val="accent2"/>
              </a:buClr>
              <a:buSzPct val="60000"/>
              <a:buFont typeface="Wingdings"/>
              <a:buNone/>
            </a:pPr>
            <a:r>
              <a:rPr kumimoji="0" lang="en-US" sz="2900" smtClean="0">
                <a:solidFill>
                  <a:schemeClr val="tx1"/>
                </a:solidFill>
              </a:rPr>
              <a:t>E.) Response E</a:t>
            </a:r>
            <a:endParaRPr kumimoji="0" lang="en-US" sz="2900">
              <a:solidFill>
                <a:schemeClr val="tx1"/>
              </a:solidFill>
            </a:endParaRPr>
          </a:p>
        </p:txBody>
      </p:sp>
      <p:sp>
        <p:nvSpPr>
          <p:cNvPr id="12" name="Percent"/>
          <p:cNvSpPr/>
          <p:nvPr userDrawn="1"/>
        </p:nvSpPr>
        <p:spPr>
          <a:xfrm>
            <a:off x="6350000" y="254000"/>
            <a:ext cx="2540000" cy="5080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5" name="Timer"/>
          <p:cNvSpPr/>
          <p:nvPr userDrawn="1"/>
        </p:nvSpPr>
        <p:spPr>
          <a:xfrm>
            <a:off x="254000" y="254000"/>
            <a:ext cx="2540000" cy="5080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40" name="CorrectBarGroup"/>
          <p:cNvGrpSpPr/>
          <p:nvPr userDrawn="1"/>
        </p:nvGrpSpPr>
        <p:grpSpPr>
          <a:xfrm>
            <a:off x="1270000" y="3175000"/>
            <a:ext cx="2667000" cy="2540000"/>
            <a:chOff x="1270000" y="3175000"/>
            <a:chExt cx="2667000" cy="2540000"/>
          </a:xfrm>
        </p:grpSpPr>
        <p:sp>
          <p:nvSpPr>
            <p:cNvPr id="5" name="CorrectBar0"/>
            <p:cNvSpPr/>
            <p:nvPr userDrawn="1"/>
          </p:nvSpPr>
          <p:spPr>
            <a:xfrm>
              <a:off x="1270000" y="3175000"/>
              <a:ext cx="1079500" cy="2540000"/>
            </a:xfrm>
            <a:prstGeom prst="rect">
              <a:avLst/>
            </a:prstGeom>
            <a:solidFill>
              <a:srgbClr val="22FF22"/>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rrectBar1"/>
            <p:cNvSpPr/>
            <p:nvPr userDrawn="1"/>
          </p:nvSpPr>
          <p:spPr>
            <a:xfrm>
              <a:off x="2857500" y="4445000"/>
              <a:ext cx="1079500" cy="1270000"/>
            </a:xfrm>
            <a:prstGeom prst="rect">
              <a:avLst/>
            </a:prstGeom>
            <a:solidFill>
              <a:srgbClr val="22FF22"/>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PercentLabelGroup"/>
          <p:cNvGrpSpPr/>
          <p:nvPr userDrawn="1"/>
        </p:nvGrpSpPr>
        <p:grpSpPr>
          <a:xfrm>
            <a:off x="1270000" y="1270000"/>
            <a:ext cx="7429500" cy="317500"/>
            <a:chOff x="1270000" y="1270000"/>
            <a:chExt cx="7429500" cy="317500"/>
          </a:xfrm>
        </p:grpSpPr>
        <p:sp>
          <p:nvSpPr>
            <p:cNvPr id="4" name="PercentLabel0"/>
            <p:cNvSpPr/>
            <p:nvPr userDrawn="1"/>
          </p:nvSpPr>
          <p:spPr>
            <a:xfrm>
              <a:off x="1270000" y="1270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0" name="PercentLabel1"/>
            <p:cNvSpPr/>
            <p:nvPr userDrawn="1"/>
          </p:nvSpPr>
          <p:spPr>
            <a:xfrm>
              <a:off x="2857500" y="1270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5" name="PercentLabel2"/>
            <p:cNvSpPr/>
            <p:nvPr userDrawn="1"/>
          </p:nvSpPr>
          <p:spPr>
            <a:xfrm>
              <a:off x="4445000" y="1270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8" name="PercentLabel3"/>
            <p:cNvSpPr/>
            <p:nvPr userDrawn="1"/>
          </p:nvSpPr>
          <p:spPr>
            <a:xfrm>
              <a:off x="6032500" y="1270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1" name="PercentLabel4"/>
            <p:cNvSpPr/>
            <p:nvPr userDrawn="1"/>
          </p:nvSpPr>
          <p:spPr>
            <a:xfrm>
              <a:off x="7620000" y="1270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41" name="IncorrectBarGroup"/>
          <p:cNvGrpSpPr/>
          <p:nvPr userDrawn="1"/>
        </p:nvGrpSpPr>
        <p:grpSpPr>
          <a:xfrm>
            <a:off x="4445000" y="1905000"/>
            <a:ext cx="4254500" cy="3810000"/>
            <a:chOff x="4445000" y="1905000"/>
            <a:chExt cx="4254500" cy="3810000"/>
          </a:xfrm>
        </p:grpSpPr>
        <p:sp>
          <p:nvSpPr>
            <p:cNvPr id="16" name="IncorrectBar2"/>
            <p:cNvSpPr/>
            <p:nvPr userDrawn="1"/>
          </p:nvSpPr>
          <p:spPr>
            <a:xfrm>
              <a:off x="4445000" y="1905000"/>
              <a:ext cx="1079500" cy="3810000"/>
            </a:xfrm>
            <a:prstGeom prst="rect">
              <a:avLst/>
            </a:prstGeom>
            <a:solidFill>
              <a:srgbClr val="FF2222"/>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ncorrectBar3"/>
            <p:cNvSpPr/>
            <p:nvPr userDrawn="1"/>
          </p:nvSpPr>
          <p:spPr>
            <a:xfrm>
              <a:off x="6032500" y="1905000"/>
              <a:ext cx="1079500" cy="3810000"/>
            </a:xfrm>
            <a:prstGeom prst="rect">
              <a:avLst/>
            </a:prstGeom>
            <a:solidFill>
              <a:srgbClr val="FF2222"/>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ncorrectBar4"/>
            <p:cNvSpPr/>
            <p:nvPr userDrawn="1"/>
          </p:nvSpPr>
          <p:spPr>
            <a:xfrm>
              <a:off x="7620000" y="3175000"/>
              <a:ext cx="1079500" cy="2540000"/>
            </a:xfrm>
            <a:prstGeom prst="rect">
              <a:avLst/>
            </a:prstGeom>
            <a:solidFill>
              <a:srgbClr val="FF2222"/>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XLabelGroup"/>
          <p:cNvGrpSpPr/>
          <p:nvPr userDrawn="1"/>
        </p:nvGrpSpPr>
        <p:grpSpPr>
          <a:xfrm>
            <a:off x="1270000" y="5842000"/>
            <a:ext cx="7429500" cy="317500"/>
            <a:chOff x="1270000" y="5842000"/>
            <a:chExt cx="7429500" cy="317500"/>
          </a:xfrm>
        </p:grpSpPr>
        <p:sp>
          <p:nvSpPr>
            <p:cNvPr id="6" name="XValueLabel0"/>
            <p:cNvSpPr/>
            <p:nvPr userDrawn="1"/>
          </p:nvSpPr>
          <p:spPr>
            <a:xfrm>
              <a:off x="1270000" y="5842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2" name="XValueLabel1"/>
            <p:cNvSpPr/>
            <p:nvPr userDrawn="1"/>
          </p:nvSpPr>
          <p:spPr>
            <a:xfrm>
              <a:off x="2857500" y="5842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7" name="XValueLabel2"/>
            <p:cNvSpPr/>
            <p:nvPr userDrawn="1"/>
          </p:nvSpPr>
          <p:spPr>
            <a:xfrm>
              <a:off x="4445000" y="5842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20" name="XValueLabel3"/>
            <p:cNvSpPr/>
            <p:nvPr userDrawn="1"/>
          </p:nvSpPr>
          <p:spPr>
            <a:xfrm>
              <a:off x="6032500" y="5842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5" name="XValueLabel4"/>
            <p:cNvSpPr/>
            <p:nvPr userDrawn="1"/>
          </p:nvSpPr>
          <p:spPr>
            <a:xfrm>
              <a:off x="7620000" y="5842000"/>
              <a:ext cx="1079500" cy="3175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9" name="AxisLineGroup"/>
          <p:cNvGrpSpPr/>
          <p:nvPr userDrawn="1"/>
        </p:nvGrpSpPr>
        <p:grpSpPr>
          <a:xfrm>
            <a:off x="889000" y="1587500"/>
            <a:ext cx="8001000" cy="4127500"/>
            <a:chOff x="889000" y="1587500"/>
            <a:chExt cx="8001000" cy="4127500"/>
          </a:xfrm>
        </p:grpSpPr>
        <p:cxnSp>
          <p:nvCxnSpPr>
            <p:cNvPr id="26"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7" name="YLabelGroup"/>
          <p:cNvGrpSpPr/>
          <p:nvPr userDrawn="1"/>
        </p:nvGrpSpPr>
        <p:grpSpPr>
          <a:xfrm>
            <a:off x="254000" y="1841500"/>
            <a:ext cx="762000" cy="3937000"/>
            <a:chOff x="254000" y="1841500"/>
            <a:chExt cx="762000" cy="3937000"/>
          </a:xfrm>
        </p:grpSpPr>
        <p:sp>
          <p:nvSpPr>
            <p:cNvPr id="29" name="YValueLabel0"/>
            <p:cNvSpPr/>
            <p:nvPr userDrawn="1"/>
          </p:nvSpPr>
          <p:spPr>
            <a:xfrm>
              <a:off x="254000" y="5651500"/>
              <a:ext cx="762000" cy="1270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31" name="YValueLabel1"/>
            <p:cNvSpPr/>
            <p:nvPr userDrawn="1"/>
          </p:nvSpPr>
          <p:spPr>
            <a:xfrm>
              <a:off x="254000" y="4381500"/>
              <a:ext cx="762000" cy="1270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3" name="YValueLabel2"/>
            <p:cNvSpPr/>
            <p:nvPr userDrawn="1"/>
          </p:nvSpPr>
          <p:spPr>
            <a:xfrm>
              <a:off x="254000" y="3111500"/>
              <a:ext cx="762000" cy="1270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5" name="YValueLabel3"/>
            <p:cNvSpPr/>
            <p:nvPr userDrawn="1"/>
          </p:nvSpPr>
          <p:spPr>
            <a:xfrm>
              <a:off x="254000" y="1841500"/>
              <a:ext cx="762000" cy="127000"/>
            </a:xfrm>
            <a:prstGeom prst="rect">
              <a:avLst/>
            </a:prstGeom>
            <a:solidFill>
              <a:schemeClr val="accent1">
                <a:alpha val="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text</a:t>
            </a:r>
            <a:r>
              <a:rPr lang="en-US" sz="4000" dirty="0" smtClean="0"/>
              <a:t> </a:t>
            </a:r>
            <a:r>
              <a:rPr lang="en-US" sz="6000" dirty="0" smtClean="0"/>
              <a:t>structure</a:t>
            </a:r>
            <a:endParaRPr lang="en-US" sz="4000" dirty="0"/>
          </a:p>
        </p:txBody>
      </p:sp>
      <p:sp>
        <p:nvSpPr>
          <p:cNvPr id="3" name="Subtitle 2"/>
          <p:cNvSpPr>
            <a:spLocks noGrp="1"/>
          </p:cNvSpPr>
          <p:nvPr>
            <p:ph type="subTitle" idx="1"/>
          </p:nvPr>
        </p:nvSpPr>
        <p:spPr/>
        <p:txBody>
          <a:bodyPr>
            <a:noAutofit/>
          </a:bodyPr>
          <a:lstStyle/>
          <a:p>
            <a:r>
              <a:rPr lang="en-US" sz="4400" dirty="0" smtClean="0"/>
              <a:t>ELA</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Chronological Order</a:t>
            </a:r>
            <a:endParaRPr lang="en-US" sz="4800" dirty="0"/>
          </a:p>
        </p:txBody>
      </p:sp>
      <p:sp>
        <p:nvSpPr>
          <p:cNvPr id="3" name="Content Placeholder 2"/>
          <p:cNvSpPr>
            <a:spLocks noGrp="1"/>
          </p:cNvSpPr>
          <p:nvPr>
            <p:ph sz="quarter" idx="1"/>
          </p:nvPr>
        </p:nvSpPr>
        <p:spPr/>
        <p:txBody>
          <a:bodyPr/>
          <a:lstStyle/>
          <a:p>
            <a:r>
              <a:rPr lang="en-US" sz="3200" dirty="0" smtClean="0"/>
              <a:t>Information is </a:t>
            </a:r>
            <a:r>
              <a:rPr lang="en-US" sz="3200" u="sng" dirty="0" smtClean="0"/>
              <a:t>organized </a:t>
            </a:r>
            <a:r>
              <a:rPr lang="en-US" sz="3200" dirty="0" smtClean="0"/>
              <a:t>in order of </a:t>
            </a:r>
            <a:r>
              <a:rPr lang="en-US" sz="3200" u="sng" dirty="0" smtClean="0"/>
              <a:t>time</a:t>
            </a:r>
            <a:r>
              <a:rPr lang="en-US" sz="3200" dirty="0" smtClean="0"/>
              <a:t>.</a:t>
            </a:r>
          </a:p>
          <a:p>
            <a:endParaRPr lang="en-US" dirty="0" smtClean="0"/>
          </a:p>
          <a:p>
            <a:pPr>
              <a:buNone/>
            </a:pPr>
            <a:endParaRPr lang="en-US" dirty="0"/>
          </a:p>
        </p:txBody>
      </p:sp>
      <p:pic>
        <p:nvPicPr>
          <p:cNvPr id="1029" name="Picture 5"/>
          <p:cNvPicPr>
            <a:picLocks noChangeAspect="1" noChangeArrowheads="1"/>
          </p:cNvPicPr>
          <p:nvPr/>
        </p:nvPicPr>
        <p:blipFill>
          <a:blip r:embed="rId2" cstate="print"/>
          <a:srcRect/>
          <a:stretch>
            <a:fillRect/>
          </a:stretch>
        </p:blipFill>
        <p:spPr bwMode="auto">
          <a:xfrm>
            <a:off x="3529013" y="2333624"/>
            <a:ext cx="2421545" cy="2543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p:tgtEl>
                                          <p:spTgt spid="1029"/>
                                        </p:tgtEl>
                                        <p:attrNameLst>
                                          <p:attrName>ppt_y</p:attrName>
                                        </p:attrNameLst>
                                      </p:cBhvr>
                                      <p:tavLst>
                                        <p:tav tm="0">
                                          <p:val>
                                            <p:strVal val="#ppt_y+#ppt_h*1.125000"/>
                                          </p:val>
                                        </p:tav>
                                        <p:tav tm="100000">
                                          <p:val>
                                            <p:strVal val="#ppt_y"/>
                                          </p:val>
                                        </p:tav>
                                      </p:tavLst>
                                    </p:anim>
                                    <p:animEffect transition="in" filter="wipe(up)">
                                      <p:cBhvr>
                                        <p:cTn id="14"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Chronological Order</a:t>
            </a:r>
            <a:endParaRPr lang="en-US" sz="5400" dirty="0"/>
          </a:p>
        </p:txBody>
      </p:sp>
      <p:sp>
        <p:nvSpPr>
          <p:cNvPr id="3" name="Content Placeholder 2"/>
          <p:cNvSpPr>
            <a:spLocks noGrp="1"/>
          </p:cNvSpPr>
          <p:nvPr>
            <p:ph sz="quarter" idx="1"/>
          </p:nvPr>
        </p:nvSpPr>
        <p:spPr/>
        <p:txBody>
          <a:bodyPr>
            <a:normAutofit/>
          </a:bodyPr>
          <a:lstStyle/>
          <a:p>
            <a:pPr>
              <a:buNone/>
            </a:pPr>
            <a:r>
              <a:rPr lang="en-US" sz="3600" dirty="0" smtClean="0"/>
              <a:t>Jack and Jill ran up the hill to fetch a pail of water. Jack fell down and broke his crown and Jill came tumbling after.</a:t>
            </a:r>
          </a:p>
        </p:txBody>
      </p:sp>
      <p:pic>
        <p:nvPicPr>
          <p:cNvPr id="2050" name="Picture 2"/>
          <p:cNvPicPr>
            <a:picLocks noChangeAspect="1" noChangeArrowheads="1"/>
          </p:cNvPicPr>
          <p:nvPr/>
        </p:nvPicPr>
        <p:blipFill>
          <a:blip r:embed="rId2" cstate="print"/>
          <a:srcRect/>
          <a:stretch>
            <a:fillRect/>
          </a:stretch>
        </p:blipFill>
        <p:spPr bwMode="auto">
          <a:xfrm>
            <a:off x="5486400" y="3581400"/>
            <a:ext cx="2209800"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Chronological Order</a:t>
            </a:r>
            <a:endParaRPr lang="en-US" dirty="0"/>
          </a:p>
        </p:txBody>
      </p:sp>
      <p:sp>
        <p:nvSpPr>
          <p:cNvPr id="3" name="Content Placeholder 2"/>
          <p:cNvSpPr>
            <a:spLocks noGrp="1"/>
          </p:cNvSpPr>
          <p:nvPr>
            <p:ph sz="quarter" idx="1"/>
          </p:nvPr>
        </p:nvSpPr>
        <p:spPr>
          <a:xfrm>
            <a:off x="612648" y="1600200"/>
            <a:ext cx="8153400" cy="4800600"/>
          </a:xfrm>
        </p:spPr>
        <p:txBody>
          <a:bodyPr>
            <a:normAutofit/>
          </a:bodyPr>
          <a:lstStyle/>
          <a:p>
            <a:r>
              <a:rPr lang="en-US" sz="3600" dirty="0" smtClean="0"/>
              <a:t>Re-write the example so that it is not in chronological order.</a:t>
            </a:r>
          </a:p>
          <a:p>
            <a:r>
              <a:rPr lang="en-US" sz="3600" dirty="0" smtClean="0"/>
              <a:t>Do not make up your own sentences! Just rearrange the sentences!</a:t>
            </a:r>
          </a:p>
          <a:p>
            <a:r>
              <a:rPr lang="en-US" sz="3600" dirty="0" smtClean="0"/>
              <a:t>Jack and Jill ran up the hill to fetch a pail of water. Jack fell down and broke his crown and Jill came tumbling after.</a:t>
            </a:r>
          </a:p>
          <a:p>
            <a:r>
              <a:rPr lang="en-US" sz="3600" dirty="0" smtClean="0"/>
              <a:t>You have three minutes.</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Chronological Order</a:t>
            </a:r>
            <a:endParaRPr lang="en-US" dirty="0"/>
          </a:p>
        </p:txBody>
      </p:sp>
      <p:sp>
        <p:nvSpPr>
          <p:cNvPr id="3" name="Content Placeholder 2"/>
          <p:cNvSpPr>
            <a:spLocks noGrp="1"/>
          </p:cNvSpPr>
          <p:nvPr>
            <p:ph sz="quarter" idx="1"/>
          </p:nvPr>
        </p:nvSpPr>
        <p:spPr>
          <a:xfrm>
            <a:off x="612648" y="1600200"/>
            <a:ext cx="8153400" cy="4800600"/>
          </a:xfrm>
        </p:spPr>
        <p:txBody>
          <a:bodyPr>
            <a:noAutofit/>
          </a:bodyPr>
          <a:lstStyle/>
          <a:p>
            <a:r>
              <a:rPr lang="en-US" sz="3600" dirty="0" smtClean="0"/>
              <a:t>Share your version with your neighbor.</a:t>
            </a:r>
          </a:p>
          <a:p>
            <a:r>
              <a:rPr lang="en-US" sz="3600" dirty="0" smtClean="0"/>
              <a:t>Do either of your versions make sense?</a:t>
            </a:r>
          </a:p>
          <a:p>
            <a:r>
              <a:rPr lang="en-US" sz="3600" dirty="0" smtClean="0"/>
              <a:t>Why is chronological order so important?</a:t>
            </a:r>
          </a:p>
          <a:p>
            <a:r>
              <a:rPr lang="en-US" sz="3600" dirty="0" smtClean="0"/>
              <a:t>You have two minutes to discuss.</a:t>
            </a:r>
          </a:p>
          <a:p>
            <a:r>
              <a:rPr lang="en-US" sz="3600" dirty="0" smtClean="0"/>
              <a:t>Be prepared to share your responses.</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Compare and Contrast</a:t>
            </a:r>
            <a:endParaRPr lang="en-US" sz="5400" dirty="0"/>
          </a:p>
        </p:txBody>
      </p:sp>
      <p:sp>
        <p:nvSpPr>
          <p:cNvPr id="3" name="Content Placeholder 2"/>
          <p:cNvSpPr>
            <a:spLocks noGrp="1"/>
          </p:cNvSpPr>
          <p:nvPr>
            <p:ph sz="quarter" idx="1"/>
          </p:nvPr>
        </p:nvSpPr>
        <p:spPr/>
        <p:txBody>
          <a:bodyPr>
            <a:normAutofit/>
          </a:bodyPr>
          <a:lstStyle/>
          <a:p>
            <a:r>
              <a:rPr lang="en-US" sz="4400" u="sng" dirty="0" smtClean="0"/>
              <a:t>Two</a:t>
            </a:r>
            <a:r>
              <a:rPr lang="en-US" sz="4400" dirty="0" smtClean="0"/>
              <a:t> or more things are described</a:t>
            </a:r>
          </a:p>
          <a:p>
            <a:r>
              <a:rPr lang="en-US" sz="4400" dirty="0" smtClean="0"/>
              <a:t>Their </a:t>
            </a:r>
            <a:r>
              <a:rPr lang="en-US" sz="4400" u="sng" dirty="0" smtClean="0"/>
              <a:t>similarities</a:t>
            </a:r>
            <a:r>
              <a:rPr lang="en-US" sz="4400" dirty="0" smtClean="0"/>
              <a:t> and </a:t>
            </a:r>
            <a:r>
              <a:rPr lang="en-US" sz="4400" u="sng" dirty="0" smtClean="0"/>
              <a:t>differences</a:t>
            </a:r>
            <a:r>
              <a:rPr lang="en-US" sz="4400" dirty="0" smtClean="0"/>
              <a:t> are discussed/analyzed.</a:t>
            </a:r>
            <a:endParaRPr lang="en-US" sz="4400" dirty="0"/>
          </a:p>
        </p:txBody>
      </p:sp>
      <p:pic>
        <p:nvPicPr>
          <p:cNvPr id="4" name="Picture 3"/>
          <p:cNvPicPr>
            <a:picLocks noChangeAspect="1"/>
          </p:cNvPicPr>
          <p:nvPr/>
        </p:nvPicPr>
        <p:blipFill>
          <a:blip r:embed="rId2"/>
          <a:stretch>
            <a:fillRect/>
          </a:stretch>
        </p:blipFill>
        <p:spPr>
          <a:xfrm>
            <a:off x="2133600" y="3886200"/>
            <a:ext cx="4787900" cy="2705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sp>
        <p:nvSpPr>
          <p:cNvPr id="5" name="Content Placeholder 4"/>
          <p:cNvSpPr>
            <a:spLocks noGrp="1"/>
          </p:cNvSpPr>
          <p:nvPr>
            <p:ph sz="quarter" idx="1"/>
          </p:nvPr>
        </p:nvSpPr>
        <p:spPr/>
        <p:txBody>
          <a:bodyPr/>
          <a:lstStyle/>
          <a:p>
            <a:r>
              <a:rPr lang="en-US" sz="3200" dirty="0" smtClean="0"/>
              <a:t>Using a Venn Diagram (illustrated below), we’ll compare and contrast </a:t>
            </a:r>
            <a:r>
              <a:rPr lang="en-US" sz="3200" dirty="0" smtClean="0"/>
              <a:t>Carleton </a:t>
            </a:r>
            <a:r>
              <a:rPr lang="en-US" sz="3200" dirty="0" smtClean="0"/>
              <a:t>Middle School &amp; Grissom Middle School.</a:t>
            </a:r>
          </a:p>
          <a:p>
            <a:r>
              <a:rPr lang="en-US" sz="3200" dirty="0" smtClean="0"/>
              <a:t>We will only be using facts—not opinions!</a:t>
            </a:r>
          </a:p>
          <a:p>
            <a:r>
              <a:rPr lang="en-US" sz="3200" dirty="0" smtClean="0"/>
              <a:t>For example, we can discuss their locations, mascots, school colors, population, cultural diversity, etc.</a:t>
            </a:r>
          </a:p>
          <a:p>
            <a:pPr marL="0" indent="0">
              <a:buNone/>
            </a:pPr>
            <a:endParaRPr lang="en-US" dirty="0"/>
          </a:p>
        </p:txBody>
      </p:sp>
      <p:pic>
        <p:nvPicPr>
          <p:cNvPr id="6" name="Content Placeholder 3"/>
          <p:cNvPicPr>
            <a:picLocks noChangeAspect="1" noChangeArrowheads="1"/>
          </p:cNvPicPr>
          <p:nvPr/>
        </p:nvPicPr>
        <p:blipFill>
          <a:blip r:embed="rId2" cstate="print"/>
          <a:srcRect/>
          <a:stretch>
            <a:fillRect/>
          </a:stretch>
        </p:blipFill>
        <p:spPr bwMode="auto">
          <a:xfrm>
            <a:off x="5867400" y="4876800"/>
            <a:ext cx="2322534"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sp>
        <p:nvSpPr>
          <p:cNvPr id="5" name="Content Placeholder 4"/>
          <p:cNvSpPr>
            <a:spLocks noGrp="1"/>
          </p:cNvSpPr>
          <p:nvPr>
            <p:ph sz="quarter" idx="1"/>
          </p:nvPr>
        </p:nvSpPr>
        <p:spPr/>
        <p:txBody>
          <a:bodyPr/>
          <a:lstStyle/>
          <a:p>
            <a:r>
              <a:rPr lang="en-US" dirty="0" smtClean="0"/>
              <a:t>Differences</a:t>
            </a:r>
            <a:endParaRPr lang="en-US" dirty="0"/>
          </a:p>
        </p:txBody>
      </p:sp>
      <p:sp>
        <p:nvSpPr>
          <p:cNvPr id="6" name="Oval 5"/>
          <p:cNvSpPr/>
          <p:nvPr/>
        </p:nvSpPr>
        <p:spPr>
          <a:xfrm>
            <a:off x="685800" y="2209800"/>
            <a:ext cx="4876800" cy="396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t>Carleton </a:t>
            </a:r>
            <a:r>
              <a:rPr lang="en-US" sz="2400" dirty="0" smtClean="0"/>
              <a:t>Middle School</a:t>
            </a:r>
          </a:p>
          <a:p>
            <a:pPr algn="ctr"/>
            <a:endParaRPr lang="en-US" sz="3200" dirty="0"/>
          </a:p>
          <a:p>
            <a:pPr algn="ctr"/>
            <a:endParaRPr lang="en-US" sz="3200" dirty="0" smtClean="0"/>
          </a:p>
          <a:p>
            <a:pPr algn="ctr"/>
            <a:endParaRPr lang="en-US" sz="3200" dirty="0"/>
          </a:p>
          <a:p>
            <a:pPr algn="ctr"/>
            <a:endParaRPr lang="en-US" sz="3200" dirty="0" smtClean="0"/>
          </a:p>
          <a:p>
            <a:pPr algn="ctr"/>
            <a:endParaRPr lang="en-US" sz="3200" dirty="0" smtClean="0"/>
          </a:p>
        </p:txBody>
      </p:sp>
      <p:sp>
        <p:nvSpPr>
          <p:cNvPr id="7" name="Oval 6"/>
          <p:cNvSpPr/>
          <p:nvPr/>
        </p:nvSpPr>
        <p:spPr>
          <a:xfrm>
            <a:off x="3581400" y="2209800"/>
            <a:ext cx="5029200" cy="3962400"/>
          </a:xfrm>
          <a:prstGeom prst="ellipse">
            <a:avLst/>
          </a:prstGeom>
          <a:solidFill>
            <a:schemeClr val="lt1">
              <a:alpha val="2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a:p>
            <a:pPr algn="r"/>
            <a:r>
              <a:rPr lang="en-US" sz="2800" dirty="0" smtClean="0"/>
              <a:t>Grissom Middle School</a:t>
            </a:r>
          </a:p>
          <a:p>
            <a:pPr algn="ctr"/>
            <a:endParaRPr lang="en-US" sz="2800" dirty="0"/>
          </a:p>
          <a:p>
            <a:pPr algn="ctr"/>
            <a:endParaRPr lang="en-US" sz="2800" dirty="0" smtClean="0"/>
          </a:p>
          <a:p>
            <a:pPr algn="ctr"/>
            <a:endParaRPr lang="en-US" sz="2800" dirty="0"/>
          </a:p>
          <a:p>
            <a:pPr algn="ctr"/>
            <a:endParaRPr lang="en-US" sz="2800" dirty="0" smtClean="0"/>
          </a:p>
          <a:p>
            <a:pPr algn="ctr"/>
            <a:endParaRPr lang="en-US" sz="2800" dirty="0"/>
          </a:p>
          <a:p>
            <a:pPr algn="ctr"/>
            <a:endParaRPr lang="en-US" sz="2800" dirty="0" smtClean="0"/>
          </a:p>
          <a:p>
            <a:pPr algn="ct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Solution</a:t>
            </a:r>
            <a:endParaRPr lang="en-US" dirty="0"/>
          </a:p>
        </p:txBody>
      </p:sp>
      <p:sp>
        <p:nvSpPr>
          <p:cNvPr id="3" name="Content Placeholder 2"/>
          <p:cNvSpPr>
            <a:spLocks noGrp="1"/>
          </p:cNvSpPr>
          <p:nvPr>
            <p:ph sz="quarter" idx="1"/>
          </p:nvPr>
        </p:nvSpPr>
        <p:spPr/>
        <p:txBody>
          <a:bodyPr/>
          <a:lstStyle/>
          <a:p>
            <a:r>
              <a:rPr lang="en-US" sz="4000" dirty="0" smtClean="0"/>
              <a:t>A </a:t>
            </a:r>
            <a:r>
              <a:rPr lang="en-US" sz="4000" u="sng" dirty="0" smtClean="0"/>
              <a:t>problem </a:t>
            </a:r>
            <a:r>
              <a:rPr lang="en-US" sz="4000" dirty="0" smtClean="0"/>
              <a:t>is described and a response or </a:t>
            </a:r>
            <a:r>
              <a:rPr lang="en-US" sz="4000" u="sng" dirty="0" smtClean="0"/>
              <a:t>solution </a:t>
            </a:r>
            <a:r>
              <a:rPr lang="en-US" sz="4000" dirty="0" smtClean="0"/>
              <a:t>is proposed or </a:t>
            </a:r>
            <a:r>
              <a:rPr lang="en-US" sz="4000" u="sng" dirty="0" smtClean="0"/>
              <a:t>explained</a:t>
            </a:r>
            <a:r>
              <a:rPr lang="en-US" sz="4000" dirty="0" smtClean="0"/>
              <a:t>.</a:t>
            </a:r>
          </a:p>
          <a:p>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029200" y="3657600"/>
            <a:ext cx="2830089"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Problem and Solution</a:t>
            </a:r>
            <a:endParaRPr lang="en-US" sz="6000" dirty="0"/>
          </a:p>
        </p:txBody>
      </p:sp>
      <p:sp>
        <p:nvSpPr>
          <p:cNvPr id="3" name="Content Placeholder 2"/>
          <p:cNvSpPr>
            <a:spLocks noGrp="1"/>
          </p:cNvSpPr>
          <p:nvPr>
            <p:ph sz="quarter" idx="1"/>
          </p:nvPr>
        </p:nvSpPr>
        <p:spPr/>
        <p:txBody>
          <a:bodyPr/>
          <a:lstStyle/>
          <a:p>
            <a:r>
              <a:rPr lang="en-US" dirty="0" smtClean="0"/>
              <a:t>Read the following passage.</a:t>
            </a:r>
          </a:p>
          <a:p>
            <a:r>
              <a:rPr lang="en-US" dirty="0" smtClean="0"/>
              <a:t>Identify the problem and solution with your neighbor.</a:t>
            </a:r>
          </a:p>
          <a:p>
            <a:r>
              <a:rPr lang="en-US" dirty="0" smtClean="0"/>
              <a:t>Write down your answers in your notes.</a:t>
            </a:r>
          </a:p>
          <a:p>
            <a:r>
              <a:rPr lang="en-US" dirty="0" smtClean="0"/>
              <a:t>You will have I minute.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Problem and Solution</a:t>
            </a:r>
            <a:endParaRPr lang="en-US" sz="5400" dirty="0"/>
          </a:p>
        </p:txBody>
      </p:sp>
      <p:sp>
        <p:nvSpPr>
          <p:cNvPr id="3" name="Content Placeholder 2"/>
          <p:cNvSpPr>
            <a:spLocks noGrp="1"/>
          </p:cNvSpPr>
          <p:nvPr>
            <p:ph sz="quarter" idx="1"/>
          </p:nvPr>
        </p:nvSpPr>
        <p:spPr>
          <a:xfrm>
            <a:off x="457200" y="1752600"/>
            <a:ext cx="8153400" cy="4495800"/>
          </a:xfrm>
        </p:spPr>
        <p:txBody>
          <a:bodyPr>
            <a:normAutofit/>
          </a:bodyPr>
          <a:lstStyle/>
          <a:p>
            <a:r>
              <a:rPr lang="en-US" sz="3600" dirty="0" smtClean="0"/>
              <a:t>The volume in the hallway after lunch is an increasing problem.  Loud students in the hallway disrupt the learning of those in class.  Therefore, the teachers should enact a silent hallway policy to protect the learning of all students.</a:t>
            </a:r>
            <a:endParaRPr lang="en-US" sz="3600" dirty="0"/>
          </a:p>
        </p:txBody>
      </p:sp>
      <p:pic>
        <p:nvPicPr>
          <p:cNvPr id="9218" name="Picture 2"/>
          <p:cNvPicPr>
            <a:picLocks noChangeAspect="1" noChangeArrowheads="1"/>
          </p:cNvPicPr>
          <p:nvPr/>
        </p:nvPicPr>
        <p:blipFill>
          <a:blip r:embed="rId2" cstate="print"/>
          <a:srcRect/>
          <a:stretch>
            <a:fillRect/>
          </a:stretch>
        </p:blipFill>
        <p:spPr bwMode="auto">
          <a:xfrm>
            <a:off x="6096000" y="4191000"/>
            <a:ext cx="21431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text structure?</a:t>
            </a:r>
            <a:endParaRPr lang="en-US" dirty="0"/>
          </a:p>
        </p:txBody>
      </p:sp>
      <p:sp>
        <p:nvSpPr>
          <p:cNvPr id="3" name="Content Placeholder 2"/>
          <p:cNvSpPr>
            <a:spLocks noGrp="1"/>
          </p:cNvSpPr>
          <p:nvPr>
            <p:ph sz="quarter" idx="1"/>
          </p:nvPr>
        </p:nvSpPr>
        <p:spPr/>
        <p:txBody>
          <a:bodyPr>
            <a:normAutofit/>
          </a:bodyPr>
          <a:lstStyle/>
          <a:p>
            <a:r>
              <a:rPr lang="en-US" sz="3600" dirty="0" smtClean="0"/>
              <a:t>Text structure is how </a:t>
            </a:r>
            <a:r>
              <a:rPr lang="en-US" sz="3600" u="sng" dirty="0" smtClean="0"/>
              <a:t>information </a:t>
            </a:r>
            <a:r>
              <a:rPr lang="en-US" sz="3600" dirty="0" smtClean="0"/>
              <a:t>is </a:t>
            </a:r>
            <a:r>
              <a:rPr lang="en-US" sz="3600" u="sng" dirty="0" smtClean="0"/>
              <a:t>organized</a:t>
            </a:r>
            <a:r>
              <a:rPr lang="en-US" sz="3600" dirty="0" smtClean="0"/>
              <a:t> in a passage</a:t>
            </a:r>
          </a:p>
          <a:p>
            <a:r>
              <a:rPr lang="en-US" sz="3600" dirty="0" smtClean="0"/>
              <a:t>The structure can </a:t>
            </a:r>
            <a:r>
              <a:rPr lang="en-US" sz="3600" u="sng" dirty="0" smtClean="0"/>
              <a:t>change</a:t>
            </a:r>
            <a:r>
              <a:rPr lang="en-US" sz="3600" dirty="0" smtClean="0"/>
              <a:t> multiple (many) times in a passage</a:t>
            </a:r>
            <a:endParaRPr lang="en-US" sz="3600" dirty="0"/>
          </a:p>
        </p:txBody>
      </p:sp>
      <p:pic>
        <p:nvPicPr>
          <p:cNvPr id="4" name="Picture 3"/>
          <p:cNvPicPr>
            <a:picLocks noChangeAspect="1"/>
          </p:cNvPicPr>
          <p:nvPr/>
        </p:nvPicPr>
        <p:blipFill>
          <a:blip r:embed="rId2"/>
          <a:stretch>
            <a:fillRect/>
          </a:stretch>
        </p:blipFill>
        <p:spPr>
          <a:xfrm>
            <a:off x="6248400" y="3481907"/>
            <a:ext cx="1892099"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Solution</a:t>
            </a:r>
            <a:endParaRPr lang="en-US" dirty="0"/>
          </a:p>
        </p:txBody>
      </p:sp>
      <p:sp>
        <p:nvSpPr>
          <p:cNvPr id="3" name="Content Placeholder 2"/>
          <p:cNvSpPr>
            <a:spLocks noGrp="1"/>
          </p:cNvSpPr>
          <p:nvPr>
            <p:ph sz="quarter" idx="1"/>
          </p:nvPr>
        </p:nvSpPr>
        <p:spPr>
          <a:xfrm>
            <a:off x="304800" y="1600200"/>
            <a:ext cx="8153400" cy="4495800"/>
          </a:xfrm>
        </p:spPr>
        <p:txBody>
          <a:bodyPr>
            <a:normAutofit/>
          </a:bodyPr>
          <a:lstStyle/>
          <a:p>
            <a:r>
              <a:rPr lang="en-US" sz="4400" dirty="0" smtClean="0"/>
              <a:t>What’s the problem?</a:t>
            </a:r>
          </a:p>
          <a:p>
            <a:pPr lvl="1"/>
            <a:r>
              <a:rPr lang="en-US" sz="4000" dirty="0" smtClean="0"/>
              <a:t>Students are too loud in the hallways.</a:t>
            </a:r>
          </a:p>
          <a:p>
            <a:r>
              <a:rPr lang="en-US" sz="4400" dirty="0" smtClean="0"/>
              <a:t>What’s the solution?</a:t>
            </a:r>
          </a:p>
          <a:p>
            <a:pPr lvl="1"/>
            <a:r>
              <a:rPr lang="en-US" sz="4000" dirty="0" smtClean="0"/>
              <a:t>Teachers should enact a silent hallway policy.</a:t>
            </a:r>
          </a:p>
        </p:txBody>
      </p:sp>
      <p:pic>
        <p:nvPicPr>
          <p:cNvPr id="4" name="Picture 2"/>
          <p:cNvPicPr>
            <a:picLocks noChangeAspect="1" noChangeArrowheads="1"/>
          </p:cNvPicPr>
          <p:nvPr/>
        </p:nvPicPr>
        <p:blipFill>
          <a:blip r:embed="rId2" cstate="print"/>
          <a:srcRect/>
          <a:stretch>
            <a:fillRect/>
          </a:stretch>
        </p:blipFill>
        <p:spPr bwMode="auto">
          <a:xfrm>
            <a:off x="7239000" y="2057400"/>
            <a:ext cx="1685925" cy="4581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Sequence/Process </a:t>
            </a:r>
            <a:endParaRPr lang="en-US" sz="5400" dirty="0"/>
          </a:p>
        </p:txBody>
      </p:sp>
      <p:sp>
        <p:nvSpPr>
          <p:cNvPr id="3" name="Content Placeholder 2"/>
          <p:cNvSpPr>
            <a:spLocks noGrp="1"/>
          </p:cNvSpPr>
          <p:nvPr>
            <p:ph sz="quarter" idx="1"/>
          </p:nvPr>
        </p:nvSpPr>
        <p:spPr/>
        <p:txBody>
          <a:bodyPr>
            <a:normAutofit/>
          </a:bodyPr>
          <a:lstStyle/>
          <a:p>
            <a:r>
              <a:rPr lang="en-US" sz="3600" dirty="0" smtClean="0"/>
              <a:t>Information is organized in </a:t>
            </a:r>
            <a:r>
              <a:rPr lang="en-US" sz="3600" u="sng" dirty="0" smtClean="0"/>
              <a:t>steps.</a:t>
            </a:r>
            <a:endParaRPr lang="en-US" sz="3600" b="1" dirty="0" smtClean="0"/>
          </a:p>
          <a:p>
            <a:r>
              <a:rPr lang="en-US" sz="3600" dirty="0" smtClean="0"/>
              <a:t>A process is explained.</a:t>
            </a:r>
            <a:endParaRPr lang="en-US" sz="3600" dirty="0"/>
          </a:p>
        </p:txBody>
      </p:sp>
      <p:pic>
        <p:nvPicPr>
          <p:cNvPr id="1027" name="Picture 3"/>
          <p:cNvPicPr>
            <a:picLocks noChangeAspect="1" noChangeArrowheads="1"/>
          </p:cNvPicPr>
          <p:nvPr/>
        </p:nvPicPr>
        <p:blipFill>
          <a:blip r:embed="rId2" cstate="print"/>
          <a:srcRect/>
          <a:stretch>
            <a:fillRect/>
          </a:stretch>
        </p:blipFill>
        <p:spPr bwMode="auto">
          <a:xfrm>
            <a:off x="2133600" y="3124200"/>
            <a:ext cx="4423919" cy="3047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Sequence/Process</a:t>
            </a:r>
            <a:endParaRPr lang="en-US" dirty="0"/>
          </a:p>
        </p:txBody>
      </p:sp>
      <p:sp>
        <p:nvSpPr>
          <p:cNvPr id="3" name="Content Placeholder 2"/>
          <p:cNvSpPr>
            <a:spLocks noGrp="1"/>
          </p:cNvSpPr>
          <p:nvPr>
            <p:ph sz="quarter" idx="1"/>
          </p:nvPr>
        </p:nvSpPr>
        <p:spPr>
          <a:xfrm>
            <a:off x="381000" y="1600200"/>
            <a:ext cx="8385048" cy="4876800"/>
          </a:xfrm>
        </p:spPr>
        <p:txBody>
          <a:bodyPr>
            <a:normAutofit/>
          </a:bodyPr>
          <a:lstStyle/>
          <a:p>
            <a:r>
              <a:rPr lang="en-US" sz="3200" dirty="0" smtClean="0"/>
              <a:t>Take out a piece of paper for this activity.</a:t>
            </a:r>
          </a:p>
          <a:p>
            <a:r>
              <a:rPr lang="en-US" sz="3200" dirty="0" smtClean="0"/>
              <a:t>Activity:</a:t>
            </a:r>
          </a:p>
          <a:p>
            <a:pPr lvl="1"/>
            <a:r>
              <a:rPr lang="en-US" sz="2800" dirty="0" smtClean="0"/>
              <a:t>Marvin the Martian has just landed in Spring Grove, PA. Marvin is rather hungry and really wants to eat a bowl of cereal with milk, but he doesn’t know how!  Write out each step Marvin must take to properly prepare and eat a bowl of cereal.</a:t>
            </a:r>
          </a:p>
          <a:p>
            <a:pPr lvl="1"/>
            <a:r>
              <a:rPr lang="en-US" sz="2800" dirty="0" smtClean="0"/>
              <a:t>*You will have 2 minutes to write out these steps!</a:t>
            </a:r>
          </a:p>
          <a:p>
            <a:pPr lvl="1"/>
            <a:r>
              <a:rPr lang="en-US" sz="2800" dirty="0" smtClean="0"/>
              <a:t>Be prepared to share your answers.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Sequence/Process </a:t>
            </a:r>
            <a:endParaRPr lang="en-US" dirty="0"/>
          </a:p>
        </p:txBody>
      </p:sp>
      <p:sp>
        <p:nvSpPr>
          <p:cNvPr id="3" name="Content Placeholder 2"/>
          <p:cNvSpPr>
            <a:spLocks noGrp="1"/>
          </p:cNvSpPr>
          <p:nvPr>
            <p:ph sz="quarter" idx="1"/>
          </p:nvPr>
        </p:nvSpPr>
        <p:spPr>
          <a:xfrm>
            <a:off x="609600" y="1447800"/>
            <a:ext cx="8153400" cy="5029200"/>
          </a:xfrm>
        </p:spPr>
        <p:txBody>
          <a:bodyPr>
            <a:noAutofit/>
          </a:bodyPr>
          <a:lstStyle/>
          <a:p>
            <a:pPr marL="514350" indent="-514350">
              <a:buFont typeface="+mj-lt"/>
              <a:buAutoNum type="arabicPeriod"/>
            </a:pPr>
            <a:r>
              <a:rPr lang="en-US" sz="2600" dirty="0" smtClean="0"/>
              <a:t>Get a clean bowl from the cabinet.</a:t>
            </a:r>
          </a:p>
          <a:p>
            <a:pPr marL="514350" indent="-514350">
              <a:buFont typeface="+mj-lt"/>
              <a:buAutoNum type="arabicPeriod"/>
            </a:pPr>
            <a:r>
              <a:rPr lang="en-US" sz="2600" dirty="0" smtClean="0"/>
              <a:t>Take out a clean spoon from the utensil drawer.</a:t>
            </a:r>
          </a:p>
          <a:p>
            <a:pPr marL="514350" indent="-514350">
              <a:buFont typeface="+mj-lt"/>
              <a:buAutoNum type="arabicPeriod"/>
            </a:pPr>
            <a:r>
              <a:rPr lang="en-US" sz="2600" dirty="0" smtClean="0"/>
              <a:t>Pick the cereal you want.</a:t>
            </a:r>
          </a:p>
          <a:p>
            <a:pPr marL="514350" indent="-514350">
              <a:buFont typeface="+mj-lt"/>
              <a:buAutoNum type="arabicPeriod"/>
            </a:pPr>
            <a:r>
              <a:rPr lang="en-US" sz="2600" dirty="0" smtClean="0"/>
              <a:t>Retrieve the milk from the refrigerator.</a:t>
            </a:r>
          </a:p>
          <a:p>
            <a:pPr marL="514350" indent="-514350">
              <a:buFont typeface="+mj-lt"/>
              <a:buAutoNum type="arabicPeriod"/>
            </a:pPr>
            <a:r>
              <a:rPr lang="en-US" sz="2600" dirty="0" smtClean="0"/>
              <a:t>Pour the cereal into the bowl, but don’t fill it up all the way!</a:t>
            </a:r>
          </a:p>
          <a:p>
            <a:pPr marL="514350" indent="-514350">
              <a:buFont typeface="+mj-lt"/>
              <a:buAutoNum type="arabicPeriod"/>
            </a:pPr>
            <a:r>
              <a:rPr lang="en-US" sz="2600" dirty="0" smtClean="0"/>
              <a:t>Pour the milk into the cereal, but don’t pour too much!</a:t>
            </a:r>
          </a:p>
          <a:p>
            <a:pPr marL="514350" indent="-514350">
              <a:buFont typeface="+mj-lt"/>
              <a:buAutoNum type="arabicPeriod"/>
            </a:pPr>
            <a:r>
              <a:rPr lang="en-US" sz="2600" dirty="0" smtClean="0"/>
              <a:t>Use the spoon to scoop out the cereal and milk and bring it to your mouth.</a:t>
            </a:r>
          </a:p>
          <a:p>
            <a:pPr marL="514350" indent="-514350">
              <a:buFont typeface="+mj-lt"/>
              <a:buAutoNum type="arabicPeriod"/>
            </a:pPr>
            <a:r>
              <a:rPr lang="en-US" sz="2600" dirty="0" smtClean="0"/>
              <a:t>Chew, swallow, repeat until the cereal is gone!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Sequence/Process</a:t>
            </a:r>
            <a:endParaRPr lang="en-US"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2743200" y="2286000"/>
            <a:ext cx="2632075" cy="3701355"/>
          </a:xfrm>
          <a:prstGeom prst="rect">
            <a:avLst/>
          </a:prstGeom>
          <a:noFill/>
          <a:ln w="9525">
            <a:noFill/>
            <a:miter lim="800000"/>
            <a:headEnd/>
            <a:tailEnd/>
          </a:ln>
        </p:spPr>
      </p:pic>
      <p:sp>
        <p:nvSpPr>
          <p:cNvPr id="5" name="Oval Callout 4"/>
          <p:cNvSpPr/>
          <p:nvPr/>
        </p:nvSpPr>
        <p:spPr>
          <a:xfrm>
            <a:off x="4648200" y="2514600"/>
            <a:ext cx="1828800" cy="121920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Thank you, earthlings!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Spatial/Descriptive</a:t>
            </a:r>
            <a:endParaRPr lang="en-US" sz="5400" dirty="0"/>
          </a:p>
        </p:txBody>
      </p:sp>
      <p:sp>
        <p:nvSpPr>
          <p:cNvPr id="3" name="Content Placeholder 2"/>
          <p:cNvSpPr>
            <a:spLocks noGrp="1"/>
          </p:cNvSpPr>
          <p:nvPr>
            <p:ph sz="quarter" idx="1"/>
          </p:nvPr>
        </p:nvSpPr>
        <p:spPr/>
        <p:txBody>
          <a:bodyPr>
            <a:noAutofit/>
          </a:bodyPr>
          <a:lstStyle/>
          <a:p>
            <a:r>
              <a:rPr lang="en-US" sz="3600" dirty="0" smtClean="0"/>
              <a:t>Information is organized in order of </a:t>
            </a:r>
            <a:r>
              <a:rPr lang="en-US" sz="3600" u="sng" dirty="0" smtClean="0"/>
              <a:t>space</a:t>
            </a:r>
            <a:r>
              <a:rPr lang="en-US" sz="3600" dirty="0" smtClean="0"/>
              <a:t> (top to </a:t>
            </a:r>
            <a:r>
              <a:rPr lang="en-US" sz="3600" u="sng" dirty="0" smtClean="0"/>
              <a:t>bottom</a:t>
            </a:r>
            <a:r>
              <a:rPr lang="en-US" sz="3600" dirty="0" smtClean="0"/>
              <a:t>, left to </a:t>
            </a:r>
            <a:r>
              <a:rPr lang="en-US" sz="3600" u="sng" dirty="0" smtClean="0"/>
              <a:t>right</a:t>
            </a:r>
            <a:r>
              <a:rPr lang="en-US" sz="3600" dirty="0" smtClean="0"/>
              <a:t>).</a:t>
            </a:r>
          </a:p>
          <a:p>
            <a:r>
              <a:rPr lang="en-US" sz="3600" dirty="0" smtClean="0"/>
              <a:t>Example:</a:t>
            </a:r>
          </a:p>
          <a:p>
            <a:pPr lvl="1"/>
            <a:r>
              <a:rPr lang="en-US" sz="3200" dirty="0" smtClean="0"/>
              <a:t>When you walk into my living room, my sofa and a bookcase is to your </a:t>
            </a:r>
            <a:r>
              <a:rPr lang="en-US" sz="3200" i="1" u="sng" dirty="0" smtClean="0"/>
              <a:t>right</a:t>
            </a:r>
            <a:r>
              <a:rPr lang="en-US" sz="3200" dirty="0" smtClean="0"/>
              <a:t>.  To your</a:t>
            </a:r>
            <a:r>
              <a:rPr lang="en-US" sz="3200" u="sng" dirty="0" smtClean="0"/>
              <a:t> </a:t>
            </a:r>
            <a:r>
              <a:rPr lang="en-US" sz="3200" i="1" u="sng" dirty="0" smtClean="0"/>
              <a:t>left</a:t>
            </a:r>
            <a:r>
              <a:rPr lang="en-US" sz="3200" u="sng" dirty="0" smtClean="0"/>
              <a:t> </a:t>
            </a:r>
            <a:r>
              <a:rPr lang="en-US" sz="3200" dirty="0" smtClean="0"/>
              <a:t>are the stairs leading to the second floor. The second bookcase is directly in</a:t>
            </a:r>
            <a:r>
              <a:rPr lang="en-US" sz="3200" u="sng" dirty="0" smtClean="0"/>
              <a:t> </a:t>
            </a:r>
            <a:r>
              <a:rPr lang="en-US" sz="3200" i="1" u="sng" dirty="0" smtClean="0"/>
              <a:t>front</a:t>
            </a:r>
            <a:r>
              <a:rPr lang="en-US" sz="3200" u="sng" dirty="0" smtClean="0"/>
              <a:t> </a:t>
            </a:r>
            <a:r>
              <a:rPr lang="en-US" sz="3200" dirty="0" smtClean="0"/>
              <a:t>of you.  On </a:t>
            </a:r>
            <a:r>
              <a:rPr lang="en-US" sz="3200" i="1" u="sng" dirty="0" smtClean="0"/>
              <a:t>top</a:t>
            </a:r>
            <a:r>
              <a:rPr lang="en-US" sz="3200" i="1" dirty="0" smtClean="0"/>
              <a:t> </a:t>
            </a:r>
            <a:r>
              <a:rPr lang="en-US" sz="3200" dirty="0" smtClean="0"/>
              <a:t>of the second bookcase is my navy teddy bear.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sz="quarter" idx="1"/>
          </p:nvPr>
        </p:nvSpPr>
        <p:spPr/>
        <p:txBody>
          <a:bodyPr>
            <a:noAutofit/>
          </a:bodyPr>
          <a:lstStyle/>
          <a:p>
            <a:r>
              <a:rPr lang="en-US" sz="3600" dirty="0" smtClean="0"/>
              <a:t>With a neighbor, answer the following questions:</a:t>
            </a:r>
          </a:p>
          <a:p>
            <a:pPr lvl="1"/>
            <a:r>
              <a:rPr lang="en-US" sz="3200" dirty="0" smtClean="0"/>
              <a:t>What is text structure?</a:t>
            </a:r>
          </a:p>
          <a:p>
            <a:pPr lvl="1"/>
            <a:r>
              <a:rPr lang="en-US" sz="3200" dirty="0" smtClean="0"/>
              <a:t>What are the six types?</a:t>
            </a:r>
          </a:p>
          <a:p>
            <a:pPr lvl="1"/>
            <a:r>
              <a:rPr lang="en-US" sz="3200" dirty="0" smtClean="0"/>
              <a:t>Pick two to explain to your neighbor.</a:t>
            </a:r>
          </a:p>
          <a:p>
            <a:pPr lvl="1"/>
            <a:r>
              <a:rPr lang="en-US" sz="3200" dirty="0" smtClean="0"/>
              <a:t>Which is the most challenging structure for you?</a:t>
            </a:r>
          </a:p>
          <a:p>
            <a:pPr lvl="1">
              <a:buNone/>
            </a:pPr>
            <a:r>
              <a:rPr lang="en-US" sz="3200" dirty="0" smtClean="0"/>
              <a:t>*You will have 3 minutes.</a:t>
            </a:r>
          </a:p>
          <a:p>
            <a:pPr lvl="1">
              <a:buNone/>
            </a:pPr>
            <a:r>
              <a:rPr lang="en-US" sz="3200" dirty="0" smtClean="0"/>
              <a:t>*Be prepared to share your answers!</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Text Structure</a:t>
            </a:r>
            <a:endParaRPr lang="en-US" dirty="0"/>
          </a:p>
        </p:txBody>
      </p:sp>
      <p:sp>
        <p:nvSpPr>
          <p:cNvPr id="3" name="Content Placeholder 2"/>
          <p:cNvSpPr>
            <a:spLocks noGrp="1"/>
          </p:cNvSpPr>
          <p:nvPr>
            <p:ph sz="quarter" idx="1"/>
          </p:nvPr>
        </p:nvSpPr>
        <p:spPr>
          <a:xfrm>
            <a:off x="612648" y="1600200"/>
            <a:ext cx="8153400" cy="4800600"/>
          </a:xfrm>
        </p:spPr>
        <p:txBody>
          <a:bodyPr>
            <a:noAutofit/>
          </a:bodyPr>
          <a:lstStyle/>
          <a:p>
            <a:r>
              <a:rPr lang="en-US" sz="3600" dirty="0" smtClean="0"/>
              <a:t>There are six (6) common types of text structure: </a:t>
            </a:r>
          </a:p>
          <a:p>
            <a:pPr lvl="1"/>
            <a:r>
              <a:rPr lang="en-US" sz="3200" dirty="0" smtClean="0"/>
              <a:t>Cause and </a:t>
            </a:r>
            <a:r>
              <a:rPr lang="en-US" sz="3200" u="sng" dirty="0" smtClean="0"/>
              <a:t>Effect</a:t>
            </a:r>
          </a:p>
          <a:p>
            <a:pPr lvl="1"/>
            <a:r>
              <a:rPr lang="en-US" sz="3200" u="sng" dirty="0" smtClean="0"/>
              <a:t>Chronological</a:t>
            </a:r>
            <a:r>
              <a:rPr lang="en-US" sz="3200" dirty="0" smtClean="0"/>
              <a:t> Order</a:t>
            </a:r>
          </a:p>
          <a:p>
            <a:pPr lvl="1"/>
            <a:r>
              <a:rPr lang="en-US" sz="3200" u="sng" dirty="0" smtClean="0"/>
              <a:t>Compare</a:t>
            </a:r>
            <a:r>
              <a:rPr lang="en-US" sz="3200" dirty="0" smtClean="0"/>
              <a:t> and Contrast</a:t>
            </a:r>
          </a:p>
          <a:p>
            <a:pPr lvl="1"/>
            <a:r>
              <a:rPr lang="en-US" sz="3200" dirty="0" smtClean="0"/>
              <a:t>Problem and </a:t>
            </a:r>
            <a:r>
              <a:rPr lang="en-US" sz="3200" u="sng" dirty="0" smtClean="0"/>
              <a:t>Solution</a:t>
            </a:r>
          </a:p>
          <a:p>
            <a:pPr lvl="1"/>
            <a:r>
              <a:rPr lang="en-US" sz="3200" u="sng" dirty="0" smtClean="0"/>
              <a:t>Sequence</a:t>
            </a:r>
            <a:r>
              <a:rPr lang="en-US" sz="3200" dirty="0" smtClean="0"/>
              <a:t>/Process</a:t>
            </a:r>
          </a:p>
          <a:p>
            <a:pPr lvl="1"/>
            <a:r>
              <a:rPr lang="en-US" sz="3200" u="sng" dirty="0" smtClean="0"/>
              <a:t>Spatial</a:t>
            </a:r>
            <a:r>
              <a:rPr lang="en-US" sz="3200" dirty="0" smtClean="0"/>
              <a:t>/Descriptive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3" end="3"/>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5" end="5"/>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a:xfrm>
            <a:off x="304800" y="1600200"/>
            <a:ext cx="8461248" cy="4495800"/>
          </a:xfrm>
        </p:spPr>
        <p:txBody>
          <a:bodyPr>
            <a:noAutofit/>
          </a:bodyPr>
          <a:lstStyle/>
          <a:p>
            <a:r>
              <a:rPr lang="en-US" sz="4000" dirty="0" smtClean="0"/>
              <a:t>With your neighbor, answer these questions:</a:t>
            </a:r>
          </a:p>
          <a:p>
            <a:pPr lvl="1"/>
            <a:r>
              <a:rPr lang="en-US" sz="3600" dirty="0" smtClean="0"/>
              <a:t>What is text structure?</a:t>
            </a:r>
          </a:p>
          <a:p>
            <a:pPr lvl="1"/>
            <a:r>
              <a:rPr lang="en-US" sz="3600" dirty="0" smtClean="0"/>
              <a:t>How many types of text structure exist?</a:t>
            </a:r>
          </a:p>
          <a:p>
            <a:pPr lvl="1"/>
            <a:r>
              <a:rPr lang="en-US" sz="3600" dirty="0" smtClean="0"/>
              <a:t>Pick two and describe them.</a:t>
            </a:r>
          </a:p>
          <a:p>
            <a:pPr lvl="2"/>
            <a:r>
              <a:rPr lang="en-US" sz="3200" dirty="0" smtClean="0"/>
              <a:t>You have 1 minute and 30 seconds to discuss.</a:t>
            </a:r>
          </a:p>
          <a:p>
            <a:pPr lvl="2"/>
            <a:r>
              <a:rPr lang="en-US" sz="3200" dirty="0" smtClean="0"/>
              <a:t>Be prepared to share your responses!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Cause and Effect</a:t>
            </a:r>
            <a:endParaRPr lang="en-US" sz="5400" dirty="0"/>
          </a:p>
        </p:txBody>
      </p:sp>
      <p:sp>
        <p:nvSpPr>
          <p:cNvPr id="3" name="Content Placeholder 2"/>
          <p:cNvSpPr>
            <a:spLocks noGrp="1"/>
          </p:cNvSpPr>
          <p:nvPr>
            <p:ph sz="quarter" idx="1"/>
          </p:nvPr>
        </p:nvSpPr>
        <p:spPr/>
        <p:txBody>
          <a:bodyPr>
            <a:normAutofit/>
          </a:bodyPr>
          <a:lstStyle/>
          <a:p>
            <a:r>
              <a:rPr lang="en-US" sz="4000" dirty="0" smtClean="0"/>
              <a:t>The </a:t>
            </a:r>
            <a:r>
              <a:rPr lang="en-US" sz="4000" u="sng" dirty="0" smtClean="0"/>
              <a:t>results</a:t>
            </a:r>
            <a:r>
              <a:rPr lang="en-US" sz="4000" dirty="0" smtClean="0"/>
              <a:t> of something are </a:t>
            </a:r>
            <a:r>
              <a:rPr lang="en-US" sz="4000" u="sng" dirty="0" smtClean="0"/>
              <a:t>explained</a:t>
            </a:r>
            <a:r>
              <a:rPr lang="en-US" sz="4000" dirty="0" smtClean="0"/>
              <a:t>.</a:t>
            </a:r>
          </a:p>
          <a:p>
            <a:r>
              <a:rPr lang="en-US" sz="4000" dirty="0" smtClean="0"/>
              <a:t>What is a cause?</a:t>
            </a:r>
          </a:p>
          <a:p>
            <a:pPr lvl="1"/>
            <a:r>
              <a:rPr lang="en-US" sz="3600" dirty="0" smtClean="0"/>
              <a:t>Something that gives </a:t>
            </a:r>
            <a:r>
              <a:rPr lang="en-US" sz="3600" u="sng" dirty="0" smtClean="0"/>
              <a:t>rise</a:t>
            </a:r>
            <a:r>
              <a:rPr lang="en-US" sz="3600" dirty="0" smtClean="0"/>
              <a:t> to an action</a:t>
            </a:r>
          </a:p>
          <a:p>
            <a:r>
              <a:rPr lang="en-US" sz="4000" dirty="0" smtClean="0"/>
              <a:t>What is an effect?</a:t>
            </a:r>
          </a:p>
          <a:p>
            <a:pPr lvl="1"/>
            <a:r>
              <a:rPr lang="en-US" sz="3600" dirty="0" smtClean="0"/>
              <a:t>A result of an </a:t>
            </a:r>
            <a:r>
              <a:rPr lang="en-US" sz="3600" u="sng" dirty="0" smtClean="0"/>
              <a:t>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Cause and Effect </a:t>
            </a:r>
            <a:endParaRPr lang="en-US" sz="5400" dirty="0"/>
          </a:p>
        </p:txBody>
      </p:sp>
      <p:sp>
        <p:nvSpPr>
          <p:cNvPr id="3" name="Content Placeholder 2"/>
          <p:cNvSpPr>
            <a:spLocks noGrp="1"/>
          </p:cNvSpPr>
          <p:nvPr>
            <p:ph sz="quarter" idx="1"/>
          </p:nvPr>
        </p:nvSpPr>
        <p:spPr>
          <a:xfrm>
            <a:off x="304800" y="1600200"/>
            <a:ext cx="8461248" cy="4876800"/>
          </a:xfrm>
        </p:spPr>
        <p:txBody>
          <a:bodyPr>
            <a:normAutofit/>
          </a:bodyPr>
          <a:lstStyle/>
          <a:p>
            <a:r>
              <a:rPr lang="en-US" sz="3600" dirty="0" smtClean="0"/>
              <a:t>Example:</a:t>
            </a:r>
          </a:p>
          <a:p>
            <a:pPr lvl="1"/>
            <a:r>
              <a:rPr lang="en-US" sz="3200" dirty="0" smtClean="0"/>
              <a:t>Becky Smith was invited to go to see “Breaking Dawn” with a group of her friends.  Becky’s mom told her she could see the movie, but only if she cleaned her room and washed the dishes.  Becky was so focused on picking out the perfect outfit that she forgot about her mom’s rule. Because Becky did not do her chores, she was not allowed to go the movie.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and Effect</a:t>
            </a:r>
            <a:endParaRPr lang="en-US" dirty="0"/>
          </a:p>
        </p:txBody>
      </p:sp>
      <p:sp>
        <p:nvSpPr>
          <p:cNvPr id="3" name="Content Placeholder 2"/>
          <p:cNvSpPr>
            <a:spLocks noGrp="1"/>
          </p:cNvSpPr>
          <p:nvPr>
            <p:ph sz="quarter" idx="1"/>
          </p:nvPr>
        </p:nvSpPr>
        <p:spPr/>
        <p:txBody>
          <a:bodyPr>
            <a:normAutofit/>
          </a:bodyPr>
          <a:lstStyle/>
          <a:p>
            <a:r>
              <a:rPr lang="en-US" dirty="0" smtClean="0"/>
              <a:t>With your neighbor, identify the </a:t>
            </a:r>
            <a:r>
              <a:rPr lang="en-US" b="1" u="sng" dirty="0" smtClean="0"/>
              <a:t>cause</a:t>
            </a:r>
            <a:r>
              <a:rPr lang="en-US" dirty="0" smtClean="0"/>
              <a:t> in the passage.</a:t>
            </a:r>
          </a:p>
          <a:p>
            <a:r>
              <a:rPr lang="en-US" dirty="0" smtClean="0"/>
              <a:t>You have 45 seconds.</a:t>
            </a:r>
          </a:p>
          <a:p>
            <a:pPr marL="320040" lvl="1" indent="-320040">
              <a:spcBef>
                <a:spcPts val="700"/>
              </a:spcBef>
              <a:buClr>
                <a:schemeClr val="accent2"/>
              </a:buClr>
              <a:buSzPct val="60000"/>
              <a:buFont typeface="Wingdings"/>
              <a:buChar char=""/>
            </a:pPr>
            <a:r>
              <a:rPr lang="en-US" dirty="0" smtClean="0"/>
              <a:t>Becky Smith was invited to go to see “Breaking Dawn” with a group of her friends.  Becky’s mom told her she could see the movie, but only if she cleaned her room and washed the dishes.  Becky was so focused on picking out the perfect outfit that she forgot about her mom’s rule. Because Becky did not do her chores, she was not allowed to go the movie.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and Effect</a:t>
            </a:r>
            <a:endParaRPr lang="en-US" dirty="0"/>
          </a:p>
        </p:txBody>
      </p:sp>
      <p:sp>
        <p:nvSpPr>
          <p:cNvPr id="3" name="Content Placeholder 2"/>
          <p:cNvSpPr>
            <a:spLocks noGrp="1"/>
          </p:cNvSpPr>
          <p:nvPr>
            <p:ph sz="quarter" idx="1"/>
          </p:nvPr>
        </p:nvSpPr>
        <p:spPr/>
        <p:txBody>
          <a:bodyPr>
            <a:normAutofit/>
          </a:bodyPr>
          <a:lstStyle/>
          <a:p>
            <a:r>
              <a:rPr lang="en-US" dirty="0" smtClean="0"/>
              <a:t>With a neighbor, identify the </a:t>
            </a:r>
            <a:r>
              <a:rPr lang="en-US" b="1" u="sng" dirty="0" smtClean="0"/>
              <a:t>effect</a:t>
            </a:r>
            <a:r>
              <a:rPr lang="en-US" dirty="0" smtClean="0"/>
              <a:t> in the passage.</a:t>
            </a:r>
          </a:p>
          <a:p>
            <a:r>
              <a:rPr lang="en-US" dirty="0" smtClean="0"/>
              <a:t>You have 45 seconds.</a:t>
            </a:r>
          </a:p>
          <a:p>
            <a:pPr marL="320040" lvl="1" indent="-320040">
              <a:spcBef>
                <a:spcPts val="700"/>
              </a:spcBef>
              <a:buClr>
                <a:schemeClr val="accent2"/>
              </a:buClr>
              <a:buSzPct val="60000"/>
              <a:buFont typeface="Wingdings"/>
              <a:buChar char=""/>
            </a:pPr>
            <a:r>
              <a:rPr lang="en-US" dirty="0" smtClean="0"/>
              <a:t>Becky Smith was invited to go to see “Breaking Dawn” with a group of her friends.  Becky’s mom told her she could see the movie, but only if she cleaned her room and washed the dishes.  Becky was so focused on picking out the perfect outfit that she forgot about her mom’s rule. Because Becky did not do her chores, she was not allowed to go the movie.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and Effect</a:t>
            </a:r>
            <a:endParaRPr lang="en-US" dirty="0"/>
          </a:p>
        </p:txBody>
      </p:sp>
      <p:sp>
        <p:nvSpPr>
          <p:cNvPr id="3" name="Content Placeholder 2"/>
          <p:cNvSpPr>
            <a:spLocks noGrp="1"/>
          </p:cNvSpPr>
          <p:nvPr>
            <p:ph sz="quarter" idx="1"/>
          </p:nvPr>
        </p:nvSpPr>
        <p:spPr/>
        <p:txBody>
          <a:bodyPr/>
          <a:lstStyle/>
          <a:p>
            <a:r>
              <a:rPr lang="en-US" sz="3200" dirty="0" smtClean="0"/>
              <a:t>Cause</a:t>
            </a:r>
          </a:p>
          <a:p>
            <a:pPr lvl="1"/>
            <a:r>
              <a:rPr lang="en-US" sz="2800" dirty="0" smtClean="0"/>
              <a:t>Becky did not do her chores.</a:t>
            </a:r>
          </a:p>
          <a:p>
            <a:r>
              <a:rPr lang="en-US" sz="3200" dirty="0" smtClean="0"/>
              <a:t>Effect</a:t>
            </a:r>
          </a:p>
          <a:p>
            <a:pPr lvl="1"/>
            <a:r>
              <a:rPr lang="en-US" sz="2800" dirty="0" smtClean="0"/>
              <a:t>Becky was not allowed to go to the movie.</a:t>
            </a:r>
          </a:p>
          <a:p>
            <a:pPr lvl="1">
              <a:buNone/>
            </a:pP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533400" y="4114800"/>
            <a:ext cx="2162175" cy="211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iRespondQuestionMaster">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iRespondGraphMaster">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369</TotalTime>
  <Words>1078</Words>
  <Application>Microsoft Office PowerPoint</Application>
  <PresentationFormat>On-screen Show (4:3)</PresentationFormat>
  <Paragraphs>123</Paragraphs>
  <Slides>26</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Tw Cen MT</vt:lpstr>
      <vt:lpstr>Wingdings</vt:lpstr>
      <vt:lpstr>Wingdings 2</vt:lpstr>
      <vt:lpstr>Median</vt:lpstr>
      <vt:lpstr>iRespondQuestionMaster</vt:lpstr>
      <vt:lpstr>iRespondGraphMaster</vt:lpstr>
      <vt:lpstr>text structure</vt:lpstr>
      <vt:lpstr>What is text structure?</vt:lpstr>
      <vt:lpstr>Types of Text Structure</vt:lpstr>
      <vt:lpstr>Review</vt:lpstr>
      <vt:lpstr>Cause and Effect</vt:lpstr>
      <vt:lpstr>Cause and Effect </vt:lpstr>
      <vt:lpstr>Cause and Effect</vt:lpstr>
      <vt:lpstr>Cause and Effect</vt:lpstr>
      <vt:lpstr>Cause and Effect</vt:lpstr>
      <vt:lpstr>Chronological Order</vt:lpstr>
      <vt:lpstr>Chronological Order</vt:lpstr>
      <vt:lpstr>Chronological Order</vt:lpstr>
      <vt:lpstr>Chronological Order</vt:lpstr>
      <vt:lpstr>Compare and Contrast</vt:lpstr>
      <vt:lpstr>Compare and Contrast</vt:lpstr>
      <vt:lpstr>Compare and Contrast</vt:lpstr>
      <vt:lpstr>Problem and Solution</vt:lpstr>
      <vt:lpstr>Problem and Solution</vt:lpstr>
      <vt:lpstr>Problem and Solution</vt:lpstr>
      <vt:lpstr>Problem and Solution</vt:lpstr>
      <vt:lpstr>Sequence/Process </vt:lpstr>
      <vt:lpstr>Sequence/Process</vt:lpstr>
      <vt:lpstr>Sequence/Process </vt:lpstr>
      <vt:lpstr>Sequence/Process</vt:lpstr>
      <vt:lpstr>Spatial/Descriptive</vt:lpstr>
      <vt:lpstr>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text structure</dc:title>
  <dc:creator>Dax</dc:creator>
  <cp:lastModifiedBy>Windows User</cp:lastModifiedBy>
  <cp:revision>38</cp:revision>
  <dcterms:created xsi:type="dcterms:W3CDTF">2012-02-04T16:48:23Z</dcterms:created>
  <dcterms:modified xsi:type="dcterms:W3CDTF">2016-11-15T14:02:32Z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ies>
</file>