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6" r:id="rId2"/>
    <p:sldId id="261" r:id="rId3"/>
    <p:sldId id="262" r:id="rId4"/>
    <p:sldId id="263" r:id="rId5"/>
    <p:sldId id="264" r:id="rId6"/>
    <p:sldId id="271" r:id="rId7"/>
    <p:sldId id="265" r:id="rId8"/>
    <p:sldId id="273" r:id="rId9"/>
    <p:sldId id="278" r:id="rId10"/>
    <p:sldId id="275" r:id="rId11"/>
    <p:sldId id="276" r:id="rId12"/>
    <p:sldId id="277" r:id="rId13"/>
    <p:sldId id="274" r:id="rId14"/>
    <p:sldId id="258" r:id="rId15"/>
    <p:sldId id="272" r:id="rId16"/>
    <p:sldId id="280" r:id="rId17"/>
    <p:sldId id="281" r:id="rId18"/>
    <p:sldId id="28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7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D5754B-3141-45CB-BBF5-6E5257BA5507}" type="datetimeFigureOut">
              <a:rPr lang="en-US" smtClean="0"/>
              <a:pPr/>
              <a:t>4/3/2013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94DEC8-4AAB-4D77-B2C5-D7D53A30C6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94DEC8-4AAB-4D77-B2C5-D7D53A30C66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94DEC8-4AAB-4D77-B2C5-D7D53A30C66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94DEC8-4AAB-4D77-B2C5-D7D53A30C66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94DEC8-4AAB-4D77-B2C5-D7D53A30C66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94DEC8-4AAB-4D77-B2C5-D7D53A30C66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94DEC8-4AAB-4D77-B2C5-D7D53A30C66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94DEC8-4AAB-4D77-B2C5-D7D53A30C66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94DEC8-4AAB-4D77-B2C5-D7D53A30C66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94DEC8-4AAB-4D77-B2C5-D7D53A30C66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94DEC8-4AAB-4D77-B2C5-D7D53A30C66F}"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94DEC8-4AAB-4D77-B2C5-D7D53A30C66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94DEC8-4AAB-4D77-B2C5-D7D53A30C66F}"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94DEC8-4AAB-4D77-B2C5-D7D53A30C66F}"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94DEC8-4AAB-4D77-B2C5-D7D53A30C66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94DEC8-4AAB-4D77-B2C5-D7D53A30C66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94DEC8-4AAB-4D77-B2C5-D7D53A30C66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94DEC8-4AAB-4D77-B2C5-D7D53A30C66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D94DEC8-4AAB-4D77-B2C5-D7D53A30C66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87C84EA-3C82-411B-8931-BAA32BC09CA7}" type="datetimeFigureOut">
              <a:rPr lang="en-US" smtClean="0"/>
              <a:pPr/>
              <a:t>4/3/2013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E47678B-F4B6-4F64-9091-C5BAC3A2DF1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7C84EA-3C82-411B-8931-BAA32BC09CA7}" type="datetimeFigureOut">
              <a:rPr lang="en-US" smtClean="0"/>
              <a:pPr/>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7678B-F4B6-4F64-9091-C5BAC3A2DF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7C84EA-3C82-411B-8931-BAA32BC09CA7}" type="datetimeFigureOut">
              <a:rPr lang="en-US" smtClean="0"/>
              <a:pPr/>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7678B-F4B6-4F64-9091-C5BAC3A2DF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7C84EA-3C82-411B-8931-BAA32BC09CA7}" type="datetimeFigureOut">
              <a:rPr lang="en-US" smtClean="0"/>
              <a:pPr/>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7678B-F4B6-4F64-9091-C5BAC3A2DF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87C84EA-3C82-411B-8931-BAA32BC09CA7}" type="datetimeFigureOut">
              <a:rPr lang="en-US" smtClean="0"/>
              <a:pPr/>
              <a:t>4/3/2013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47678B-F4B6-4F64-9091-C5BAC3A2DF1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7C84EA-3C82-411B-8931-BAA32BC09CA7}" type="datetimeFigureOut">
              <a:rPr lang="en-US" smtClean="0"/>
              <a:pPr/>
              <a:t>4/3/2013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7678B-F4B6-4F64-9091-C5BAC3A2DF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87C84EA-3C82-411B-8931-BAA32BC09CA7}" type="datetimeFigureOut">
              <a:rPr lang="en-US" smtClean="0"/>
              <a:pPr/>
              <a:t>4/3/2013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47678B-F4B6-4F64-9091-C5BAC3A2DF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7C84EA-3C82-411B-8931-BAA32BC09CA7}" type="datetimeFigureOut">
              <a:rPr lang="en-US" smtClean="0"/>
              <a:pPr/>
              <a:t>4/3/2013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47678B-F4B6-4F64-9091-C5BAC3A2DF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7C84EA-3C82-411B-8931-BAA32BC09CA7}" type="datetimeFigureOut">
              <a:rPr lang="en-US" smtClean="0"/>
              <a:pPr/>
              <a:t>4/3/2013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47678B-F4B6-4F64-9091-C5BAC3A2DF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7C84EA-3C82-411B-8931-BAA32BC09CA7}" type="datetimeFigureOut">
              <a:rPr lang="en-US" smtClean="0"/>
              <a:pPr/>
              <a:t>4/3/2013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47678B-F4B6-4F64-9091-C5BAC3A2DF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7C84EA-3C82-411B-8931-BAA32BC09CA7}" type="datetimeFigureOut">
              <a:rPr lang="en-US" smtClean="0"/>
              <a:pPr/>
              <a:t>4/3/2013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E47678B-F4B6-4F64-9091-C5BAC3A2DF1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87C84EA-3C82-411B-8931-BAA32BC09CA7}" type="datetimeFigureOut">
              <a:rPr lang="en-US" smtClean="0"/>
              <a:pPr/>
              <a:t>4/3/2013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E47678B-F4B6-4F64-9091-C5BAC3A2DF1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8" Type="http://schemas.openxmlformats.org/officeDocument/2006/relationships/image" Target="../media/image7.gif"/><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Characterization</a:t>
            </a:r>
            <a:endParaRPr lang="en-US" dirty="0"/>
          </a:p>
        </p:txBody>
      </p:sp>
      <p:sp>
        <p:nvSpPr>
          <p:cNvPr id="3" name="Subtitle 2"/>
          <p:cNvSpPr>
            <a:spLocks noGrp="1"/>
          </p:cNvSpPr>
          <p:nvPr>
            <p:ph type="subTitle" idx="1"/>
          </p:nvPr>
        </p:nvSpPr>
        <p:spPr/>
        <p:txBody>
          <a:bodyPr/>
          <a:lstStyle/>
          <a:p>
            <a:r>
              <a:rPr lang="en-US" dirty="0" smtClean="0"/>
              <a:t>The Elements of Fiction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dirty="0" smtClean="0">
                <a:effectLst>
                  <a:outerShdw blurRad="38100" dist="38100" dir="2700000" algn="tl">
                    <a:srgbClr val="000000">
                      <a:alpha val="43137"/>
                    </a:srgbClr>
                  </a:outerShdw>
                </a:effectLst>
              </a:rPr>
              <a:t>Indirect Characterization</a:t>
            </a:r>
            <a:endParaRPr lang="en-US" sz="54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935480"/>
            <a:ext cx="9144000" cy="4389120"/>
          </a:xfrm>
        </p:spPr>
        <p:txBody>
          <a:bodyPr>
            <a:normAutofit/>
          </a:bodyPr>
          <a:lstStyle/>
          <a:p>
            <a:r>
              <a:rPr lang="en-US" sz="3600" b="1" dirty="0" smtClean="0"/>
              <a:t>Thoughts – Character’s thought and feelings.</a:t>
            </a:r>
          </a:p>
          <a:p>
            <a:pPr lvl="1"/>
            <a:endParaRPr lang="en-US" sz="2800" dirty="0" smtClean="0"/>
          </a:p>
          <a:p>
            <a:pPr lvl="1"/>
            <a:r>
              <a:rPr lang="en-US" sz="2800" dirty="0" smtClean="0"/>
              <a:t>Example:</a:t>
            </a:r>
          </a:p>
          <a:p>
            <a:pPr lvl="2"/>
            <a:r>
              <a:rPr lang="en-US" sz="2400" dirty="0" smtClean="0"/>
              <a:t>Ashley didn’t like the looks or smell of the squash pudding but decided to eat some to please the cook.</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from="(-#ppt_w/2)" to="(#ppt_x)" calcmode="lin" valueType="num">
                                      <p:cBhvr>
                                        <p:cTn id="15" dur="600" fill="hold">
                                          <p:stCondLst>
                                            <p:cond delay="0"/>
                                          </p:stCondLst>
                                        </p:cTn>
                                        <p:tgtEl>
                                          <p:spTgt spid="3">
                                            <p:txEl>
                                              <p:pRg st="2" end="2"/>
                                            </p:txEl>
                                          </p:spTgt>
                                        </p:tgtEl>
                                        <p:attrNameLst>
                                          <p:attrName>ppt_x</p:attrName>
                                        </p:attrNameLst>
                                      </p:cBhvr>
                                    </p:anim>
                                    <p:anim from="0" to="-1.0" calcmode="lin" valueType="num">
                                      <p:cBhvr>
                                        <p:cTn id="16" dur="200" decel="50000" autoRev="1" fill="hold">
                                          <p:stCondLst>
                                            <p:cond delay="600"/>
                                          </p:stCondLst>
                                        </p:cTn>
                                        <p:tgtEl>
                                          <p:spTgt spid="3">
                                            <p:txEl>
                                              <p:pRg st="2" end="2"/>
                                            </p:txEl>
                                          </p:spTgt>
                                        </p:tgtEl>
                                        <p:attrNameLst>
                                          <p:attrName>xshear</p:attrName>
                                        </p:attrNameLst>
                                      </p:cBhvr>
                                    </p:anim>
                                    <p:animScale>
                                      <p:cBhvr>
                                        <p:cTn id="17" dur="200" decel="100000" autoRev="1" fill="hold">
                                          <p:stCondLst>
                                            <p:cond delay="600"/>
                                          </p:stCondLst>
                                        </p:cTn>
                                        <p:tgtEl>
                                          <p:spTgt spid="3">
                                            <p:txEl>
                                              <p:pRg st="2" end="2"/>
                                            </p:txEl>
                                          </p:spTgt>
                                        </p:tgtEl>
                                      </p:cBhvr>
                                      <p:from x="100000" y="100000"/>
                                      <p:to x="80000" y="100000"/>
                                    </p:animScale>
                                    <p:anim by="(#ppt_h/3+#ppt_w*0.1)" calcmode="lin" valueType="num">
                                      <p:cBhvr additive="sum">
                                        <p:cTn id="18"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from="(-#ppt_w/2)" to="(#ppt_x)" calcmode="lin" valueType="num">
                                      <p:cBhvr>
                                        <p:cTn id="23" dur="600" fill="hold">
                                          <p:stCondLst>
                                            <p:cond delay="0"/>
                                          </p:stCondLst>
                                        </p:cTn>
                                        <p:tgtEl>
                                          <p:spTgt spid="3">
                                            <p:txEl>
                                              <p:pRg st="3" end="3"/>
                                            </p:txEl>
                                          </p:spTgt>
                                        </p:tgtEl>
                                        <p:attrNameLst>
                                          <p:attrName>ppt_x</p:attrName>
                                        </p:attrNameLst>
                                      </p:cBhvr>
                                    </p:anim>
                                    <p:anim from="0" to="-1.0" calcmode="lin" valueType="num">
                                      <p:cBhvr>
                                        <p:cTn id="24" dur="200" decel="50000" autoRev="1" fill="hold">
                                          <p:stCondLst>
                                            <p:cond delay="600"/>
                                          </p:stCondLst>
                                        </p:cTn>
                                        <p:tgtEl>
                                          <p:spTgt spid="3">
                                            <p:txEl>
                                              <p:pRg st="3" end="3"/>
                                            </p:txEl>
                                          </p:spTgt>
                                        </p:tgtEl>
                                        <p:attrNameLst>
                                          <p:attrName>xshear</p:attrName>
                                        </p:attrNameLst>
                                      </p:cBhvr>
                                    </p:anim>
                                    <p:animScale>
                                      <p:cBhvr>
                                        <p:cTn id="25" dur="200" decel="100000" autoRev="1" fill="hold">
                                          <p:stCondLst>
                                            <p:cond delay="600"/>
                                          </p:stCondLst>
                                        </p:cTn>
                                        <p:tgtEl>
                                          <p:spTgt spid="3">
                                            <p:txEl>
                                              <p:pRg st="3" end="3"/>
                                            </p:txEl>
                                          </p:spTgt>
                                        </p:tgtEl>
                                      </p:cBhvr>
                                      <p:from x="100000" y="100000"/>
                                      <p:to x="80000" y="100000"/>
                                    </p:animScale>
                                    <p:anim by="(#ppt_h/3+#ppt_w*0.1)" calcmode="lin" valueType="num">
                                      <p:cBhvr additive="sum">
                                        <p:cTn id="26" dur="200" decel="100000" autoRev="1" fill="hold">
                                          <p:stCondLst>
                                            <p:cond delay="600"/>
                                          </p:stCondLst>
                                        </p:cTn>
                                        <p:tgtEl>
                                          <p:spTgt spid="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dirty="0" smtClean="0">
                <a:effectLst>
                  <a:outerShdw blurRad="38100" dist="38100" dir="2700000" algn="tl">
                    <a:srgbClr val="000000">
                      <a:alpha val="43137"/>
                    </a:srgbClr>
                  </a:outerShdw>
                </a:effectLst>
              </a:rPr>
              <a:t>Indirect Characterization</a:t>
            </a:r>
            <a:endParaRPr lang="en-US" sz="54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3600" b="1" dirty="0" smtClean="0"/>
              <a:t>Effect on Other Characters</a:t>
            </a:r>
          </a:p>
          <a:p>
            <a:pPr lvl="1"/>
            <a:endParaRPr lang="en-US" sz="2800" dirty="0" smtClean="0"/>
          </a:p>
          <a:p>
            <a:pPr lvl="1"/>
            <a:r>
              <a:rPr lang="en-US" sz="2800" dirty="0" smtClean="0"/>
              <a:t>Example:</a:t>
            </a:r>
          </a:p>
          <a:p>
            <a:pPr lvl="2"/>
            <a:r>
              <a:rPr lang="en-US" sz="2400" dirty="0" smtClean="0"/>
              <a:t>“Go wake up my sister?” Lulu said. “Sure, Mom.  Just give me armor and a twenty-foot pole, and I’ll be ready to go.”</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from="(-#ppt_w/2)" to="(#ppt_x)" calcmode="lin" valueType="num">
                                      <p:cBhvr>
                                        <p:cTn id="15" dur="600" fill="hold">
                                          <p:stCondLst>
                                            <p:cond delay="0"/>
                                          </p:stCondLst>
                                        </p:cTn>
                                        <p:tgtEl>
                                          <p:spTgt spid="3">
                                            <p:txEl>
                                              <p:pRg st="2" end="2"/>
                                            </p:txEl>
                                          </p:spTgt>
                                        </p:tgtEl>
                                        <p:attrNameLst>
                                          <p:attrName>ppt_x</p:attrName>
                                        </p:attrNameLst>
                                      </p:cBhvr>
                                    </p:anim>
                                    <p:anim from="0" to="-1.0" calcmode="lin" valueType="num">
                                      <p:cBhvr>
                                        <p:cTn id="16" dur="200" decel="50000" autoRev="1" fill="hold">
                                          <p:stCondLst>
                                            <p:cond delay="600"/>
                                          </p:stCondLst>
                                        </p:cTn>
                                        <p:tgtEl>
                                          <p:spTgt spid="3">
                                            <p:txEl>
                                              <p:pRg st="2" end="2"/>
                                            </p:txEl>
                                          </p:spTgt>
                                        </p:tgtEl>
                                        <p:attrNameLst>
                                          <p:attrName>xshear</p:attrName>
                                        </p:attrNameLst>
                                      </p:cBhvr>
                                    </p:anim>
                                    <p:animScale>
                                      <p:cBhvr>
                                        <p:cTn id="17" dur="200" decel="100000" autoRev="1" fill="hold">
                                          <p:stCondLst>
                                            <p:cond delay="600"/>
                                          </p:stCondLst>
                                        </p:cTn>
                                        <p:tgtEl>
                                          <p:spTgt spid="3">
                                            <p:txEl>
                                              <p:pRg st="2" end="2"/>
                                            </p:txEl>
                                          </p:spTgt>
                                        </p:tgtEl>
                                      </p:cBhvr>
                                      <p:from x="100000" y="100000"/>
                                      <p:to x="80000" y="100000"/>
                                    </p:animScale>
                                    <p:anim by="(#ppt_h/3+#ppt_w*0.1)" calcmode="lin" valueType="num">
                                      <p:cBhvr additive="sum">
                                        <p:cTn id="18"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from="(-#ppt_w/2)" to="(#ppt_x)" calcmode="lin" valueType="num">
                                      <p:cBhvr>
                                        <p:cTn id="23" dur="600" fill="hold">
                                          <p:stCondLst>
                                            <p:cond delay="0"/>
                                          </p:stCondLst>
                                        </p:cTn>
                                        <p:tgtEl>
                                          <p:spTgt spid="3">
                                            <p:txEl>
                                              <p:pRg st="3" end="3"/>
                                            </p:txEl>
                                          </p:spTgt>
                                        </p:tgtEl>
                                        <p:attrNameLst>
                                          <p:attrName>ppt_x</p:attrName>
                                        </p:attrNameLst>
                                      </p:cBhvr>
                                    </p:anim>
                                    <p:anim from="0" to="-1.0" calcmode="lin" valueType="num">
                                      <p:cBhvr>
                                        <p:cTn id="24" dur="200" decel="50000" autoRev="1" fill="hold">
                                          <p:stCondLst>
                                            <p:cond delay="600"/>
                                          </p:stCondLst>
                                        </p:cTn>
                                        <p:tgtEl>
                                          <p:spTgt spid="3">
                                            <p:txEl>
                                              <p:pRg st="3" end="3"/>
                                            </p:txEl>
                                          </p:spTgt>
                                        </p:tgtEl>
                                        <p:attrNameLst>
                                          <p:attrName>xshear</p:attrName>
                                        </p:attrNameLst>
                                      </p:cBhvr>
                                    </p:anim>
                                    <p:animScale>
                                      <p:cBhvr>
                                        <p:cTn id="25" dur="200" decel="100000" autoRev="1" fill="hold">
                                          <p:stCondLst>
                                            <p:cond delay="600"/>
                                          </p:stCondLst>
                                        </p:cTn>
                                        <p:tgtEl>
                                          <p:spTgt spid="3">
                                            <p:txEl>
                                              <p:pRg st="3" end="3"/>
                                            </p:txEl>
                                          </p:spTgt>
                                        </p:tgtEl>
                                      </p:cBhvr>
                                      <p:from x="100000" y="100000"/>
                                      <p:to x="80000" y="100000"/>
                                    </p:animScale>
                                    <p:anim by="(#ppt_h/3+#ppt_w*0.1)" calcmode="lin" valueType="num">
                                      <p:cBhvr additive="sum">
                                        <p:cTn id="26" dur="200" decel="100000" autoRev="1" fill="hold">
                                          <p:stCondLst>
                                            <p:cond delay="600"/>
                                          </p:stCondLst>
                                        </p:cTn>
                                        <p:tgtEl>
                                          <p:spTgt spid="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dirty="0" smtClean="0">
                <a:effectLst>
                  <a:outerShdw blurRad="38100" dist="38100" dir="2700000" algn="tl">
                    <a:srgbClr val="000000">
                      <a:alpha val="43137"/>
                    </a:srgbClr>
                  </a:outerShdw>
                </a:effectLst>
              </a:rPr>
              <a:t>Indirect Characterization</a:t>
            </a:r>
            <a:endParaRPr lang="en-US" sz="54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3600" b="1" dirty="0" smtClean="0"/>
              <a:t>Actions – What the character does.</a:t>
            </a:r>
          </a:p>
          <a:p>
            <a:pPr lvl="1"/>
            <a:endParaRPr lang="en-US" sz="2800" dirty="0" smtClean="0"/>
          </a:p>
          <a:p>
            <a:pPr lvl="1"/>
            <a:r>
              <a:rPr lang="en-US" sz="2800" dirty="0" smtClean="0"/>
              <a:t>Example:</a:t>
            </a:r>
          </a:p>
          <a:p>
            <a:pPr lvl="2"/>
            <a:r>
              <a:rPr lang="en-US" sz="2400" dirty="0" smtClean="0"/>
              <a:t>Toni glanced around, then tossed the empty soda can on the grass and kept walking.</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from="(-#ppt_w/2)" to="(#ppt_x)" calcmode="lin" valueType="num">
                                      <p:cBhvr>
                                        <p:cTn id="15" dur="600" fill="hold">
                                          <p:stCondLst>
                                            <p:cond delay="0"/>
                                          </p:stCondLst>
                                        </p:cTn>
                                        <p:tgtEl>
                                          <p:spTgt spid="3">
                                            <p:txEl>
                                              <p:pRg st="2" end="2"/>
                                            </p:txEl>
                                          </p:spTgt>
                                        </p:tgtEl>
                                        <p:attrNameLst>
                                          <p:attrName>ppt_x</p:attrName>
                                        </p:attrNameLst>
                                      </p:cBhvr>
                                    </p:anim>
                                    <p:anim from="0" to="-1.0" calcmode="lin" valueType="num">
                                      <p:cBhvr>
                                        <p:cTn id="16" dur="200" decel="50000" autoRev="1" fill="hold">
                                          <p:stCondLst>
                                            <p:cond delay="600"/>
                                          </p:stCondLst>
                                        </p:cTn>
                                        <p:tgtEl>
                                          <p:spTgt spid="3">
                                            <p:txEl>
                                              <p:pRg st="2" end="2"/>
                                            </p:txEl>
                                          </p:spTgt>
                                        </p:tgtEl>
                                        <p:attrNameLst>
                                          <p:attrName>xshear</p:attrName>
                                        </p:attrNameLst>
                                      </p:cBhvr>
                                    </p:anim>
                                    <p:animScale>
                                      <p:cBhvr>
                                        <p:cTn id="17" dur="200" decel="100000" autoRev="1" fill="hold">
                                          <p:stCondLst>
                                            <p:cond delay="600"/>
                                          </p:stCondLst>
                                        </p:cTn>
                                        <p:tgtEl>
                                          <p:spTgt spid="3">
                                            <p:txEl>
                                              <p:pRg st="2" end="2"/>
                                            </p:txEl>
                                          </p:spTgt>
                                        </p:tgtEl>
                                      </p:cBhvr>
                                      <p:from x="100000" y="100000"/>
                                      <p:to x="80000" y="100000"/>
                                    </p:animScale>
                                    <p:anim by="(#ppt_h/3+#ppt_w*0.1)" calcmode="lin" valueType="num">
                                      <p:cBhvr additive="sum">
                                        <p:cTn id="18"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from="(-#ppt_w/2)" to="(#ppt_x)" calcmode="lin" valueType="num">
                                      <p:cBhvr>
                                        <p:cTn id="23" dur="600" fill="hold">
                                          <p:stCondLst>
                                            <p:cond delay="0"/>
                                          </p:stCondLst>
                                        </p:cTn>
                                        <p:tgtEl>
                                          <p:spTgt spid="3">
                                            <p:txEl>
                                              <p:pRg st="3" end="3"/>
                                            </p:txEl>
                                          </p:spTgt>
                                        </p:tgtEl>
                                        <p:attrNameLst>
                                          <p:attrName>ppt_x</p:attrName>
                                        </p:attrNameLst>
                                      </p:cBhvr>
                                    </p:anim>
                                    <p:anim from="0" to="-1.0" calcmode="lin" valueType="num">
                                      <p:cBhvr>
                                        <p:cTn id="24" dur="200" decel="50000" autoRev="1" fill="hold">
                                          <p:stCondLst>
                                            <p:cond delay="600"/>
                                          </p:stCondLst>
                                        </p:cTn>
                                        <p:tgtEl>
                                          <p:spTgt spid="3">
                                            <p:txEl>
                                              <p:pRg st="3" end="3"/>
                                            </p:txEl>
                                          </p:spTgt>
                                        </p:tgtEl>
                                        <p:attrNameLst>
                                          <p:attrName>xshear</p:attrName>
                                        </p:attrNameLst>
                                      </p:cBhvr>
                                    </p:anim>
                                    <p:animScale>
                                      <p:cBhvr>
                                        <p:cTn id="25" dur="200" decel="100000" autoRev="1" fill="hold">
                                          <p:stCondLst>
                                            <p:cond delay="600"/>
                                          </p:stCondLst>
                                        </p:cTn>
                                        <p:tgtEl>
                                          <p:spTgt spid="3">
                                            <p:txEl>
                                              <p:pRg st="3" end="3"/>
                                            </p:txEl>
                                          </p:spTgt>
                                        </p:tgtEl>
                                      </p:cBhvr>
                                      <p:from x="100000" y="100000"/>
                                      <p:to x="80000" y="100000"/>
                                    </p:animScale>
                                    <p:anim by="(#ppt_h/3+#ppt_w*0.1)" calcmode="lin" valueType="num">
                                      <p:cBhvr additive="sum">
                                        <p:cTn id="26" dur="200" decel="100000" autoRev="1" fill="hold">
                                          <p:stCondLst>
                                            <p:cond delay="600"/>
                                          </p:stCondLst>
                                        </p:cTn>
                                        <p:tgtEl>
                                          <p:spTgt spid="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dirty="0" smtClean="0">
                <a:effectLst>
                  <a:outerShdw blurRad="38100" dist="38100" dir="2700000" algn="tl">
                    <a:srgbClr val="000000">
                      <a:alpha val="43137"/>
                    </a:srgbClr>
                  </a:outerShdw>
                </a:effectLst>
              </a:rPr>
              <a:t>Indirect Characterization</a:t>
            </a:r>
            <a:endParaRPr lang="en-US" sz="54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35480"/>
            <a:ext cx="8686800" cy="4389120"/>
          </a:xfrm>
        </p:spPr>
        <p:txBody>
          <a:bodyPr>
            <a:normAutofit/>
          </a:bodyPr>
          <a:lstStyle/>
          <a:p>
            <a:r>
              <a:rPr lang="en-US" sz="3600" b="1" dirty="0" smtClean="0"/>
              <a:t>Looks – Character’s Physical Description</a:t>
            </a:r>
          </a:p>
          <a:p>
            <a:pPr lvl="1"/>
            <a:endParaRPr lang="en-US" sz="2800" dirty="0" smtClean="0"/>
          </a:p>
          <a:p>
            <a:pPr lvl="1"/>
            <a:r>
              <a:rPr lang="en-US" sz="2800" dirty="0" smtClean="0"/>
              <a:t>Example:</a:t>
            </a:r>
          </a:p>
          <a:p>
            <a:pPr lvl="2"/>
            <a:r>
              <a:rPr lang="en-US" sz="2400" dirty="0" smtClean="0"/>
              <a:t>Wanda’s hair was pink, and every pink hair stuck up from her head.  Underneath all the pink hair though, was a pair of very innocent, scared blue eyes.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from="(-#ppt_w/2)" to="(#ppt_x)" calcmode="lin" valueType="num">
                                      <p:cBhvr>
                                        <p:cTn id="15" dur="600" fill="hold">
                                          <p:stCondLst>
                                            <p:cond delay="0"/>
                                          </p:stCondLst>
                                        </p:cTn>
                                        <p:tgtEl>
                                          <p:spTgt spid="3">
                                            <p:txEl>
                                              <p:pRg st="2" end="2"/>
                                            </p:txEl>
                                          </p:spTgt>
                                        </p:tgtEl>
                                        <p:attrNameLst>
                                          <p:attrName>ppt_x</p:attrName>
                                        </p:attrNameLst>
                                      </p:cBhvr>
                                    </p:anim>
                                    <p:anim from="0" to="-1.0" calcmode="lin" valueType="num">
                                      <p:cBhvr>
                                        <p:cTn id="16" dur="200" decel="50000" autoRev="1" fill="hold">
                                          <p:stCondLst>
                                            <p:cond delay="600"/>
                                          </p:stCondLst>
                                        </p:cTn>
                                        <p:tgtEl>
                                          <p:spTgt spid="3">
                                            <p:txEl>
                                              <p:pRg st="2" end="2"/>
                                            </p:txEl>
                                          </p:spTgt>
                                        </p:tgtEl>
                                        <p:attrNameLst>
                                          <p:attrName>xshear</p:attrName>
                                        </p:attrNameLst>
                                      </p:cBhvr>
                                    </p:anim>
                                    <p:animScale>
                                      <p:cBhvr>
                                        <p:cTn id="17" dur="200" decel="100000" autoRev="1" fill="hold">
                                          <p:stCondLst>
                                            <p:cond delay="600"/>
                                          </p:stCondLst>
                                        </p:cTn>
                                        <p:tgtEl>
                                          <p:spTgt spid="3">
                                            <p:txEl>
                                              <p:pRg st="2" end="2"/>
                                            </p:txEl>
                                          </p:spTgt>
                                        </p:tgtEl>
                                      </p:cBhvr>
                                      <p:from x="100000" y="100000"/>
                                      <p:to x="80000" y="100000"/>
                                    </p:animScale>
                                    <p:anim by="(#ppt_h/3+#ppt_w*0.1)" calcmode="lin" valueType="num">
                                      <p:cBhvr additive="sum">
                                        <p:cTn id="18"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from="(-#ppt_w/2)" to="(#ppt_x)" calcmode="lin" valueType="num">
                                      <p:cBhvr>
                                        <p:cTn id="23" dur="600" fill="hold">
                                          <p:stCondLst>
                                            <p:cond delay="0"/>
                                          </p:stCondLst>
                                        </p:cTn>
                                        <p:tgtEl>
                                          <p:spTgt spid="3">
                                            <p:txEl>
                                              <p:pRg st="3" end="3"/>
                                            </p:txEl>
                                          </p:spTgt>
                                        </p:tgtEl>
                                        <p:attrNameLst>
                                          <p:attrName>ppt_x</p:attrName>
                                        </p:attrNameLst>
                                      </p:cBhvr>
                                    </p:anim>
                                    <p:anim from="0" to="-1.0" calcmode="lin" valueType="num">
                                      <p:cBhvr>
                                        <p:cTn id="24" dur="200" decel="50000" autoRev="1" fill="hold">
                                          <p:stCondLst>
                                            <p:cond delay="600"/>
                                          </p:stCondLst>
                                        </p:cTn>
                                        <p:tgtEl>
                                          <p:spTgt spid="3">
                                            <p:txEl>
                                              <p:pRg st="3" end="3"/>
                                            </p:txEl>
                                          </p:spTgt>
                                        </p:tgtEl>
                                        <p:attrNameLst>
                                          <p:attrName>xshear</p:attrName>
                                        </p:attrNameLst>
                                      </p:cBhvr>
                                    </p:anim>
                                    <p:animScale>
                                      <p:cBhvr>
                                        <p:cTn id="25" dur="200" decel="100000" autoRev="1" fill="hold">
                                          <p:stCondLst>
                                            <p:cond delay="600"/>
                                          </p:stCondLst>
                                        </p:cTn>
                                        <p:tgtEl>
                                          <p:spTgt spid="3">
                                            <p:txEl>
                                              <p:pRg st="3" end="3"/>
                                            </p:txEl>
                                          </p:spTgt>
                                        </p:tgtEl>
                                      </p:cBhvr>
                                      <p:from x="100000" y="100000"/>
                                      <p:to x="80000" y="100000"/>
                                    </p:animScale>
                                    <p:anim by="(#ppt_h/3+#ppt_w*0.1)" calcmode="lin" valueType="num">
                                      <p:cBhvr additive="sum">
                                        <p:cTn id="26" dur="200" decel="100000" autoRev="1" fill="hold">
                                          <p:stCondLst>
                                            <p:cond delay="600"/>
                                          </p:stCondLst>
                                        </p:cTn>
                                        <p:tgtEl>
                                          <p:spTgt spid="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04088"/>
            <a:ext cx="9144000" cy="1143000"/>
          </a:xfrm>
        </p:spPr>
        <p:txBody>
          <a:bodyPr>
            <a:noAutofit/>
          </a:bodyPr>
          <a:lstStyle/>
          <a:p>
            <a:pPr algn="ctr"/>
            <a:r>
              <a:rPr lang="en-US" sz="5400" b="1" i="1" dirty="0" smtClean="0">
                <a:effectLst>
                  <a:outerShdw blurRad="38100" dist="38100" dir="2700000" algn="tl">
                    <a:srgbClr val="000000">
                      <a:alpha val="43137"/>
                    </a:srgbClr>
                  </a:outerShdw>
                </a:effectLst>
              </a:rPr>
              <a:t>Which type of characterization is more effective?</a:t>
            </a:r>
            <a:endParaRPr lang="en-US" sz="5400"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normAutofit/>
          </a:bodyPr>
          <a:lstStyle/>
          <a:p>
            <a:pPr marL="274320" lvl="1" indent="-274320">
              <a:buClr>
                <a:schemeClr val="accent3"/>
              </a:buClr>
              <a:buSzPct val="95000"/>
            </a:pPr>
            <a:r>
              <a:rPr lang="en-US" sz="2800" b="1" u="sng" dirty="0" smtClean="0"/>
              <a:t>Direct Characterization:</a:t>
            </a:r>
          </a:p>
          <a:p>
            <a:pPr marL="548640" lvl="2" indent="-274320">
              <a:buClr>
                <a:schemeClr val="accent3"/>
              </a:buClr>
              <a:buSzPct val="95000"/>
            </a:pPr>
            <a:r>
              <a:rPr lang="en-US" sz="2800" dirty="0" smtClean="0"/>
              <a:t>Helga was angry at Tommy.</a:t>
            </a:r>
          </a:p>
          <a:p>
            <a:r>
              <a:rPr lang="en-US" sz="2800" b="1" u="sng" dirty="0" smtClean="0"/>
              <a:t>Indirect Characterization:</a:t>
            </a:r>
          </a:p>
          <a:p>
            <a:pPr lvl="1"/>
            <a:r>
              <a:rPr lang="en-US" sz="2800" dirty="0" smtClean="0"/>
              <a:t>Helga’s eyes narrowed as Tommy walked into the room.  Tommy saw Helga shake her head slightly at him and he quivered in fear.  Helga felt heat rise up inside of her, threatening to burst at any moment in the direction of Tommy.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5">
                                            <p:txEl>
                                              <p:pRg st="0" end="0"/>
                                            </p:txEl>
                                          </p:spTgt>
                                        </p:tgtEl>
                                        <p:attrNameLst>
                                          <p:attrName>ppt_x</p:attrName>
                                        </p:attrNameLst>
                                      </p:cBhvr>
                                    </p:anim>
                                    <p:anim from="0" to="-1.0" calcmode="lin" valueType="num">
                                      <p:cBhvr>
                                        <p:cTn id="8" dur="200" decel="50000" autoRev="1" fill="hold">
                                          <p:stCondLst>
                                            <p:cond delay="600"/>
                                          </p:stCondLst>
                                        </p:cTn>
                                        <p:tgtEl>
                                          <p:spTgt spid="5">
                                            <p:txEl>
                                              <p:pRg st="0" end="0"/>
                                            </p:txEl>
                                          </p:spTgt>
                                        </p:tgtEl>
                                        <p:attrNameLst>
                                          <p:attrName>xshear</p:attrName>
                                        </p:attrNameLst>
                                      </p:cBhvr>
                                    </p:anim>
                                    <p:animScale>
                                      <p:cBhvr>
                                        <p:cTn id="9" dur="200" decel="100000" autoRev="1" fill="hold">
                                          <p:stCondLst>
                                            <p:cond delay="600"/>
                                          </p:stCondLst>
                                        </p:cTn>
                                        <p:tgtEl>
                                          <p:spTgt spid="5">
                                            <p:txEl>
                                              <p:pRg st="0" end="0"/>
                                            </p:txEl>
                                          </p:spTgt>
                                        </p:tgtEl>
                                      </p:cBhvr>
                                      <p:from x="100000" y="100000"/>
                                      <p:to x="80000" y="100000"/>
                                    </p:animScale>
                                    <p:anim by="(#ppt_h/3+#ppt_w*0.1)" calcmode="lin" valueType="num">
                                      <p:cBhvr additive="sum">
                                        <p:cTn id="10" dur="200" decel="100000" autoRev="1" fill="hold">
                                          <p:stCondLst>
                                            <p:cond delay="600"/>
                                          </p:stCondLst>
                                        </p:cTn>
                                        <p:tgtEl>
                                          <p:spTgt spid="5">
                                            <p:txEl>
                                              <p:pRg st="0" end="0"/>
                                            </p:txEl>
                                          </p:spTgt>
                                        </p:tgtEl>
                                        <p:attrNameLst>
                                          <p:attrName>ppt_x</p:attrName>
                                        </p:attrNameLst>
                                      </p:cBhvr>
                                    </p:anim>
                                  </p:childTnLst>
                                </p:cTn>
                              </p:par>
                              <p:par>
                                <p:cTn id="11" presetID="34"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from="(-#ppt_w/2)" to="(#ppt_x)" calcmode="lin" valueType="num">
                                      <p:cBhvr>
                                        <p:cTn id="13" dur="600" fill="hold">
                                          <p:stCondLst>
                                            <p:cond delay="0"/>
                                          </p:stCondLst>
                                        </p:cTn>
                                        <p:tgtEl>
                                          <p:spTgt spid="5">
                                            <p:txEl>
                                              <p:pRg st="1" end="1"/>
                                            </p:txEl>
                                          </p:spTgt>
                                        </p:tgtEl>
                                        <p:attrNameLst>
                                          <p:attrName>ppt_x</p:attrName>
                                        </p:attrNameLst>
                                      </p:cBhvr>
                                    </p:anim>
                                    <p:anim from="0" to="-1.0" calcmode="lin" valueType="num">
                                      <p:cBhvr>
                                        <p:cTn id="14" dur="200" decel="50000" autoRev="1" fill="hold">
                                          <p:stCondLst>
                                            <p:cond delay="600"/>
                                          </p:stCondLst>
                                        </p:cTn>
                                        <p:tgtEl>
                                          <p:spTgt spid="5">
                                            <p:txEl>
                                              <p:pRg st="1" end="1"/>
                                            </p:txEl>
                                          </p:spTgt>
                                        </p:tgtEl>
                                        <p:attrNameLst>
                                          <p:attrName>xshear</p:attrName>
                                        </p:attrNameLst>
                                      </p:cBhvr>
                                    </p:anim>
                                    <p:animScale>
                                      <p:cBhvr>
                                        <p:cTn id="15" dur="200" decel="100000" autoRev="1" fill="hold">
                                          <p:stCondLst>
                                            <p:cond delay="600"/>
                                          </p:stCondLst>
                                        </p:cTn>
                                        <p:tgtEl>
                                          <p:spTgt spid="5">
                                            <p:txEl>
                                              <p:pRg st="1" end="1"/>
                                            </p:txEl>
                                          </p:spTgt>
                                        </p:tgtEl>
                                      </p:cBhvr>
                                      <p:from x="100000" y="100000"/>
                                      <p:to x="80000" y="100000"/>
                                    </p:animScale>
                                    <p:anim by="(#ppt_h/3+#ppt_w*0.1)" calcmode="lin" valueType="num">
                                      <p:cBhvr additive="sum">
                                        <p:cTn id="16" dur="200" decel="100000" autoRev="1" fill="hold">
                                          <p:stCondLst>
                                            <p:cond delay="600"/>
                                          </p:stCondLst>
                                        </p:cTn>
                                        <p:tgtEl>
                                          <p:spTgt spid="5">
                                            <p:txEl>
                                              <p:pRg st="1" end="1"/>
                                            </p:txEl>
                                          </p:spTgt>
                                        </p:tgtEl>
                                        <p:attrNameLst>
                                          <p:attrName>ppt_x</p:attrName>
                                        </p:attrNameLst>
                                      </p:cBhvr>
                                    </p:anim>
                                  </p:childTnLst>
                                </p:cTn>
                              </p:par>
                            </p:childTnLst>
                          </p:cTn>
                        </p:par>
                      </p:childTnLst>
                    </p:cTn>
                  </p:par>
                  <p:par>
                    <p:cTn id="17" fill="hold">
                      <p:stCondLst>
                        <p:cond delay="indefinite"/>
                      </p:stCondLst>
                      <p:childTnLst>
                        <p:par>
                          <p:cTn id="18" fill="hold">
                            <p:stCondLst>
                              <p:cond delay="0"/>
                            </p:stCondLst>
                            <p:childTnLst>
                              <p:par>
                                <p:cTn id="19" presetID="34"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from="(-#ppt_w/2)" to="(#ppt_x)" calcmode="lin" valueType="num">
                                      <p:cBhvr>
                                        <p:cTn id="21" dur="600" fill="hold">
                                          <p:stCondLst>
                                            <p:cond delay="0"/>
                                          </p:stCondLst>
                                        </p:cTn>
                                        <p:tgtEl>
                                          <p:spTgt spid="5">
                                            <p:txEl>
                                              <p:pRg st="2" end="2"/>
                                            </p:txEl>
                                          </p:spTgt>
                                        </p:tgtEl>
                                        <p:attrNameLst>
                                          <p:attrName>ppt_x</p:attrName>
                                        </p:attrNameLst>
                                      </p:cBhvr>
                                    </p:anim>
                                    <p:anim from="0" to="-1.0" calcmode="lin" valueType="num">
                                      <p:cBhvr>
                                        <p:cTn id="22" dur="200" decel="50000" autoRev="1" fill="hold">
                                          <p:stCondLst>
                                            <p:cond delay="600"/>
                                          </p:stCondLst>
                                        </p:cTn>
                                        <p:tgtEl>
                                          <p:spTgt spid="5">
                                            <p:txEl>
                                              <p:pRg st="2" end="2"/>
                                            </p:txEl>
                                          </p:spTgt>
                                        </p:tgtEl>
                                        <p:attrNameLst>
                                          <p:attrName>xshear</p:attrName>
                                        </p:attrNameLst>
                                      </p:cBhvr>
                                    </p:anim>
                                    <p:animScale>
                                      <p:cBhvr>
                                        <p:cTn id="23" dur="200" decel="100000" autoRev="1" fill="hold">
                                          <p:stCondLst>
                                            <p:cond delay="600"/>
                                          </p:stCondLst>
                                        </p:cTn>
                                        <p:tgtEl>
                                          <p:spTgt spid="5">
                                            <p:txEl>
                                              <p:pRg st="2" end="2"/>
                                            </p:txEl>
                                          </p:spTgt>
                                        </p:tgtEl>
                                      </p:cBhvr>
                                      <p:from x="100000" y="100000"/>
                                      <p:to x="80000" y="100000"/>
                                    </p:animScale>
                                    <p:anim by="(#ppt_h/3+#ppt_w*0.1)" calcmode="lin" valueType="num">
                                      <p:cBhvr additive="sum">
                                        <p:cTn id="24" dur="200" decel="100000" autoRev="1" fill="hold">
                                          <p:stCondLst>
                                            <p:cond delay="600"/>
                                          </p:stCondLst>
                                        </p:cTn>
                                        <p:tgtEl>
                                          <p:spTgt spid="5">
                                            <p:txEl>
                                              <p:pRg st="2" end="2"/>
                                            </p:txEl>
                                          </p:spTgt>
                                        </p:tgtEl>
                                        <p:attrNameLst>
                                          <p:attrName>ppt_x</p:attrName>
                                        </p:attrNameLst>
                                      </p:cBhvr>
                                    </p:anim>
                                  </p:childTnLst>
                                </p:cTn>
                              </p:par>
                              <p:par>
                                <p:cTn id="25" presetID="34" presetClass="entr" presetSubtype="0" fill="hold" grpId="0" nodeType="with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anim from="(-#ppt_w/2)" to="(#ppt_x)" calcmode="lin" valueType="num">
                                      <p:cBhvr>
                                        <p:cTn id="27" dur="600" fill="hold">
                                          <p:stCondLst>
                                            <p:cond delay="0"/>
                                          </p:stCondLst>
                                        </p:cTn>
                                        <p:tgtEl>
                                          <p:spTgt spid="5">
                                            <p:txEl>
                                              <p:pRg st="3" end="3"/>
                                            </p:txEl>
                                          </p:spTgt>
                                        </p:tgtEl>
                                        <p:attrNameLst>
                                          <p:attrName>ppt_x</p:attrName>
                                        </p:attrNameLst>
                                      </p:cBhvr>
                                    </p:anim>
                                    <p:anim from="0" to="-1.0" calcmode="lin" valueType="num">
                                      <p:cBhvr>
                                        <p:cTn id="28" dur="200" decel="50000" autoRev="1" fill="hold">
                                          <p:stCondLst>
                                            <p:cond delay="600"/>
                                          </p:stCondLst>
                                        </p:cTn>
                                        <p:tgtEl>
                                          <p:spTgt spid="5">
                                            <p:txEl>
                                              <p:pRg st="3" end="3"/>
                                            </p:txEl>
                                          </p:spTgt>
                                        </p:tgtEl>
                                        <p:attrNameLst>
                                          <p:attrName>xshear</p:attrName>
                                        </p:attrNameLst>
                                      </p:cBhvr>
                                    </p:anim>
                                    <p:animScale>
                                      <p:cBhvr>
                                        <p:cTn id="29" dur="200" decel="100000" autoRev="1" fill="hold">
                                          <p:stCondLst>
                                            <p:cond delay="600"/>
                                          </p:stCondLst>
                                        </p:cTn>
                                        <p:tgtEl>
                                          <p:spTgt spid="5">
                                            <p:txEl>
                                              <p:pRg st="3" end="3"/>
                                            </p:txEl>
                                          </p:spTgt>
                                        </p:tgtEl>
                                      </p:cBhvr>
                                      <p:from x="100000" y="100000"/>
                                      <p:to x="80000" y="100000"/>
                                    </p:animScale>
                                    <p:anim by="(#ppt_h/3+#ppt_w*0.1)" calcmode="lin" valueType="num">
                                      <p:cBhvr additive="sum">
                                        <p:cTn id="30" dur="200" decel="100000" autoRev="1" fill="hold">
                                          <p:stCondLst>
                                            <p:cond delay="600"/>
                                          </p:stCondLst>
                                        </p:cTn>
                                        <p:tgtEl>
                                          <p:spTgt spid="5">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sz="7200" b="1" i="1" dirty="0" smtClean="0">
                <a:effectLst>
                  <a:outerShdw blurRad="38100" dist="38100" dir="2700000" algn="tl">
                    <a:srgbClr val="000000">
                      <a:alpha val="43137"/>
                    </a:srgbClr>
                  </a:outerShdw>
                </a:effectLst>
              </a:rPr>
              <a:t>Direct or Indirect?</a:t>
            </a:r>
            <a:endParaRPr lang="en-US" sz="72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35480"/>
            <a:ext cx="4953000" cy="4389120"/>
          </a:xfrm>
        </p:spPr>
        <p:txBody>
          <a:bodyPr/>
          <a:lstStyle/>
          <a:p>
            <a:pPr marL="514350" indent="-514350">
              <a:buAutoNum type="alphaUcPeriod"/>
            </a:pPr>
            <a:r>
              <a:rPr lang="en-US" dirty="0" smtClean="0"/>
              <a:t>Sam is rude to animals.</a:t>
            </a:r>
            <a:br>
              <a:rPr lang="en-US" dirty="0" smtClean="0"/>
            </a:br>
            <a:r>
              <a:rPr lang="en-US" dirty="0" smtClean="0"/>
              <a:t/>
            </a:r>
            <a:br>
              <a:rPr lang="en-US" dirty="0" smtClean="0"/>
            </a:br>
            <a:endParaRPr lang="en-US" dirty="0" smtClean="0"/>
          </a:p>
          <a:p>
            <a:pPr marL="514350" indent="-514350">
              <a:buAutoNum type="alphaUcPeriod"/>
            </a:pPr>
            <a:r>
              <a:rPr lang="en-US" dirty="0" smtClean="0"/>
              <a:t>Sam laughed as he tormented the cat with his new water gun by squirting the cat in the eyes.</a:t>
            </a:r>
          </a:p>
          <a:p>
            <a:pPr marL="514350" indent="-514350">
              <a:buFont typeface="+mj-lt"/>
              <a:buAutoNum type="arabicPeriod"/>
            </a:pPr>
            <a:endParaRPr lang="en-US" dirty="0"/>
          </a:p>
        </p:txBody>
      </p:sp>
      <p:sp>
        <p:nvSpPr>
          <p:cNvPr id="4" name="TextBox 3"/>
          <p:cNvSpPr txBox="1"/>
          <p:nvPr/>
        </p:nvSpPr>
        <p:spPr>
          <a:xfrm>
            <a:off x="5410200" y="1752600"/>
            <a:ext cx="2971800" cy="830997"/>
          </a:xfrm>
          <a:prstGeom prst="rect">
            <a:avLst/>
          </a:prstGeom>
          <a:noFill/>
        </p:spPr>
        <p:txBody>
          <a:bodyPr wrap="square" rtlCol="0">
            <a:spAutoFit/>
          </a:bodyPr>
          <a:lstStyle/>
          <a:p>
            <a:pPr algn="ctr"/>
            <a:r>
              <a:rPr lang="en-US" sz="2400" b="1" dirty="0" smtClean="0"/>
              <a:t>Direct Characterization</a:t>
            </a:r>
            <a:endParaRPr lang="en-US" sz="2400" b="1" dirty="0"/>
          </a:p>
        </p:txBody>
      </p:sp>
      <p:sp>
        <p:nvSpPr>
          <p:cNvPr id="5" name="TextBox 4"/>
          <p:cNvSpPr txBox="1"/>
          <p:nvPr/>
        </p:nvSpPr>
        <p:spPr>
          <a:xfrm>
            <a:off x="5486400" y="3360003"/>
            <a:ext cx="2971800" cy="830997"/>
          </a:xfrm>
          <a:prstGeom prst="rect">
            <a:avLst/>
          </a:prstGeom>
          <a:noFill/>
        </p:spPr>
        <p:txBody>
          <a:bodyPr wrap="square" rtlCol="0">
            <a:spAutoFit/>
          </a:bodyPr>
          <a:lstStyle/>
          <a:p>
            <a:pPr algn="ctr"/>
            <a:r>
              <a:rPr lang="en-US" sz="2400" b="1" dirty="0" smtClean="0"/>
              <a:t>Indirect Characterization</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from="(-#ppt_w/2)" to="(#ppt_x)" calcmode="lin" valueType="num">
                                      <p:cBhvr>
                                        <p:cTn id="15" dur="600" fill="hold">
                                          <p:stCondLst>
                                            <p:cond delay="0"/>
                                          </p:stCondLst>
                                        </p:cTn>
                                        <p:tgtEl>
                                          <p:spTgt spid="4"/>
                                        </p:tgtEl>
                                        <p:attrNameLst>
                                          <p:attrName>ppt_x</p:attrName>
                                        </p:attrNameLst>
                                      </p:cBhvr>
                                    </p:anim>
                                    <p:anim from="0" to="-1.0" calcmode="lin" valueType="num">
                                      <p:cBhvr>
                                        <p:cTn id="16" dur="200" decel="50000" autoRev="1" fill="hold">
                                          <p:stCondLst>
                                            <p:cond delay="600"/>
                                          </p:stCondLst>
                                        </p:cTn>
                                        <p:tgtEl>
                                          <p:spTgt spid="4"/>
                                        </p:tgtEl>
                                        <p:attrNameLst>
                                          <p:attrName>xshear</p:attrName>
                                        </p:attrNameLst>
                                      </p:cBhvr>
                                    </p:anim>
                                    <p:animScale>
                                      <p:cBhvr>
                                        <p:cTn id="17" dur="200" decel="100000" autoRev="1" fill="hold">
                                          <p:stCondLst>
                                            <p:cond delay="600"/>
                                          </p:stCondLst>
                                        </p:cTn>
                                        <p:tgtEl>
                                          <p:spTgt spid="4"/>
                                        </p:tgtEl>
                                      </p:cBhvr>
                                      <p:from x="100000" y="100000"/>
                                      <p:to x="80000" y="100000"/>
                                    </p:animScale>
                                    <p:anim by="(#ppt_h/3+#ppt_w*0.1)" calcmode="lin" valueType="num">
                                      <p:cBhvr additive="sum">
                                        <p:cTn id="18" dur="200" decel="100000" autoRev="1" fill="hold">
                                          <p:stCondLst>
                                            <p:cond delay="600"/>
                                          </p:stCondLst>
                                        </p:cTn>
                                        <p:tgtEl>
                                          <p:spTgt spid="4"/>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from="(-#ppt_w/2)" to="(#ppt_x)" calcmode="lin" valueType="num">
                                      <p:cBhvr>
                                        <p:cTn id="23" dur="600" fill="hold">
                                          <p:stCondLst>
                                            <p:cond delay="0"/>
                                          </p:stCondLst>
                                        </p:cTn>
                                        <p:tgtEl>
                                          <p:spTgt spid="3">
                                            <p:txEl>
                                              <p:pRg st="1" end="1"/>
                                            </p:txEl>
                                          </p:spTgt>
                                        </p:tgtEl>
                                        <p:attrNameLst>
                                          <p:attrName>ppt_x</p:attrName>
                                        </p:attrNameLst>
                                      </p:cBhvr>
                                    </p:anim>
                                    <p:anim from="0" to="-1.0" calcmode="lin" valueType="num">
                                      <p:cBhvr>
                                        <p:cTn id="24" dur="200" decel="50000" autoRev="1" fill="hold">
                                          <p:stCondLst>
                                            <p:cond delay="600"/>
                                          </p:stCondLst>
                                        </p:cTn>
                                        <p:tgtEl>
                                          <p:spTgt spid="3">
                                            <p:txEl>
                                              <p:pRg st="1" end="1"/>
                                            </p:txEl>
                                          </p:spTgt>
                                        </p:tgtEl>
                                        <p:attrNameLst>
                                          <p:attrName>xshear</p:attrName>
                                        </p:attrNameLst>
                                      </p:cBhvr>
                                    </p:anim>
                                    <p:animScale>
                                      <p:cBhvr>
                                        <p:cTn id="25" dur="200" decel="100000" autoRev="1" fill="hold">
                                          <p:stCondLst>
                                            <p:cond delay="600"/>
                                          </p:stCondLst>
                                        </p:cTn>
                                        <p:tgtEl>
                                          <p:spTgt spid="3">
                                            <p:txEl>
                                              <p:pRg st="1" end="1"/>
                                            </p:txEl>
                                          </p:spTgt>
                                        </p:tgtEl>
                                      </p:cBhvr>
                                      <p:from x="100000" y="100000"/>
                                      <p:to x="80000" y="100000"/>
                                    </p:animScale>
                                    <p:anim by="(#ppt_h/3+#ppt_w*0.1)" calcmode="lin" valueType="num">
                                      <p:cBhvr additive="sum">
                                        <p:cTn id="26"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from="(-#ppt_w/2)" to="(#ppt_x)" calcmode="lin" valueType="num">
                                      <p:cBhvr>
                                        <p:cTn id="31" dur="600" fill="hold">
                                          <p:stCondLst>
                                            <p:cond delay="0"/>
                                          </p:stCondLst>
                                        </p:cTn>
                                        <p:tgtEl>
                                          <p:spTgt spid="5"/>
                                        </p:tgtEl>
                                        <p:attrNameLst>
                                          <p:attrName>ppt_x</p:attrName>
                                        </p:attrNameLst>
                                      </p:cBhvr>
                                    </p:anim>
                                    <p:anim from="0" to="-1.0" calcmode="lin" valueType="num">
                                      <p:cBhvr>
                                        <p:cTn id="32" dur="200" decel="50000" autoRev="1" fill="hold">
                                          <p:stCondLst>
                                            <p:cond delay="600"/>
                                          </p:stCondLst>
                                        </p:cTn>
                                        <p:tgtEl>
                                          <p:spTgt spid="5"/>
                                        </p:tgtEl>
                                        <p:attrNameLst>
                                          <p:attrName>xshear</p:attrName>
                                        </p:attrNameLst>
                                      </p:cBhvr>
                                    </p:anim>
                                    <p:animScale>
                                      <p:cBhvr>
                                        <p:cTn id="33" dur="200" decel="100000" autoRev="1" fill="hold">
                                          <p:stCondLst>
                                            <p:cond delay="600"/>
                                          </p:stCondLst>
                                        </p:cTn>
                                        <p:tgtEl>
                                          <p:spTgt spid="5"/>
                                        </p:tgtEl>
                                      </p:cBhvr>
                                      <p:from x="100000" y="100000"/>
                                      <p:to x="80000" y="100000"/>
                                    </p:animScale>
                                    <p:anim by="(#ppt_h/3+#ppt_w*0.1)" calcmode="lin" valueType="num">
                                      <p:cBhvr additive="sum">
                                        <p:cTn id="34"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sz="7200" b="1" i="1" dirty="0" smtClean="0">
                <a:effectLst>
                  <a:outerShdw blurRad="38100" dist="38100" dir="2700000" algn="tl">
                    <a:srgbClr val="000000">
                      <a:alpha val="43137"/>
                    </a:srgbClr>
                  </a:outerShdw>
                </a:effectLst>
              </a:rPr>
              <a:t>Direct or Indirect?</a:t>
            </a:r>
            <a:endParaRPr lang="en-US" sz="72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35480"/>
            <a:ext cx="4953000" cy="4389120"/>
          </a:xfrm>
        </p:spPr>
        <p:txBody>
          <a:bodyPr/>
          <a:lstStyle/>
          <a:p>
            <a:pPr marL="514350" indent="-514350">
              <a:buAutoNum type="alphaUcPeriod"/>
            </a:pPr>
            <a:r>
              <a:rPr lang="en-US" dirty="0" err="1" smtClean="0"/>
              <a:t>Louella</a:t>
            </a:r>
            <a:r>
              <a:rPr lang="en-US" dirty="0" smtClean="0"/>
              <a:t> doesn’t like school.</a:t>
            </a:r>
          </a:p>
          <a:p>
            <a:pPr marL="514350" indent="-514350">
              <a:buAutoNum type="alphaUcPeriod"/>
            </a:pPr>
            <a:endParaRPr lang="en-US" dirty="0" smtClean="0"/>
          </a:p>
          <a:p>
            <a:pPr marL="514350" indent="-514350">
              <a:buAutoNum type="alphaUcPeriod"/>
            </a:pPr>
            <a:endParaRPr lang="en-US" dirty="0" smtClean="0"/>
          </a:p>
          <a:p>
            <a:pPr marL="514350" indent="-514350">
              <a:buAutoNum type="alphaUcPeriod" startAt="2"/>
            </a:pPr>
            <a:r>
              <a:rPr lang="en-US" dirty="0" err="1" smtClean="0"/>
              <a:t>Louella</a:t>
            </a:r>
            <a:r>
              <a:rPr lang="en-US" dirty="0" smtClean="0"/>
              <a:t> reluctantly pulled her backpack on her shoulders and walked, hunched over, into the school building.  She sighed deeply as she trudged to her locker for yet another day of school.</a:t>
            </a:r>
          </a:p>
          <a:p>
            <a:pPr marL="514350" indent="-514350">
              <a:buNone/>
            </a:pPr>
            <a:endParaRPr lang="en-US" dirty="0"/>
          </a:p>
        </p:txBody>
      </p:sp>
      <p:sp>
        <p:nvSpPr>
          <p:cNvPr id="4" name="TextBox 3"/>
          <p:cNvSpPr txBox="1"/>
          <p:nvPr/>
        </p:nvSpPr>
        <p:spPr>
          <a:xfrm>
            <a:off x="5410200" y="1752600"/>
            <a:ext cx="2971800" cy="830997"/>
          </a:xfrm>
          <a:prstGeom prst="rect">
            <a:avLst/>
          </a:prstGeom>
          <a:noFill/>
        </p:spPr>
        <p:txBody>
          <a:bodyPr wrap="square" rtlCol="0">
            <a:spAutoFit/>
          </a:bodyPr>
          <a:lstStyle/>
          <a:p>
            <a:pPr algn="ctr"/>
            <a:r>
              <a:rPr lang="en-US" sz="2400" b="1" dirty="0" smtClean="0"/>
              <a:t>Direct Characterization</a:t>
            </a:r>
            <a:endParaRPr lang="en-US" sz="2400" b="1" dirty="0"/>
          </a:p>
        </p:txBody>
      </p:sp>
      <p:sp>
        <p:nvSpPr>
          <p:cNvPr id="5" name="TextBox 4"/>
          <p:cNvSpPr txBox="1"/>
          <p:nvPr/>
        </p:nvSpPr>
        <p:spPr>
          <a:xfrm>
            <a:off x="5486400" y="4045803"/>
            <a:ext cx="2971800" cy="830997"/>
          </a:xfrm>
          <a:prstGeom prst="rect">
            <a:avLst/>
          </a:prstGeom>
          <a:noFill/>
        </p:spPr>
        <p:txBody>
          <a:bodyPr wrap="square" rtlCol="0">
            <a:spAutoFit/>
          </a:bodyPr>
          <a:lstStyle/>
          <a:p>
            <a:pPr algn="ctr"/>
            <a:r>
              <a:rPr lang="en-US" sz="2400" b="1" dirty="0" smtClean="0"/>
              <a:t>Indirect Characterization</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4"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from="(-#ppt_w/2)" to="(#ppt_x)" calcmode="lin" valueType="num">
                                      <p:cBhvr>
                                        <p:cTn id="12" dur="600" fill="hold">
                                          <p:stCondLst>
                                            <p:cond delay="0"/>
                                          </p:stCondLst>
                                        </p:cTn>
                                        <p:tgtEl>
                                          <p:spTgt spid="4"/>
                                        </p:tgtEl>
                                        <p:attrNameLst>
                                          <p:attrName>ppt_x</p:attrName>
                                        </p:attrNameLst>
                                      </p:cBhvr>
                                    </p:anim>
                                    <p:anim from="0" to="-1.0" calcmode="lin" valueType="num">
                                      <p:cBhvr>
                                        <p:cTn id="13" dur="200" decel="50000" autoRev="1" fill="hold">
                                          <p:stCondLst>
                                            <p:cond delay="600"/>
                                          </p:stCondLst>
                                        </p:cTn>
                                        <p:tgtEl>
                                          <p:spTgt spid="4"/>
                                        </p:tgtEl>
                                        <p:attrNameLst>
                                          <p:attrName>xshear</p:attrName>
                                        </p:attrNameLst>
                                      </p:cBhvr>
                                    </p:anim>
                                    <p:animScale>
                                      <p:cBhvr>
                                        <p:cTn id="14" dur="200" decel="100000" autoRev="1" fill="hold">
                                          <p:stCondLst>
                                            <p:cond delay="600"/>
                                          </p:stCondLst>
                                        </p:cTn>
                                        <p:tgtEl>
                                          <p:spTgt spid="4"/>
                                        </p:tgtEl>
                                      </p:cBhvr>
                                      <p:from x="100000" y="100000"/>
                                      <p:to x="80000" y="100000"/>
                                    </p:animScale>
                                    <p:anim by="(#ppt_h/3+#ppt_w*0.1)" calcmode="lin" valueType="num">
                                      <p:cBhvr additive="sum">
                                        <p:cTn id="15" dur="200" decel="100000" autoRev="1" fill="hold">
                                          <p:stCondLst>
                                            <p:cond delay="600"/>
                                          </p:stCondLst>
                                        </p:cTn>
                                        <p:tgtEl>
                                          <p:spTgt spid="4"/>
                                        </p:tgtEl>
                                        <p:attrNameLst>
                                          <p:attrName>ppt_x</p:attrName>
                                        </p:attrNameLst>
                                      </p:cBhvr>
                                    </p:anim>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4"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from="(-#ppt_w/2)" to="(#ppt_x)" calcmode="lin" valueType="num">
                                      <p:cBhvr>
                                        <p:cTn id="25" dur="600" fill="hold">
                                          <p:stCondLst>
                                            <p:cond delay="0"/>
                                          </p:stCondLst>
                                        </p:cTn>
                                        <p:tgtEl>
                                          <p:spTgt spid="5"/>
                                        </p:tgtEl>
                                        <p:attrNameLst>
                                          <p:attrName>ppt_x</p:attrName>
                                        </p:attrNameLst>
                                      </p:cBhvr>
                                    </p:anim>
                                    <p:anim from="0" to="-1.0" calcmode="lin" valueType="num">
                                      <p:cBhvr>
                                        <p:cTn id="26" dur="200" decel="50000" autoRev="1" fill="hold">
                                          <p:stCondLst>
                                            <p:cond delay="600"/>
                                          </p:stCondLst>
                                        </p:cTn>
                                        <p:tgtEl>
                                          <p:spTgt spid="5"/>
                                        </p:tgtEl>
                                        <p:attrNameLst>
                                          <p:attrName>xshear</p:attrName>
                                        </p:attrNameLst>
                                      </p:cBhvr>
                                    </p:anim>
                                    <p:animScale>
                                      <p:cBhvr>
                                        <p:cTn id="27" dur="200" decel="100000" autoRev="1" fill="hold">
                                          <p:stCondLst>
                                            <p:cond delay="600"/>
                                          </p:stCondLst>
                                        </p:cTn>
                                        <p:tgtEl>
                                          <p:spTgt spid="5"/>
                                        </p:tgtEl>
                                      </p:cBhvr>
                                      <p:from x="100000" y="100000"/>
                                      <p:to x="80000" y="100000"/>
                                    </p:animScale>
                                    <p:anim by="(#ppt_h/3+#ppt_w*0.1)" calcmode="lin" valueType="num">
                                      <p:cBhvr additive="sum">
                                        <p:cTn id="28"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pPr algn="ctr"/>
            <a:r>
              <a:rPr lang="en-US" sz="7200" b="1" i="1" dirty="0" smtClean="0">
                <a:effectLst>
                  <a:outerShdw blurRad="38100" dist="38100" dir="2700000" algn="tl">
                    <a:srgbClr val="000000">
                      <a:alpha val="43137"/>
                    </a:srgbClr>
                  </a:outerShdw>
                </a:effectLst>
              </a:rPr>
              <a:t>Direct or Indirect?</a:t>
            </a:r>
            <a:endParaRPr lang="en-US" sz="72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35480"/>
            <a:ext cx="4953000" cy="4389120"/>
          </a:xfrm>
        </p:spPr>
        <p:txBody>
          <a:bodyPr>
            <a:normAutofit fontScale="92500" lnSpcReduction="20000"/>
          </a:bodyPr>
          <a:lstStyle/>
          <a:p>
            <a:pPr marL="514350" indent="-514350">
              <a:buFont typeface="Wingdings 2"/>
              <a:buAutoNum type="alphaUcPeriod"/>
            </a:pPr>
            <a:r>
              <a:rPr lang="en-US" dirty="0" smtClean="0"/>
              <a:t>Tears poured out of Joey’s eyes as his teammates tried to console him following the football game.  “It’s okay, man! We’ll get them next time,” his teammates said.  Joey shrugged them off and walked slowly to the locker room to change.</a:t>
            </a:r>
          </a:p>
          <a:p>
            <a:pPr marL="514350" indent="-514350">
              <a:buFont typeface="Wingdings 2"/>
              <a:buAutoNum type="alphaUcPeriod"/>
            </a:pPr>
            <a:endParaRPr lang="en-US" dirty="0" smtClean="0"/>
          </a:p>
          <a:p>
            <a:pPr marL="514350" indent="-514350">
              <a:buFont typeface="Wingdings 2"/>
              <a:buAutoNum type="alphaUcPeriod"/>
            </a:pPr>
            <a:endParaRPr lang="en-US" dirty="0" smtClean="0"/>
          </a:p>
          <a:p>
            <a:pPr marL="514350" indent="-514350">
              <a:buFont typeface="Wingdings 2"/>
              <a:buAutoNum type="alphaUcPeriod"/>
            </a:pPr>
            <a:endParaRPr lang="en-US" dirty="0" smtClean="0"/>
          </a:p>
          <a:p>
            <a:pPr marL="514350" indent="-514350">
              <a:buAutoNum type="alphaUcPeriod"/>
            </a:pPr>
            <a:r>
              <a:rPr lang="en-US" dirty="0" smtClean="0"/>
              <a:t>Joey was sad his team lost the football game.</a:t>
            </a:r>
          </a:p>
          <a:p>
            <a:pPr marL="514350" indent="-514350">
              <a:buAutoNum type="alphaUcPeriod"/>
            </a:pPr>
            <a:endParaRPr lang="en-US" dirty="0" smtClean="0"/>
          </a:p>
          <a:p>
            <a:pPr marL="514350" indent="-514350">
              <a:buNone/>
            </a:pPr>
            <a:endParaRPr lang="en-US" dirty="0"/>
          </a:p>
        </p:txBody>
      </p:sp>
      <p:sp>
        <p:nvSpPr>
          <p:cNvPr id="4" name="TextBox 3"/>
          <p:cNvSpPr txBox="1"/>
          <p:nvPr/>
        </p:nvSpPr>
        <p:spPr>
          <a:xfrm>
            <a:off x="5715000" y="5181600"/>
            <a:ext cx="2971800" cy="830997"/>
          </a:xfrm>
          <a:prstGeom prst="rect">
            <a:avLst/>
          </a:prstGeom>
          <a:noFill/>
        </p:spPr>
        <p:txBody>
          <a:bodyPr wrap="square" rtlCol="0">
            <a:spAutoFit/>
          </a:bodyPr>
          <a:lstStyle/>
          <a:p>
            <a:pPr algn="ctr"/>
            <a:r>
              <a:rPr lang="en-US" sz="2400" b="1" dirty="0" smtClean="0"/>
              <a:t>Direct Characterization</a:t>
            </a:r>
            <a:endParaRPr lang="en-US" sz="2400" b="1" dirty="0"/>
          </a:p>
        </p:txBody>
      </p:sp>
      <p:sp>
        <p:nvSpPr>
          <p:cNvPr id="5" name="TextBox 4"/>
          <p:cNvSpPr txBox="1"/>
          <p:nvPr/>
        </p:nvSpPr>
        <p:spPr>
          <a:xfrm>
            <a:off x="5562600" y="2286000"/>
            <a:ext cx="2971800" cy="830997"/>
          </a:xfrm>
          <a:prstGeom prst="rect">
            <a:avLst/>
          </a:prstGeom>
          <a:noFill/>
        </p:spPr>
        <p:txBody>
          <a:bodyPr wrap="square" rtlCol="0">
            <a:spAutoFit/>
          </a:bodyPr>
          <a:lstStyle/>
          <a:p>
            <a:pPr algn="ctr"/>
            <a:r>
              <a:rPr lang="en-US" sz="2400" b="1" dirty="0" smtClean="0"/>
              <a:t>Indirect Characterization</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from="(-#ppt_w/2)" to="(#ppt_x)" calcmode="lin" valueType="num">
                                      <p:cBhvr>
                                        <p:cTn id="15" dur="600" fill="hold">
                                          <p:stCondLst>
                                            <p:cond delay="0"/>
                                          </p:stCondLst>
                                        </p:cTn>
                                        <p:tgtEl>
                                          <p:spTgt spid="5"/>
                                        </p:tgtEl>
                                        <p:attrNameLst>
                                          <p:attrName>ppt_x</p:attrName>
                                        </p:attrNameLst>
                                      </p:cBhvr>
                                    </p:anim>
                                    <p:anim from="0" to="-1.0" calcmode="lin" valueType="num">
                                      <p:cBhvr>
                                        <p:cTn id="16" dur="200" decel="50000" autoRev="1" fill="hold">
                                          <p:stCondLst>
                                            <p:cond delay="600"/>
                                          </p:stCondLst>
                                        </p:cTn>
                                        <p:tgtEl>
                                          <p:spTgt spid="5"/>
                                        </p:tgtEl>
                                        <p:attrNameLst>
                                          <p:attrName>xshear</p:attrName>
                                        </p:attrNameLst>
                                      </p:cBhvr>
                                    </p:anim>
                                    <p:animScale>
                                      <p:cBhvr>
                                        <p:cTn id="17" dur="200" decel="100000" autoRev="1" fill="hold">
                                          <p:stCondLst>
                                            <p:cond delay="600"/>
                                          </p:stCondLst>
                                        </p:cTn>
                                        <p:tgtEl>
                                          <p:spTgt spid="5"/>
                                        </p:tgtEl>
                                      </p:cBhvr>
                                      <p:from x="100000" y="100000"/>
                                      <p:to x="80000" y="100000"/>
                                    </p:animScale>
                                    <p:anim by="(#ppt_h/3+#ppt_w*0.1)" calcmode="lin" valueType="num">
                                      <p:cBhvr additive="sum">
                                        <p:cTn id="18" dur="200" decel="100000" autoRev="1" fill="hold">
                                          <p:stCondLst>
                                            <p:cond delay="600"/>
                                          </p:stCondLst>
                                        </p:cTn>
                                        <p:tgtEl>
                                          <p:spTgt spid="5"/>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from="(-#ppt_w/2)" to="(#ppt_x)" calcmode="lin" valueType="num">
                                      <p:cBhvr>
                                        <p:cTn id="23" dur="600" fill="hold">
                                          <p:stCondLst>
                                            <p:cond delay="0"/>
                                          </p:stCondLst>
                                        </p:cTn>
                                        <p:tgtEl>
                                          <p:spTgt spid="3">
                                            <p:txEl>
                                              <p:pRg st="4" end="4"/>
                                            </p:txEl>
                                          </p:spTgt>
                                        </p:tgtEl>
                                        <p:attrNameLst>
                                          <p:attrName>ppt_x</p:attrName>
                                        </p:attrNameLst>
                                      </p:cBhvr>
                                    </p:anim>
                                    <p:anim from="0" to="-1.0" calcmode="lin" valueType="num">
                                      <p:cBhvr>
                                        <p:cTn id="24" dur="200" decel="50000" autoRev="1" fill="hold">
                                          <p:stCondLst>
                                            <p:cond delay="600"/>
                                          </p:stCondLst>
                                        </p:cTn>
                                        <p:tgtEl>
                                          <p:spTgt spid="3">
                                            <p:txEl>
                                              <p:pRg st="4" end="4"/>
                                            </p:txEl>
                                          </p:spTgt>
                                        </p:tgtEl>
                                        <p:attrNameLst>
                                          <p:attrName>xshear</p:attrName>
                                        </p:attrNameLst>
                                      </p:cBhvr>
                                    </p:anim>
                                    <p:animScale>
                                      <p:cBhvr>
                                        <p:cTn id="25" dur="200" decel="100000" autoRev="1" fill="hold">
                                          <p:stCondLst>
                                            <p:cond delay="600"/>
                                          </p:stCondLst>
                                        </p:cTn>
                                        <p:tgtEl>
                                          <p:spTgt spid="3">
                                            <p:txEl>
                                              <p:pRg st="4" end="4"/>
                                            </p:txEl>
                                          </p:spTgt>
                                        </p:tgtEl>
                                      </p:cBhvr>
                                      <p:from x="100000" y="100000"/>
                                      <p:to x="80000" y="100000"/>
                                    </p:animScale>
                                    <p:anim by="(#ppt_h/3+#ppt_w*0.1)" calcmode="lin" valueType="num">
                                      <p:cBhvr additive="sum">
                                        <p:cTn id="26" dur="200" decel="100000" autoRev="1" fill="hold">
                                          <p:stCondLst>
                                            <p:cond delay="600"/>
                                          </p:stCondLst>
                                        </p:cTn>
                                        <p:tgtEl>
                                          <p:spTgt spid="3">
                                            <p:txEl>
                                              <p:pRg st="4" end="4"/>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from="(-#ppt_w/2)" to="(#ppt_x)" calcmode="lin" valueType="num">
                                      <p:cBhvr>
                                        <p:cTn id="31" dur="600" fill="hold">
                                          <p:stCondLst>
                                            <p:cond delay="0"/>
                                          </p:stCondLst>
                                        </p:cTn>
                                        <p:tgtEl>
                                          <p:spTgt spid="4"/>
                                        </p:tgtEl>
                                        <p:attrNameLst>
                                          <p:attrName>ppt_x</p:attrName>
                                        </p:attrNameLst>
                                      </p:cBhvr>
                                    </p:anim>
                                    <p:anim from="0" to="-1.0" calcmode="lin" valueType="num">
                                      <p:cBhvr>
                                        <p:cTn id="32" dur="200" decel="50000" autoRev="1" fill="hold">
                                          <p:stCondLst>
                                            <p:cond delay="600"/>
                                          </p:stCondLst>
                                        </p:cTn>
                                        <p:tgtEl>
                                          <p:spTgt spid="4"/>
                                        </p:tgtEl>
                                        <p:attrNameLst>
                                          <p:attrName>xshear</p:attrName>
                                        </p:attrNameLst>
                                      </p:cBhvr>
                                    </p:anim>
                                    <p:animScale>
                                      <p:cBhvr>
                                        <p:cTn id="33" dur="200" decel="100000" autoRev="1" fill="hold">
                                          <p:stCondLst>
                                            <p:cond delay="600"/>
                                          </p:stCondLst>
                                        </p:cTn>
                                        <p:tgtEl>
                                          <p:spTgt spid="4"/>
                                        </p:tgtEl>
                                      </p:cBhvr>
                                      <p:from x="100000" y="100000"/>
                                      <p:to x="80000" y="100000"/>
                                    </p:animScale>
                                    <p:anim by="(#ppt_h/3+#ppt_w*0.1)" calcmode="lin" valueType="num">
                                      <p:cBhvr additive="sum">
                                        <p:cTn id="34" dur="200" decel="100000" autoRev="1" fill="hold">
                                          <p:stCondLst>
                                            <p:cond delay="600"/>
                                          </p:stCondLst>
                                        </p:cTn>
                                        <p:tgtEl>
                                          <p:spTgt spid="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i="1" dirty="0" smtClean="0">
                <a:effectLst>
                  <a:outerShdw blurRad="38100" dist="38100" dir="2700000" algn="tl">
                    <a:srgbClr val="000000">
                      <a:alpha val="43137"/>
                    </a:srgbClr>
                  </a:outerShdw>
                </a:effectLst>
              </a:rPr>
              <a:t>Checking for Understanding</a:t>
            </a:r>
            <a:endParaRPr lang="en-US" sz="54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dirty="0" smtClean="0"/>
              <a:t>What does the acronym STEAL stand for?</a:t>
            </a:r>
          </a:p>
          <a:p>
            <a:pPr lvl="1"/>
            <a:r>
              <a:rPr lang="en-US" sz="4400" b="1" dirty="0" smtClean="0"/>
              <a:t>S</a:t>
            </a:r>
          </a:p>
          <a:p>
            <a:pPr lvl="1"/>
            <a:r>
              <a:rPr lang="en-US" sz="4400" b="1" dirty="0" smtClean="0"/>
              <a:t>T</a:t>
            </a:r>
          </a:p>
          <a:p>
            <a:pPr lvl="1"/>
            <a:r>
              <a:rPr lang="en-US" sz="4400" b="1" dirty="0" smtClean="0"/>
              <a:t>E</a:t>
            </a:r>
          </a:p>
          <a:p>
            <a:pPr lvl="1"/>
            <a:r>
              <a:rPr lang="en-US" sz="4400" b="1" dirty="0" smtClean="0"/>
              <a:t>A</a:t>
            </a:r>
          </a:p>
          <a:p>
            <a:pPr lvl="1"/>
            <a:r>
              <a:rPr lang="en-US" sz="4400" b="1" dirty="0" smtClean="0"/>
              <a:t>L</a:t>
            </a:r>
            <a:endParaRPr lang="en-US" sz="4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get to know characters?</a:t>
            </a:r>
            <a:endParaRPr lang="en-US" dirty="0"/>
          </a:p>
        </p:txBody>
      </p:sp>
      <p:sp>
        <p:nvSpPr>
          <p:cNvPr id="3" name="Content Placeholder 2"/>
          <p:cNvSpPr>
            <a:spLocks noGrp="1"/>
          </p:cNvSpPr>
          <p:nvPr>
            <p:ph idx="1"/>
          </p:nvPr>
        </p:nvSpPr>
        <p:spPr/>
        <p:txBody>
          <a:bodyPr/>
          <a:lstStyle/>
          <a:p>
            <a:r>
              <a:rPr lang="en-US" b="1" u="sng" dirty="0" smtClean="0"/>
              <a:t>Characterization</a:t>
            </a:r>
          </a:p>
          <a:p>
            <a:r>
              <a:rPr lang="en-US" dirty="0" smtClean="0"/>
              <a:t>The way a writer reveals a character.</a:t>
            </a:r>
            <a:endParaRPr lang="en-US" dirty="0"/>
          </a:p>
          <a:p>
            <a:pPr lvl="1"/>
            <a:r>
              <a:rPr lang="en-US" dirty="0" smtClean="0"/>
              <a:t>Good Characterization vs. Poor Characterization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Characterization</a:t>
            </a:r>
            <a:endParaRPr lang="en-US" dirty="0"/>
          </a:p>
        </p:txBody>
      </p:sp>
      <p:sp>
        <p:nvSpPr>
          <p:cNvPr id="3" name="Content Placeholder 2"/>
          <p:cNvSpPr>
            <a:spLocks noGrp="1"/>
          </p:cNvSpPr>
          <p:nvPr>
            <p:ph idx="1"/>
          </p:nvPr>
        </p:nvSpPr>
        <p:spPr/>
        <p:txBody>
          <a:bodyPr/>
          <a:lstStyle/>
          <a:p>
            <a:r>
              <a:rPr lang="en-US" dirty="0" smtClean="0"/>
              <a:t>Direct Characterization</a:t>
            </a:r>
          </a:p>
          <a:p>
            <a:r>
              <a:rPr lang="en-US" dirty="0" smtClean="0"/>
              <a:t>Indirect Characterization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i="1" dirty="0" smtClean="0">
                <a:effectLst>
                  <a:outerShdw blurRad="38100" dist="38100" dir="2700000" algn="tl">
                    <a:srgbClr val="000000">
                      <a:alpha val="43137"/>
                    </a:srgbClr>
                  </a:outerShdw>
                </a:effectLst>
              </a:rPr>
              <a:t>Direct Path Home</a:t>
            </a:r>
            <a:endParaRPr lang="en-US" sz="6600" b="1" i="1" dirty="0">
              <a:effectLst>
                <a:outerShdw blurRad="38100" dist="38100" dir="2700000" algn="tl">
                  <a:srgbClr val="000000">
                    <a:alpha val="43137"/>
                  </a:srgbClr>
                </a:outerShdw>
              </a:effectLst>
            </a:endParaRPr>
          </a:p>
        </p:txBody>
      </p:sp>
      <p:pic>
        <p:nvPicPr>
          <p:cNvPr id="14338" name="Picture 2" descr="http://web1.d25.k12.id.us/home/fms/School_House.jpg"/>
          <p:cNvPicPr>
            <a:picLocks noChangeAspect="1" noChangeArrowheads="1"/>
          </p:cNvPicPr>
          <p:nvPr/>
        </p:nvPicPr>
        <p:blipFill>
          <a:blip r:embed="rId3" cstate="print"/>
          <a:srcRect/>
          <a:stretch>
            <a:fillRect/>
          </a:stretch>
        </p:blipFill>
        <p:spPr bwMode="auto">
          <a:xfrm>
            <a:off x="304800" y="5029200"/>
            <a:ext cx="1555171" cy="1549400"/>
          </a:xfrm>
          <a:prstGeom prst="rect">
            <a:avLst/>
          </a:prstGeom>
          <a:noFill/>
        </p:spPr>
      </p:pic>
      <p:pic>
        <p:nvPicPr>
          <p:cNvPr id="14340" name="Picture 4" descr="http://www.dail.state.vt.us/dvr/sup-empl/BL00113_.gif"/>
          <p:cNvPicPr>
            <a:picLocks noChangeAspect="1" noChangeArrowheads="1"/>
          </p:cNvPicPr>
          <p:nvPr/>
        </p:nvPicPr>
        <p:blipFill>
          <a:blip r:embed="rId4" cstate="print"/>
          <a:srcRect/>
          <a:stretch>
            <a:fillRect/>
          </a:stretch>
        </p:blipFill>
        <p:spPr bwMode="auto">
          <a:xfrm>
            <a:off x="7010400" y="1981200"/>
            <a:ext cx="1466850" cy="1443063"/>
          </a:xfrm>
          <a:prstGeom prst="rect">
            <a:avLst/>
          </a:prstGeom>
          <a:noFill/>
        </p:spPr>
      </p:pic>
      <p:sp>
        <p:nvSpPr>
          <p:cNvPr id="6" name="Right Arrow 5"/>
          <p:cNvSpPr/>
          <p:nvPr/>
        </p:nvSpPr>
        <p:spPr>
          <a:xfrm rot="20001730">
            <a:off x="1543682" y="4039767"/>
            <a:ext cx="5589687" cy="5568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i="1" dirty="0" smtClean="0">
                <a:effectLst>
                  <a:outerShdw blurRad="38100" dist="38100" dir="2700000" algn="tl">
                    <a:srgbClr val="000000">
                      <a:alpha val="43137"/>
                    </a:srgbClr>
                  </a:outerShdw>
                </a:effectLst>
              </a:rPr>
              <a:t>Indirect Path Home</a:t>
            </a:r>
            <a:endParaRPr lang="en-US" sz="6600" b="1" i="1" dirty="0">
              <a:effectLst>
                <a:outerShdw blurRad="38100" dist="38100" dir="2700000" algn="tl">
                  <a:srgbClr val="000000">
                    <a:alpha val="43137"/>
                  </a:srgbClr>
                </a:outerShdw>
              </a:effectLst>
            </a:endParaRPr>
          </a:p>
        </p:txBody>
      </p:sp>
      <p:pic>
        <p:nvPicPr>
          <p:cNvPr id="14338" name="Picture 2" descr="http://web1.d25.k12.id.us/home/fms/School_House.jpg"/>
          <p:cNvPicPr>
            <a:picLocks noChangeAspect="1" noChangeArrowheads="1"/>
          </p:cNvPicPr>
          <p:nvPr/>
        </p:nvPicPr>
        <p:blipFill>
          <a:blip r:embed="rId3" cstate="print"/>
          <a:srcRect/>
          <a:stretch>
            <a:fillRect/>
          </a:stretch>
        </p:blipFill>
        <p:spPr bwMode="auto">
          <a:xfrm>
            <a:off x="304800" y="5029200"/>
            <a:ext cx="1555171" cy="1549400"/>
          </a:xfrm>
          <a:prstGeom prst="rect">
            <a:avLst/>
          </a:prstGeom>
          <a:noFill/>
        </p:spPr>
      </p:pic>
      <p:pic>
        <p:nvPicPr>
          <p:cNvPr id="14340" name="Picture 4" descr="http://www.dail.state.vt.us/dvr/sup-empl/BL00113_.gif"/>
          <p:cNvPicPr>
            <a:picLocks noChangeAspect="1" noChangeArrowheads="1"/>
          </p:cNvPicPr>
          <p:nvPr/>
        </p:nvPicPr>
        <p:blipFill>
          <a:blip r:embed="rId4" cstate="print"/>
          <a:srcRect/>
          <a:stretch>
            <a:fillRect/>
          </a:stretch>
        </p:blipFill>
        <p:spPr bwMode="auto">
          <a:xfrm>
            <a:off x="7010400" y="1981200"/>
            <a:ext cx="1466850" cy="1443063"/>
          </a:xfrm>
          <a:prstGeom prst="rect">
            <a:avLst/>
          </a:prstGeom>
          <a:noFill/>
        </p:spPr>
      </p:pic>
      <p:pic>
        <p:nvPicPr>
          <p:cNvPr id="44034" name="Picture 2" descr="http://dir.coolclips.com/Structures/Common_Dwellings/Apartments_Condominiums/strip_mall_CoolClips_arch0042.jpg"/>
          <p:cNvPicPr>
            <a:picLocks noChangeAspect="1" noChangeArrowheads="1"/>
          </p:cNvPicPr>
          <p:nvPr/>
        </p:nvPicPr>
        <p:blipFill>
          <a:blip r:embed="rId5" cstate="print"/>
          <a:srcRect/>
          <a:stretch>
            <a:fillRect/>
          </a:stretch>
        </p:blipFill>
        <p:spPr bwMode="auto">
          <a:xfrm>
            <a:off x="609600" y="2438400"/>
            <a:ext cx="1971675" cy="1314450"/>
          </a:xfrm>
          <a:prstGeom prst="rect">
            <a:avLst/>
          </a:prstGeom>
          <a:noFill/>
        </p:spPr>
      </p:pic>
      <p:pic>
        <p:nvPicPr>
          <p:cNvPr id="44036" name="Picture 4" descr="http://www.fotosearch.com/bthumb/ARP/ARP116/Pinbal_C.jpg"/>
          <p:cNvPicPr>
            <a:picLocks noChangeAspect="1" noChangeArrowheads="1"/>
          </p:cNvPicPr>
          <p:nvPr/>
        </p:nvPicPr>
        <p:blipFill>
          <a:blip r:embed="rId6" cstate="print"/>
          <a:srcRect/>
          <a:stretch>
            <a:fillRect/>
          </a:stretch>
        </p:blipFill>
        <p:spPr bwMode="auto">
          <a:xfrm>
            <a:off x="2895600" y="4933950"/>
            <a:ext cx="1304925" cy="1619250"/>
          </a:xfrm>
          <a:prstGeom prst="rect">
            <a:avLst/>
          </a:prstGeom>
          <a:noFill/>
        </p:spPr>
      </p:pic>
      <p:pic>
        <p:nvPicPr>
          <p:cNvPr id="44038" name="Picture 6" descr="http://www.fotosearch.com/bthumb/CSP/CSP068/k0686747.jpg"/>
          <p:cNvPicPr>
            <a:picLocks noChangeAspect="1" noChangeArrowheads="1"/>
          </p:cNvPicPr>
          <p:nvPr/>
        </p:nvPicPr>
        <p:blipFill>
          <a:blip r:embed="rId7" cstate="print"/>
          <a:srcRect/>
          <a:stretch>
            <a:fillRect/>
          </a:stretch>
        </p:blipFill>
        <p:spPr bwMode="auto">
          <a:xfrm>
            <a:off x="4191000" y="2438400"/>
            <a:ext cx="1619250" cy="1409700"/>
          </a:xfrm>
          <a:prstGeom prst="rect">
            <a:avLst/>
          </a:prstGeom>
          <a:noFill/>
        </p:spPr>
      </p:pic>
      <p:pic>
        <p:nvPicPr>
          <p:cNvPr id="44040" name="Picture 8" descr="Drawing of three children in a row with their arms around the shoulder of the one beside them"/>
          <p:cNvPicPr>
            <a:picLocks noChangeAspect="1" noChangeArrowheads="1"/>
          </p:cNvPicPr>
          <p:nvPr/>
        </p:nvPicPr>
        <p:blipFill>
          <a:blip r:embed="rId8" cstate="print"/>
          <a:srcRect/>
          <a:stretch>
            <a:fillRect/>
          </a:stretch>
        </p:blipFill>
        <p:spPr bwMode="auto">
          <a:xfrm>
            <a:off x="6019800" y="4419600"/>
            <a:ext cx="2581275" cy="1903365"/>
          </a:xfrm>
          <a:prstGeom prst="rect">
            <a:avLst/>
          </a:prstGeom>
          <a:noFill/>
        </p:spPr>
      </p:pic>
      <p:sp>
        <p:nvSpPr>
          <p:cNvPr id="10" name="Right Arrow 9"/>
          <p:cNvSpPr/>
          <p:nvPr/>
        </p:nvSpPr>
        <p:spPr>
          <a:xfrm rot="18962222">
            <a:off x="838200" y="4191000"/>
            <a:ext cx="1371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18962222">
            <a:off x="6771626" y="3938573"/>
            <a:ext cx="1371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8962222">
            <a:off x="3723626" y="4243374"/>
            <a:ext cx="1371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2754716">
            <a:off x="2118869" y="4092591"/>
            <a:ext cx="1371600" cy="3277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rot="2754716">
            <a:off x="5471670" y="3947930"/>
            <a:ext cx="1371600" cy="3277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dirty="0" smtClean="0">
                <a:effectLst>
                  <a:outerShdw blurRad="38100" dist="38100" dir="2700000" algn="tl">
                    <a:srgbClr val="000000">
                      <a:alpha val="43137"/>
                    </a:srgbClr>
                  </a:outerShdw>
                </a:effectLst>
              </a:rPr>
              <a:t>Characterization</a:t>
            </a:r>
            <a:endParaRPr lang="en-US" sz="5400" b="1" i="1" dirty="0">
              <a:effectLst>
                <a:outerShdw blurRad="38100" dist="38100" dir="2700000" algn="tl">
                  <a:srgbClr val="000000">
                    <a:alpha val="43137"/>
                  </a:srgbClr>
                </a:outerShdw>
              </a:effectLst>
            </a:endParaRPr>
          </a:p>
        </p:txBody>
      </p:sp>
      <p:sp>
        <p:nvSpPr>
          <p:cNvPr id="4" name="Content Placeholder 3"/>
          <p:cNvSpPr>
            <a:spLocks noGrp="1"/>
          </p:cNvSpPr>
          <p:nvPr>
            <p:ph idx="1"/>
          </p:nvPr>
        </p:nvSpPr>
        <p:spPr/>
        <p:txBody>
          <a:bodyPr/>
          <a:lstStyle/>
          <a:p>
            <a:r>
              <a:rPr lang="en-US" dirty="0" smtClean="0"/>
              <a:t>Direct Characterization</a:t>
            </a:r>
          </a:p>
          <a:p>
            <a:pPr lvl="1"/>
            <a:r>
              <a:rPr lang="en-US" dirty="0" smtClean="0"/>
              <a:t>Author directly </a:t>
            </a:r>
            <a:r>
              <a:rPr lang="en-US" u="sng" dirty="0" smtClean="0"/>
              <a:t>states</a:t>
            </a:r>
            <a:r>
              <a:rPr lang="en-US" dirty="0" smtClean="0"/>
              <a:t> what the character is like.</a:t>
            </a:r>
          </a:p>
          <a:p>
            <a:r>
              <a:rPr lang="en-US" dirty="0" smtClean="0"/>
              <a:t>Indirect Characterization</a:t>
            </a:r>
          </a:p>
          <a:p>
            <a:pPr lvl="1"/>
            <a:r>
              <a:rPr lang="en-US" dirty="0" smtClean="0"/>
              <a:t>The author </a:t>
            </a:r>
            <a:r>
              <a:rPr lang="en-US" u="sng" dirty="0" smtClean="0"/>
              <a:t>illustrates</a:t>
            </a:r>
            <a:r>
              <a:rPr lang="en-US" dirty="0" smtClean="0"/>
              <a:t> what a character is like through their </a:t>
            </a:r>
            <a:r>
              <a:rPr lang="en-US" u="sng" dirty="0" smtClean="0"/>
              <a:t>actions</a:t>
            </a:r>
            <a:r>
              <a:rPr lang="en-US" dirty="0" smtClean="0"/>
              <a:t>, </a:t>
            </a:r>
            <a:r>
              <a:rPr lang="en-US" u="sng" dirty="0" smtClean="0"/>
              <a:t>words</a:t>
            </a:r>
            <a:r>
              <a:rPr lang="en-US" dirty="0" smtClean="0"/>
              <a:t>, etc.</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dirty="0" smtClean="0">
                <a:effectLst>
                  <a:outerShdw blurRad="38100" dist="38100" dir="2700000" algn="tl">
                    <a:srgbClr val="000000">
                      <a:alpha val="43137"/>
                    </a:srgbClr>
                  </a:outerShdw>
                </a:effectLst>
              </a:rPr>
              <a:t>Direct Characterization</a:t>
            </a:r>
            <a:endParaRPr lang="en-US" sz="54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2800" dirty="0" smtClean="0"/>
              <a:t>Stating directly what the character is like.</a:t>
            </a:r>
          </a:p>
          <a:p>
            <a:endParaRPr lang="en-US" sz="2800" dirty="0" smtClean="0"/>
          </a:p>
          <a:p>
            <a:pPr lvl="1"/>
            <a:r>
              <a:rPr lang="en-US" sz="2800" dirty="0" smtClean="0"/>
              <a:t>Examples:</a:t>
            </a:r>
          </a:p>
          <a:p>
            <a:pPr lvl="2"/>
            <a:r>
              <a:rPr lang="en-US" sz="2400" dirty="0" smtClean="0"/>
              <a:t>Sergeant Randolph was the cruelest drillmaster in the army.</a:t>
            </a:r>
          </a:p>
          <a:p>
            <a:pPr lvl="2"/>
            <a:r>
              <a:rPr lang="en-US" sz="2400" dirty="0" smtClean="0"/>
              <a:t>Matt liked to play video games.</a:t>
            </a:r>
          </a:p>
          <a:p>
            <a:pPr lvl="2"/>
            <a:r>
              <a:rPr lang="en-US" sz="2400" dirty="0" smtClean="0"/>
              <a:t>Sarah was rude and annoying.</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from="(-#ppt_w/2)" to="(#ppt_x)" calcmode="lin" valueType="num">
                                      <p:cBhvr>
                                        <p:cTn id="15" dur="600" fill="hold">
                                          <p:stCondLst>
                                            <p:cond delay="0"/>
                                          </p:stCondLst>
                                        </p:cTn>
                                        <p:tgtEl>
                                          <p:spTgt spid="3">
                                            <p:txEl>
                                              <p:pRg st="2" end="2"/>
                                            </p:txEl>
                                          </p:spTgt>
                                        </p:tgtEl>
                                        <p:attrNameLst>
                                          <p:attrName>ppt_x</p:attrName>
                                        </p:attrNameLst>
                                      </p:cBhvr>
                                    </p:anim>
                                    <p:anim from="0" to="-1.0" calcmode="lin" valueType="num">
                                      <p:cBhvr>
                                        <p:cTn id="16" dur="200" decel="50000" autoRev="1" fill="hold">
                                          <p:stCondLst>
                                            <p:cond delay="600"/>
                                          </p:stCondLst>
                                        </p:cTn>
                                        <p:tgtEl>
                                          <p:spTgt spid="3">
                                            <p:txEl>
                                              <p:pRg st="2" end="2"/>
                                            </p:txEl>
                                          </p:spTgt>
                                        </p:tgtEl>
                                        <p:attrNameLst>
                                          <p:attrName>xshear</p:attrName>
                                        </p:attrNameLst>
                                      </p:cBhvr>
                                    </p:anim>
                                    <p:animScale>
                                      <p:cBhvr>
                                        <p:cTn id="17" dur="200" decel="100000" autoRev="1" fill="hold">
                                          <p:stCondLst>
                                            <p:cond delay="600"/>
                                          </p:stCondLst>
                                        </p:cTn>
                                        <p:tgtEl>
                                          <p:spTgt spid="3">
                                            <p:txEl>
                                              <p:pRg st="2" end="2"/>
                                            </p:txEl>
                                          </p:spTgt>
                                        </p:tgtEl>
                                      </p:cBhvr>
                                      <p:from x="100000" y="100000"/>
                                      <p:to x="80000" y="100000"/>
                                    </p:animScale>
                                    <p:anim by="(#ppt_h/3+#ppt_w*0.1)" calcmode="lin" valueType="num">
                                      <p:cBhvr additive="sum">
                                        <p:cTn id="18"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from="(-#ppt_w/2)" to="(#ppt_x)" calcmode="lin" valueType="num">
                                      <p:cBhvr>
                                        <p:cTn id="23" dur="600" fill="hold">
                                          <p:stCondLst>
                                            <p:cond delay="0"/>
                                          </p:stCondLst>
                                        </p:cTn>
                                        <p:tgtEl>
                                          <p:spTgt spid="3">
                                            <p:txEl>
                                              <p:pRg st="3" end="3"/>
                                            </p:txEl>
                                          </p:spTgt>
                                        </p:tgtEl>
                                        <p:attrNameLst>
                                          <p:attrName>ppt_x</p:attrName>
                                        </p:attrNameLst>
                                      </p:cBhvr>
                                    </p:anim>
                                    <p:anim from="0" to="-1.0" calcmode="lin" valueType="num">
                                      <p:cBhvr>
                                        <p:cTn id="24" dur="200" decel="50000" autoRev="1" fill="hold">
                                          <p:stCondLst>
                                            <p:cond delay="600"/>
                                          </p:stCondLst>
                                        </p:cTn>
                                        <p:tgtEl>
                                          <p:spTgt spid="3">
                                            <p:txEl>
                                              <p:pRg st="3" end="3"/>
                                            </p:txEl>
                                          </p:spTgt>
                                        </p:tgtEl>
                                        <p:attrNameLst>
                                          <p:attrName>xshear</p:attrName>
                                        </p:attrNameLst>
                                      </p:cBhvr>
                                    </p:anim>
                                    <p:animScale>
                                      <p:cBhvr>
                                        <p:cTn id="25" dur="200" decel="100000" autoRev="1" fill="hold">
                                          <p:stCondLst>
                                            <p:cond delay="600"/>
                                          </p:stCondLst>
                                        </p:cTn>
                                        <p:tgtEl>
                                          <p:spTgt spid="3">
                                            <p:txEl>
                                              <p:pRg st="3" end="3"/>
                                            </p:txEl>
                                          </p:spTgt>
                                        </p:tgtEl>
                                      </p:cBhvr>
                                      <p:from x="100000" y="100000"/>
                                      <p:to x="80000" y="100000"/>
                                    </p:animScale>
                                    <p:anim by="(#ppt_h/3+#ppt_w*0.1)" calcmode="lin" valueType="num">
                                      <p:cBhvr additive="sum">
                                        <p:cTn id="26"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from="(-#ppt_w/2)" to="(#ppt_x)" calcmode="lin" valueType="num">
                                      <p:cBhvr>
                                        <p:cTn id="31" dur="600" fill="hold">
                                          <p:stCondLst>
                                            <p:cond delay="0"/>
                                          </p:stCondLst>
                                        </p:cTn>
                                        <p:tgtEl>
                                          <p:spTgt spid="3">
                                            <p:txEl>
                                              <p:pRg st="4" end="4"/>
                                            </p:txEl>
                                          </p:spTgt>
                                        </p:tgtEl>
                                        <p:attrNameLst>
                                          <p:attrName>ppt_x</p:attrName>
                                        </p:attrNameLst>
                                      </p:cBhvr>
                                    </p:anim>
                                    <p:anim from="0" to="-1.0" calcmode="lin" valueType="num">
                                      <p:cBhvr>
                                        <p:cTn id="32" dur="200" decel="50000" autoRev="1" fill="hold">
                                          <p:stCondLst>
                                            <p:cond delay="600"/>
                                          </p:stCondLst>
                                        </p:cTn>
                                        <p:tgtEl>
                                          <p:spTgt spid="3">
                                            <p:txEl>
                                              <p:pRg st="4" end="4"/>
                                            </p:txEl>
                                          </p:spTgt>
                                        </p:tgtEl>
                                        <p:attrNameLst>
                                          <p:attrName>xshear</p:attrName>
                                        </p:attrNameLst>
                                      </p:cBhvr>
                                    </p:anim>
                                    <p:animScale>
                                      <p:cBhvr>
                                        <p:cTn id="33" dur="200" decel="100000" autoRev="1" fill="hold">
                                          <p:stCondLst>
                                            <p:cond delay="600"/>
                                          </p:stCondLst>
                                        </p:cTn>
                                        <p:tgtEl>
                                          <p:spTgt spid="3">
                                            <p:txEl>
                                              <p:pRg st="4" end="4"/>
                                            </p:txEl>
                                          </p:spTgt>
                                        </p:tgtEl>
                                      </p:cBhvr>
                                      <p:from x="100000" y="100000"/>
                                      <p:to x="80000" y="100000"/>
                                    </p:animScale>
                                    <p:anim by="(#ppt_h/3+#ppt_w*0.1)" calcmode="lin" valueType="num">
                                      <p:cBhvr additive="sum">
                                        <p:cTn id="34" dur="200" decel="100000" autoRev="1" fill="hold">
                                          <p:stCondLst>
                                            <p:cond delay="600"/>
                                          </p:stCondLst>
                                        </p:cTn>
                                        <p:tgtEl>
                                          <p:spTgt spid="3">
                                            <p:txEl>
                                              <p:pRg st="4" end="4"/>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from="(-#ppt_w/2)" to="(#ppt_x)" calcmode="lin" valueType="num">
                                      <p:cBhvr>
                                        <p:cTn id="39" dur="600" fill="hold">
                                          <p:stCondLst>
                                            <p:cond delay="0"/>
                                          </p:stCondLst>
                                        </p:cTn>
                                        <p:tgtEl>
                                          <p:spTgt spid="3">
                                            <p:txEl>
                                              <p:pRg st="5" end="5"/>
                                            </p:txEl>
                                          </p:spTgt>
                                        </p:tgtEl>
                                        <p:attrNameLst>
                                          <p:attrName>ppt_x</p:attrName>
                                        </p:attrNameLst>
                                      </p:cBhvr>
                                    </p:anim>
                                    <p:anim from="0" to="-1.0" calcmode="lin" valueType="num">
                                      <p:cBhvr>
                                        <p:cTn id="40" dur="200" decel="50000" autoRev="1" fill="hold">
                                          <p:stCondLst>
                                            <p:cond delay="600"/>
                                          </p:stCondLst>
                                        </p:cTn>
                                        <p:tgtEl>
                                          <p:spTgt spid="3">
                                            <p:txEl>
                                              <p:pRg st="5" end="5"/>
                                            </p:txEl>
                                          </p:spTgt>
                                        </p:tgtEl>
                                        <p:attrNameLst>
                                          <p:attrName>xshear</p:attrName>
                                        </p:attrNameLst>
                                      </p:cBhvr>
                                    </p:anim>
                                    <p:animScale>
                                      <p:cBhvr>
                                        <p:cTn id="41" dur="200" decel="100000" autoRev="1" fill="hold">
                                          <p:stCondLst>
                                            <p:cond delay="600"/>
                                          </p:stCondLst>
                                        </p:cTn>
                                        <p:tgtEl>
                                          <p:spTgt spid="3">
                                            <p:txEl>
                                              <p:pRg st="5" end="5"/>
                                            </p:txEl>
                                          </p:spTgt>
                                        </p:tgtEl>
                                      </p:cBhvr>
                                      <p:from x="100000" y="100000"/>
                                      <p:to x="80000" y="100000"/>
                                    </p:animScale>
                                    <p:anim by="(#ppt_h/3+#ppt_w*0.1)" calcmode="lin" valueType="num">
                                      <p:cBhvr additive="sum">
                                        <p:cTn id="42" dur="200" decel="100000" autoRev="1" fill="hold">
                                          <p:stCondLst>
                                            <p:cond delay="600"/>
                                          </p:stCondLst>
                                        </p:cTn>
                                        <p:tgtEl>
                                          <p:spTgt spid="3">
                                            <p:txEl>
                                              <p:pRg st="5" end="5"/>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dirty="0" smtClean="0">
                <a:effectLst>
                  <a:outerShdw blurRad="38100" dist="38100" dir="2700000" algn="tl">
                    <a:srgbClr val="000000">
                      <a:alpha val="43137"/>
                    </a:srgbClr>
                  </a:outerShdw>
                </a:effectLst>
              </a:rPr>
              <a:t>Indirect Characterization</a:t>
            </a:r>
            <a:endParaRPr lang="en-US" sz="54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0000" lnSpcReduction="20000"/>
          </a:bodyPr>
          <a:lstStyle/>
          <a:p>
            <a:r>
              <a:rPr lang="en-US" sz="3600" dirty="0" smtClean="0"/>
              <a:t>Five Types of Indirect Characterization</a:t>
            </a:r>
            <a:endParaRPr lang="en-US" sz="2200" dirty="0" smtClean="0"/>
          </a:p>
          <a:p>
            <a:pPr lvl="1"/>
            <a:r>
              <a:rPr lang="en-US" sz="6500" b="1" u="sng" dirty="0" smtClean="0"/>
              <a:t>S</a:t>
            </a:r>
            <a:r>
              <a:rPr lang="en-US" sz="3400" u="sng" dirty="0" smtClean="0"/>
              <a:t>peech</a:t>
            </a:r>
            <a:r>
              <a:rPr lang="en-US" sz="3400" dirty="0" smtClean="0"/>
              <a:t> (What the character </a:t>
            </a:r>
            <a:r>
              <a:rPr lang="en-US" sz="3400" u="sng" dirty="0" smtClean="0"/>
              <a:t>says</a:t>
            </a:r>
            <a:r>
              <a:rPr lang="en-US" sz="3400" dirty="0" smtClean="0"/>
              <a:t>.)</a:t>
            </a:r>
          </a:p>
          <a:p>
            <a:pPr lvl="1"/>
            <a:r>
              <a:rPr lang="en-US" sz="6400" b="1" u="sng" dirty="0" smtClean="0"/>
              <a:t>T</a:t>
            </a:r>
            <a:r>
              <a:rPr lang="en-US" sz="3400" u="sng" dirty="0" smtClean="0"/>
              <a:t>houghts</a:t>
            </a:r>
            <a:r>
              <a:rPr lang="en-US" sz="3400" dirty="0" smtClean="0"/>
              <a:t> (Character’s </a:t>
            </a:r>
            <a:r>
              <a:rPr lang="en-US" sz="3400" u="sng" dirty="0" smtClean="0"/>
              <a:t>thoughts</a:t>
            </a:r>
            <a:r>
              <a:rPr lang="en-US" sz="3400" dirty="0" smtClean="0"/>
              <a:t> and </a:t>
            </a:r>
            <a:r>
              <a:rPr lang="en-US" sz="3400" u="sng" dirty="0" smtClean="0"/>
              <a:t>feelings</a:t>
            </a:r>
            <a:r>
              <a:rPr lang="en-US" sz="3400" dirty="0" smtClean="0"/>
              <a:t>)</a:t>
            </a:r>
          </a:p>
          <a:p>
            <a:pPr lvl="1"/>
            <a:r>
              <a:rPr lang="en-US" sz="6200" b="1" u="sng" dirty="0" smtClean="0"/>
              <a:t>E</a:t>
            </a:r>
            <a:r>
              <a:rPr lang="en-US" sz="3400" u="sng" dirty="0" smtClean="0"/>
              <a:t>ffects</a:t>
            </a:r>
            <a:r>
              <a:rPr lang="en-US" sz="3400" dirty="0" smtClean="0"/>
              <a:t> on Others (How others </a:t>
            </a:r>
            <a:r>
              <a:rPr lang="en-US" sz="3400" u="sng" dirty="0" smtClean="0"/>
              <a:t>respond</a:t>
            </a:r>
            <a:r>
              <a:rPr lang="en-US" sz="3400" dirty="0" smtClean="0"/>
              <a:t> to character.)</a:t>
            </a:r>
          </a:p>
          <a:p>
            <a:pPr lvl="1"/>
            <a:r>
              <a:rPr lang="en-US" sz="6200" b="1" u="sng" dirty="0" smtClean="0"/>
              <a:t>A</a:t>
            </a:r>
            <a:r>
              <a:rPr lang="en-US" sz="3400" u="sng" dirty="0" smtClean="0"/>
              <a:t>ctions</a:t>
            </a:r>
            <a:r>
              <a:rPr lang="en-US" sz="3400" dirty="0" smtClean="0"/>
              <a:t> (What the character </a:t>
            </a:r>
            <a:r>
              <a:rPr lang="en-US" sz="3400" u="sng" dirty="0" smtClean="0"/>
              <a:t>does</a:t>
            </a:r>
            <a:r>
              <a:rPr lang="en-US" sz="3400" dirty="0" smtClean="0"/>
              <a:t>.)</a:t>
            </a:r>
          </a:p>
          <a:p>
            <a:pPr lvl="1"/>
            <a:r>
              <a:rPr lang="en-US" sz="6300" b="1" u="sng" dirty="0" smtClean="0"/>
              <a:t>L</a:t>
            </a:r>
            <a:r>
              <a:rPr lang="en-US" sz="3400" u="sng" dirty="0" smtClean="0"/>
              <a:t>ooks</a:t>
            </a:r>
            <a:r>
              <a:rPr lang="en-US" sz="3400" dirty="0" smtClean="0"/>
              <a:t> (Character’s </a:t>
            </a:r>
            <a:r>
              <a:rPr lang="en-US" sz="3400" u="sng" dirty="0" smtClean="0"/>
              <a:t>physical</a:t>
            </a:r>
            <a:r>
              <a:rPr lang="en-US" sz="3400" dirty="0" smtClean="0"/>
              <a:t> </a:t>
            </a:r>
            <a:r>
              <a:rPr lang="en-US" sz="3400" u="sng" dirty="0" smtClean="0"/>
              <a:t>description</a:t>
            </a:r>
            <a:r>
              <a:rPr lang="en-US" sz="34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600" fill="hold">
                                          <p:stCondLst>
                                            <p:cond delay="0"/>
                                          </p:stCondLst>
                                        </p:cTn>
                                        <p:tgtEl>
                                          <p:spTgt spid="3">
                                            <p:txEl>
                                              <p:pRg st="3" end="3"/>
                                            </p:txEl>
                                          </p:spTgt>
                                        </p:tgtEl>
                                        <p:attrNameLst>
                                          <p:attrName>ppt_x</p:attrName>
                                        </p:attrNameLst>
                                      </p:cBhvr>
                                    </p:anim>
                                    <p:anim from="0" to="-1.0" calcmode="lin" valueType="num">
                                      <p:cBhvr>
                                        <p:cTn id="32" dur="200" decel="50000" autoRev="1" fill="hold">
                                          <p:stCondLst>
                                            <p:cond delay="600"/>
                                          </p:stCondLst>
                                        </p:cTn>
                                        <p:tgtEl>
                                          <p:spTgt spid="3">
                                            <p:txEl>
                                              <p:pRg st="3" end="3"/>
                                            </p:txEl>
                                          </p:spTgt>
                                        </p:tgtEl>
                                        <p:attrNameLst>
                                          <p:attrName>xshear</p:attrName>
                                        </p:attrNameLst>
                                      </p:cBhvr>
                                    </p:anim>
                                    <p:animScale>
                                      <p:cBhvr>
                                        <p:cTn id="33" dur="200" decel="100000" autoRev="1" fill="hold">
                                          <p:stCondLst>
                                            <p:cond delay="600"/>
                                          </p:stCondLst>
                                        </p:cTn>
                                        <p:tgtEl>
                                          <p:spTgt spid="3">
                                            <p:txEl>
                                              <p:pRg st="3" end="3"/>
                                            </p:txEl>
                                          </p:spTgt>
                                        </p:tgtEl>
                                      </p:cBhvr>
                                      <p:from x="100000" y="100000"/>
                                      <p:to x="80000" y="100000"/>
                                    </p:animScale>
                                    <p:anim by="(#ppt_h/3+#ppt_w*0.1)" calcmode="lin" valueType="num">
                                      <p:cBhvr additive="sum">
                                        <p:cTn id="34"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from="(-#ppt_w/2)" to="(#ppt_x)" calcmode="lin" valueType="num">
                                      <p:cBhvr>
                                        <p:cTn id="39" dur="600" fill="hold">
                                          <p:stCondLst>
                                            <p:cond delay="0"/>
                                          </p:stCondLst>
                                        </p:cTn>
                                        <p:tgtEl>
                                          <p:spTgt spid="3">
                                            <p:txEl>
                                              <p:pRg st="4" end="4"/>
                                            </p:txEl>
                                          </p:spTgt>
                                        </p:tgtEl>
                                        <p:attrNameLst>
                                          <p:attrName>ppt_x</p:attrName>
                                        </p:attrNameLst>
                                      </p:cBhvr>
                                    </p:anim>
                                    <p:anim from="0" to="-1.0" calcmode="lin" valueType="num">
                                      <p:cBhvr>
                                        <p:cTn id="40" dur="200" decel="50000" autoRev="1" fill="hold">
                                          <p:stCondLst>
                                            <p:cond delay="600"/>
                                          </p:stCondLst>
                                        </p:cTn>
                                        <p:tgtEl>
                                          <p:spTgt spid="3">
                                            <p:txEl>
                                              <p:pRg st="4" end="4"/>
                                            </p:txEl>
                                          </p:spTgt>
                                        </p:tgtEl>
                                        <p:attrNameLst>
                                          <p:attrName>xshear</p:attrName>
                                        </p:attrNameLst>
                                      </p:cBhvr>
                                    </p:anim>
                                    <p:animScale>
                                      <p:cBhvr>
                                        <p:cTn id="41" dur="200" decel="100000" autoRev="1" fill="hold">
                                          <p:stCondLst>
                                            <p:cond delay="600"/>
                                          </p:stCondLst>
                                        </p:cTn>
                                        <p:tgtEl>
                                          <p:spTgt spid="3">
                                            <p:txEl>
                                              <p:pRg st="4" end="4"/>
                                            </p:txEl>
                                          </p:spTgt>
                                        </p:tgtEl>
                                      </p:cBhvr>
                                      <p:from x="100000" y="100000"/>
                                      <p:to x="80000" y="100000"/>
                                    </p:animScale>
                                    <p:anim by="(#ppt_h/3+#ppt_w*0.1)" calcmode="lin" valueType="num">
                                      <p:cBhvr additive="sum">
                                        <p:cTn id="42" dur="200" decel="100000" autoRev="1" fill="hold">
                                          <p:stCondLst>
                                            <p:cond delay="600"/>
                                          </p:stCondLst>
                                        </p:cTn>
                                        <p:tgtEl>
                                          <p:spTgt spid="3">
                                            <p:txEl>
                                              <p:pRg st="4" end="4"/>
                                            </p:txEl>
                                          </p:spTgt>
                                        </p:tgtEl>
                                        <p:attrNameLst>
                                          <p:attrName>ppt_x</p:attrName>
                                        </p:attrNameLst>
                                      </p:cBhvr>
                                    </p:anim>
                                  </p:childTnLst>
                                </p:cTn>
                              </p:par>
                            </p:childTnLst>
                          </p:cTn>
                        </p:par>
                      </p:childTnLst>
                    </p:cTn>
                  </p:par>
                  <p:par>
                    <p:cTn id="43" fill="hold">
                      <p:stCondLst>
                        <p:cond delay="indefinite"/>
                      </p:stCondLst>
                      <p:childTnLst>
                        <p:par>
                          <p:cTn id="44" fill="hold">
                            <p:stCondLst>
                              <p:cond delay="0"/>
                            </p:stCondLst>
                            <p:childTnLst>
                              <p:par>
                                <p:cTn id="45" presetID="34"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from="(-#ppt_w/2)" to="(#ppt_x)" calcmode="lin" valueType="num">
                                      <p:cBhvr>
                                        <p:cTn id="47" dur="600" fill="hold">
                                          <p:stCondLst>
                                            <p:cond delay="0"/>
                                          </p:stCondLst>
                                        </p:cTn>
                                        <p:tgtEl>
                                          <p:spTgt spid="3">
                                            <p:txEl>
                                              <p:pRg st="5" end="5"/>
                                            </p:txEl>
                                          </p:spTgt>
                                        </p:tgtEl>
                                        <p:attrNameLst>
                                          <p:attrName>ppt_x</p:attrName>
                                        </p:attrNameLst>
                                      </p:cBhvr>
                                    </p:anim>
                                    <p:anim from="0" to="-1.0" calcmode="lin" valueType="num">
                                      <p:cBhvr>
                                        <p:cTn id="48" dur="200" decel="50000" autoRev="1" fill="hold">
                                          <p:stCondLst>
                                            <p:cond delay="600"/>
                                          </p:stCondLst>
                                        </p:cTn>
                                        <p:tgtEl>
                                          <p:spTgt spid="3">
                                            <p:txEl>
                                              <p:pRg st="5" end="5"/>
                                            </p:txEl>
                                          </p:spTgt>
                                        </p:tgtEl>
                                        <p:attrNameLst>
                                          <p:attrName>xshear</p:attrName>
                                        </p:attrNameLst>
                                      </p:cBhvr>
                                    </p:anim>
                                    <p:animScale>
                                      <p:cBhvr>
                                        <p:cTn id="49" dur="200" decel="100000" autoRev="1" fill="hold">
                                          <p:stCondLst>
                                            <p:cond delay="600"/>
                                          </p:stCondLst>
                                        </p:cTn>
                                        <p:tgtEl>
                                          <p:spTgt spid="3">
                                            <p:txEl>
                                              <p:pRg st="5" end="5"/>
                                            </p:txEl>
                                          </p:spTgt>
                                        </p:tgtEl>
                                      </p:cBhvr>
                                      <p:from x="100000" y="100000"/>
                                      <p:to x="80000" y="100000"/>
                                    </p:animScale>
                                    <p:anim by="(#ppt_h/3+#ppt_w*0.1)" calcmode="lin" valueType="num">
                                      <p:cBhvr additive="sum">
                                        <p:cTn id="50" dur="200" decel="100000" autoRev="1" fill="hold">
                                          <p:stCondLst>
                                            <p:cond delay="600"/>
                                          </p:stCondLst>
                                        </p:cTn>
                                        <p:tgtEl>
                                          <p:spTgt spid="3">
                                            <p:txEl>
                                              <p:pRg st="5" end="5"/>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i="1" dirty="0" smtClean="0">
                <a:effectLst>
                  <a:outerShdw blurRad="38100" dist="38100" dir="2700000" algn="tl">
                    <a:srgbClr val="000000">
                      <a:alpha val="43137"/>
                    </a:srgbClr>
                  </a:outerShdw>
                </a:effectLst>
              </a:rPr>
              <a:t>Indirect Characterization</a:t>
            </a:r>
            <a:endParaRPr lang="en-US" sz="5400" b="1" i="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3600" b="1" dirty="0" smtClean="0"/>
              <a:t>Speech – Character’s Words</a:t>
            </a:r>
          </a:p>
          <a:p>
            <a:pPr lvl="1"/>
            <a:endParaRPr lang="en-US" sz="2800" dirty="0" smtClean="0"/>
          </a:p>
          <a:p>
            <a:pPr lvl="1"/>
            <a:r>
              <a:rPr lang="en-US" sz="2800" dirty="0" smtClean="0"/>
              <a:t>Example:</a:t>
            </a:r>
          </a:p>
          <a:p>
            <a:pPr lvl="2"/>
            <a:r>
              <a:rPr lang="en-US" sz="2400" dirty="0" smtClean="0"/>
              <a:t>“I do not have to do what you say,” declared Darlene, pinching the new baby sitter.</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3">
                                            <p:txEl>
                                              <p:pRg st="0" end="0"/>
                                            </p:txEl>
                                          </p:spTgt>
                                        </p:tgtEl>
                                        <p:attrNameLst>
                                          <p:attrName>ppt_x</p:attrName>
                                        </p:attrNameLst>
                                      </p:cBhvr>
                                    </p:anim>
                                    <p:anim from="0" to="-1.0" calcmode="lin" valueType="num">
                                      <p:cBhvr>
                                        <p:cTn id="8" dur="200" decel="50000" autoRev="1" fill="hold">
                                          <p:stCondLst>
                                            <p:cond delay="600"/>
                                          </p:stCondLst>
                                        </p:cTn>
                                        <p:tgtEl>
                                          <p:spTgt spid="3">
                                            <p:txEl>
                                              <p:pRg st="0" end="0"/>
                                            </p:txEl>
                                          </p:spTgt>
                                        </p:tgtEl>
                                        <p:attrNameLst>
                                          <p:attrName>xshear</p:attrName>
                                        </p:attrNameLst>
                                      </p:cBhvr>
                                    </p:anim>
                                    <p:animScale>
                                      <p:cBhvr>
                                        <p:cTn id="9" dur="200" decel="100000" autoRev="1" fill="hold">
                                          <p:stCondLst>
                                            <p:cond delay="600"/>
                                          </p:stCondLst>
                                        </p:cTn>
                                        <p:tgtEl>
                                          <p:spTgt spid="3">
                                            <p:txEl>
                                              <p:pRg st="0" end="0"/>
                                            </p:txEl>
                                          </p:spTgt>
                                        </p:tgtEl>
                                      </p:cBhvr>
                                      <p:from x="100000" y="100000"/>
                                      <p:to x="80000" y="100000"/>
                                    </p:animScale>
                                    <p:anim by="(#ppt_h/3+#ppt_w*0.1)" calcmode="lin" valueType="num">
                                      <p:cBhvr additive="sum">
                                        <p:cTn id="10"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4"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from="(-#ppt_w/2)" to="(#ppt_x)" calcmode="lin" valueType="num">
                                      <p:cBhvr>
                                        <p:cTn id="15" dur="600" fill="hold">
                                          <p:stCondLst>
                                            <p:cond delay="0"/>
                                          </p:stCondLst>
                                        </p:cTn>
                                        <p:tgtEl>
                                          <p:spTgt spid="3">
                                            <p:txEl>
                                              <p:pRg st="2" end="2"/>
                                            </p:txEl>
                                          </p:spTgt>
                                        </p:tgtEl>
                                        <p:attrNameLst>
                                          <p:attrName>ppt_x</p:attrName>
                                        </p:attrNameLst>
                                      </p:cBhvr>
                                    </p:anim>
                                    <p:anim from="0" to="-1.0" calcmode="lin" valueType="num">
                                      <p:cBhvr>
                                        <p:cTn id="16" dur="200" decel="50000" autoRev="1" fill="hold">
                                          <p:stCondLst>
                                            <p:cond delay="600"/>
                                          </p:stCondLst>
                                        </p:cTn>
                                        <p:tgtEl>
                                          <p:spTgt spid="3">
                                            <p:txEl>
                                              <p:pRg st="2" end="2"/>
                                            </p:txEl>
                                          </p:spTgt>
                                        </p:tgtEl>
                                        <p:attrNameLst>
                                          <p:attrName>xshear</p:attrName>
                                        </p:attrNameLst>
                                      </p:cBhvr>
                                    </p:anim>
                                    <p:animScale>
                                      <p:cBhvr>
                                        <p:cTn id="17" dur="200" decel="100000" autoRev="1" fill="hold">
                                          <p:stCondLst>
                                            <p:cond delay="600"/>
                                          </p:stCondLst>
                                        </p:cTn>
                                        <p:tgtEl>
                                          <p:spTgt spid="3">
                                            <p:txEl>
                                              <p:pRg st="2" end="2"/>
                                            </p:txEl>
                                          </p:spTgt>
                                        </p:tgtEl>
                                      </p:cBhvr>
                                      <p:from x="100000" y="100000"/>
                                      <p:to x="80000" y="100000"/>
                                    </p:animScale>
                                    <p:anim by="(#ppt_h/3+#ppt_w*0.1)" calcmode="lin" valueType="num">
                                      <p:cBhvr additive="sum">
                                        <p:cTn id="18"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19" fill="hold">
                      <p:stCondLst>
                        <p:cond delay="indefinite"/>
                      </p:stCondLst>
                      <p:childTnLst>
                        <p:par>
                          <p:cTn id="20" fill="hold">
                            <p:stCondLst>
                              <p:cond delay="0"/>
                            </p:stCondLst>
                            <p:childTnLst>
                              <p:par>
                                <p:cTn id="21" presetID="34"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from="(-#ppt_w/2)" to="(#ppt_x)" calcmode="lin" valueType="num">
                                      <p:cBhvr>
                                        <p:cTn id="23" dur="600" fill="hold">
                                          <p:stCondLst>
                                            <p:cond delay="0"/>
                                          </p:stCondLst>
                                        </p:cTn>
                                        <p:tgtEl>
                                          <p:spTgt spid="3">
                                            <p:txEl>
                                              <p:pRg st="3" end="3"/>
                                            </p:txEl>
                                          </p:spTgt>
                                        </p:tgtEl>
                                        <p:attrNameLst>
                                          <p:attrName>ppt_x</p:attrName>
                                        </p:attrNameLst>
                                      </p:cBhvr>
                                    </p:anim>
                                    <p:anim from="0" to="-1.0" calcmode="lin" valueType="num">
                                      <p:cBhvr>
                                        <p:cTn id="24" dur="200" decel="50000" autoRev="1" fill="hold">
                                          <p:stCondLst>
                                            <p:cond delay="600"/>
                                          </p:stCondLst>
                                        </p:cTn>
                                        <p:tgtEl>
                                          <p:spTgt spid="3">
                                            <p:txEl>
                                              <p:pRg st="3" end="3"/>
                                            </p:txEl>
                                          </p:spTgt>
                                        </p:tgtEl>
                                        <p:attrNameLst>
                                          <p:attrName>xshear</p:attrName>
                                        </p:attrNameLst>
                                      </p:cBhvr>
                                    </p:anim>
                                    <p:animScale>
                                      <p:cBhvr>
                                        <p:cTn id="25" dur="200" decel="100000" autoRev="1" fill="hold">
                                          <p:stCondLst>
                                            <p:cond delay="600"/>
                                          </p:stCondLst>
                                        </p:cTn>
                                        <p:tgtEl>
                                          <p:spTgt spid="3">
                                            <p:txEl>
                                              <p:pRg st="3" end="3"/>
                                            </p:txEl>
                                          </p:spTgt>
                                        </p:tgtEl>
                                      </p:cBhvr>
                                      <p:from x="100000" y="100000"/>
                                      <p:to x="80000" y="100000"/>
                                    </p:animScale>
                                    <p:anim by="(#ppt_h/3+#ppt_w*0.1)" calcmode="lin" valueType="num">
                                      <p:cBhvr additive="sum">
                                        <p:cTn id="26" dur="200" decel="100000" autoRev="1" fill="hold">
                                          <p:stCondLst>
                                            <p:cond delay="600"/>
                                          </p:stCondLst>
                                        </p:cTn>
                                        <p:tgtEl>
                                          <p:spTgt spid="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2303</TotalTime>
  <Words>548</Words>
  <Application>Microsoft Office PowerPoint</Application>
  <PresentationFormat>On-screen Show (4:3)</PresentationFormat>
  <Paragraphs>105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Characterization</vt:lpstr>
      <vt:lpstr>How do we get to know characters?</vt:lpstr>
      <vt:lpstr>Two Types of Characterization</vt:lpstr>
      <vt:lpstr>Direct Path Home</vt:lpstr>
      <vt:lpstr>Indirect Path Home</vt:lpstr>
      <vt:lpstr>Characterization</vt:lpstr>
      <vt:lpstr>Direct Characterization</vt:lpstr>
      <vt:lpstr>Indirect Characterization</vt:lpstr>
      <vt:lpstr>Indirect Characterization</vt:lpstr>
      <vt:lpstr>Indirect Characterization</vt:lpstr>
      <vt:lpstr>Indirect Characterization</vt:lpstr>
      <vt:lpstr>Indirect Characterization</vt:lpstr>
      <vt:lpstr>Indirect Characterization</vt:lpstr>
      <vt:lpstr>Which type of characterization is more effective?</vt:lpstr>
      <vt:lpstr>Direct or Indirect?</vt:lpstr>
      <vt:lpstr>Direct or Indirect?</vt:lpstr>
      <vt:lpstr>Direct or Indirect?</vt:lpstr>
      <vt:lpstr>Checking for Understanding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Characters</dc:title>
  <dc:creator>Brenna Smith</dc:creator>
  <cp:lastModifiedBy>Brenna Smith</cp:lastModifiedBy>
  <cp:revision>14</cp:revision>
  <dcterms:created xsi:type="dcterms:W3CDTF">2008-09-04T02:15:56Z</dcterms:created>
  <dcterms:modified xsi:type="dcterms:W3CDTF">2013-04-03T19:03:33Z</dcterms:modified>
</cp:coreProperties>
</file>